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29" r:id="rId1"/>
  </p:sldMasterIdLst>
  <p:notesMasterIdLst>
    <p:notesMasterId r:id="rId20"/>
  </p:notesMasterIdLst>
  <p:handoutMasterIdLst>
    <p:handoutMasterId r:id="rId21"/>
  </p:handoutMasterIdLst>
  <p:sldIdLst>
    <p:sldId id="288" r:id="rId2"/>
    <p:sldId id="341" r:id="rId3"/>
    <p:sldId id="340" r:id="rId4"/>
    <p:sldId id="330" r:id="rId5"/>
    <p:sldId id="331" r:id="rId6"/>
    <p:sldId id="320" r:id="rId7"/>
    <p:sldId id="318" r:id="rId8"/>
    <p:sldId id="319" r:id="rId9"/>
    <p:sldId id="278" r:id="rId10"/>
    <p:sldId id="317" r:id="rId11"/>
    <p:sldId id="316" r:id="rId12"/>
    <p:sldId id="327" r:id="rId13"/>
    <p:sldId id="284" r:id="rId14"/>
    <p:sldId id="291" r:id="rId15"/>
    <p:sldId id="326" r:id="rId16"/>
    <p:sldId id="268" r:id="rId17"/>
    <p:sldId id="333" r:id="rId18"/>
    <p:sldId id="33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E570EC"/>
    <a:srgbClr val="D7474C"/>
    <a:srgbClr val="E1001E"/>
    <a:srgbClr val="E1E93E"/>
    <a:srgbClr val="0000EC"/>
    <a:srgbClr val="C000C0"/>
    <a:srgbClr val="00BD00"/>
    <a:srgbClr val="FF8100"/>
    <a:srgbClr val="26E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0" autoAdjust="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5363C-738A-8743-A3C3-04CBB035644B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9BD73-71ED-D344-9A4A-1EF994DD87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99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945AF-A15C-B74F-A269-91EF7376C16A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5F8B0-2BF9-9942-96B2-A81E5CFC45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0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F8B0-2BF9-9942-96B2-A81E5CFC45B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F8B0-2BF9-9942-96B2-A81E5CFC45B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F8B0-2BF9-9942-96B2-A81E5CFC45B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F8B0-2BF9-9942-96B2-A81E5CFC45B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F8B0-2BF9-9942-96B2-A81E5CFC45B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F8B0-2BF9-9942-96B2-A81E5CFC45B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Jake during</a:t>
            </a:r>
            <a:r>
              <a:rPr lang="en-US" baseline="0" dirty="0" smtClean="0"/>
              <a:t> the final battle.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F8B0-2BF9-9942-96B2-A81E5CFC45B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F8B0-2BF9-9942-96B2-A81E5CFC45B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F8B0-2BF9-9942-96B2-A81E5CFC45B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F8B0-2BF9-9942-96B2-A81E5CFC45B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F8B0-2BF9-9942-96B2-A81E5CFC45B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F8B0-2BF9-9942-96B2-A81E5CFC45B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F8B0-2BF9-9942-96B2-A81E5CFC45B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F8B0-2BF9-9942-96B2-A81E5CFC45B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F8B0-2BF9-9942-96B2-A81E5CFC45B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F8B0-2BF9-9942-96B2-A81E5CFC45B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F8B0-2BF9-9942-96B2-A81E5CFC45B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F8B0-2BF9-9942-96B2-A81E5CFC45B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D4DE-89FA-D243-A71B-20234FF82030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D4DE-89FA-D243-A71B-20234FF82030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E14C-4912-0A49-A288-64250CBC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D4DE-89FA-D243-A71B-20234FF82030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E14C-4912-0A49-A288-64250CBC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D4DE-89FA-D243-A71B-20234FF82030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E14C-4912-0A49-A288-64250CBC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01125-63B7-4F61-8034-CDF038F538C8}" type="datetime1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E4600-0381-4CF3-88F2-7ED7D2E3F9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D4DE-89FA-D243-A71B-20234FF82030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E14C-4912-0A49-A288-64250CBC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D4DE-89FA-D243-A71B-20234FF82030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E14C-4912-0A49-A288-64250CBC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D4DE-89FA-D243-A71B-20234FF82030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E14C-4912-0A49-A288-64250CBC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D4DE-89FA-D243-A71B-20234FF82030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E14C-4912-0A49-A288-64250CBC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D4DE-89FA-D243-A71B-20234FF82030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4D4DE-89FA-D243-A71B-20234FF82030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2E14C-4912-0A49-A288-64250CBC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4D4DE-89FA-D243-A71B-20234FF82030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2E14C-4912-0A49-A288-64250CBC8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80224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Using the Data Project to Improve Adolescent and Young Adult Health in Your State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824206"/>
            <a:ext cx="6703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NAHIC: National Adolescent and Young Adult Health Information and Innovation Center</a:t>
            </a:r>
          </a:p>
          <a:p>
            <a:r>
              <a:rPr lang="en-US" sz="2000" i="1" dirty="0" smtClean="0"/>
              <a:t>University of California, San Francisco</a:t>
            </a:r>
          </a:p>
          <a:p>
            <a:endParaRPr lang="en-US" sz="2000" i="1" dirty="0" smtClean="0"/>
          </a:p>
        </p:txBody>
      </p:sp>
      <p:pic>
        <p:nvPicPr>
          <p:cNvPr id="10" name="Picture 9" descr="NAHIC Logo Full.jpg"/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5701647" y="5996502"/>
            <a:ext cx="3127367" cy="58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Overview: Changes from Baseline to </a:t>
            </a:r>
            <a:r>
              <a:rPr lang="en-US" b="1" dirty="0" smtClean="0"/>
              <a:t>Final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98312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8084" marR="88084" marT="44043" marB="44043" anchor="ctr"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National</a:t>
                      </a:r>
                      <a:endParaRPr lang="en-US" sz="2300" dirty="0"/>
                    </a:p>
                  </a:txBody>
                  <a:tcPr marL="88084" marR="88084" marT="44043" marB="44043" anchor="ctr"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Arkansas</a:t>
                      </a:r>
                      <a:endParaRPr lang="en-US" sz="2300" dirty="0"/>
                    </a:p>
                  </a:txBody>
                  <a:tcPr marL="88084" marR="88084" marT="44043" marB="44043" anchor="ctr"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Missouri</a:t>
                      </a:r>
                      <a:endParaRPr lang="en-US" sz="2300" dirty="0"/>
                    </a:p>
                  </a:txBody>
                  <a:tcPr marL="88084" marR="88084" marT="44043" marB="44043" anchor="ctr">
                    <a:solidFill>
                      <a:srgbClr val="558ED5"/>
                    </a:solidFill>
                  </a:tcPr>
                </a:tc>
              </a:tr>
              <a:tr h="983128">
                <a:tc>
                  <a:txBody>
                    <a:bodyPr/>
                    <a:lstStyle/>
                    <a:p>
                      <a:r>
                        <a:rPr lang="en-US" sz="2300" b="1" dirty="0" smtClean="0">
                          <a:solidFill>
                            <a:schemeClr val="tx1"/>
                          </a:solidFill>
                        </a:rPr>
                        <a:t>Suicide Attempts</a:t>
                      </a:r>
                      <a:endParaRPr lang="en-US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88084" marR="88084" marT="44043" marB="44043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 Change</a:t>
                      </a:r>
                      <a:endParaRPr lang="en-US" sz="1800" dirty="0"/>
                    </a:p>
                  </a:txBody>
                  <a:tcPr marL="88084" marR="88084" marT="44043" marB="44043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8084" marR="88084" marT="44043" marB="440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r>
                        <a:rPr lang="en-US" sz="1800" baseline="0" dirty="0" smtClean="0"/>
                        <a:t> Change</a:t>
                      </a:r>
                      <a:endParaRPr lang="en-US" sz="1800" dirty="0"/>
                    </a:p>
                  </a:txBody>
                  <a:tcPr marL="88084" marR="88084" marT="44043" marB="44043" anchor="ctr"/>
                </a:tc>
              </a:tr>
              <a:tr h="983128">
                <a:tc>
                  <a:txBody>
                    <a:bodyPr/>
                    <a:lstStyle/>
                    <a:p>
                      <a:r>
                        <a:rPr lang="en-US" sz="2300" b="1" dirty="0" smtClean="0">
                          <a:solidFill>
                            <a:schemeClr val="tx1"/>
                          </a:solidFill>
                        </a:rPr>
                        <a:t>Motor</a:t>
                      </a:r>
                      <a:r>
                        <a:rPr lang="en-US" sz="2300" b="1" baseline="0" dirty="0" smtClean="0">
                          <a:solidFill>
                            <a:schemeClr val="tx1"/>
                          </a:solidFill>
                        </a:rPr>
                        <a:t> Vehicle Mortality</a:t>
                      </a:r>
                      <a:endParaRPr lang="en-US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88084" marR="88084" marT="44043" marB="44043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No Change</a:t>
                      </a:r>
                    </a:p>
                  </a:txBody>
                  <a:tcPr marL="88084" marR="88084" marT="44043" marB="44043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8084" marR="88084" marT="44043" marB="44043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8084" marR="88084" marT="44043" marB="44043" anchor="ctr"/>
                </a:tc>
              </a:tr>
              <a:tr h="983128">
                <a:tc>
                  <a:txBody>
                    <a:bodyPr/>
                    <a:lstStyle/>
                    <a:p>
                      <a:r>
                        <a:rPr lang="en-US" sz="2300" b="1" dirty="0" smtClean="0">
                          <a:solidFill>
                            <a:schemeClr val="tx1"/>
                          </a:solidFill>
                        </a:rPr>
                        <a:t>Physical</a:t>
                      </a:r>
                      <a:r>
                        <a:rPr lang="en-US" sz="2300" b="1" baseline="0" dirty="0" smtClean="0">
                          <a:solidFill>
                            <a:schemeClr val="tx1"/>
                          </a:solidFill>
                        </a:rPr>
                        <a:t> Activity</a:t>
                      </a:r>
                      <a:endParaRPr lang="en-US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88084" marR="88084" marT="44043" marB="44043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No Change</a:t>
                      </a:r>
                    </a:p>
                  </a:txBody>
                  <a:tcPr marL="88084" marR="88084" marT="44043" marB="44043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8084" marR="88084" marT="44043" marB="44043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8084" marR="88084" marT="44043" marB="44043" anchor="ctr"/>
                </a:tc>
              </a:tr>
              <a:tr h="983128">
                <a:tc>
                  <a:txBody>
                    <a:bodyPr/>
                    <a:lstStyle/>
                    <a:p>
                      <a:r>
                        <a:rPr lang="en-US" sz="2300" b="1" dirty="0" smtClean="0">
                          <a:solidFill>
                            <a:schemeClr val="tx1"/>
                          </a:solidFill>
                        </a:rPr>
                        <a:t>Condom Use</a:t>
                      </a:r>
                      <a:endParaRPr lang="en-US" sz="2300" b="1" dirty="0">
                        <a:solidFill>
                          <a:schemeClr val="tx1"/>
                        </a:solidFill>
                      </a:endParaRPr>
                    </a:p>
                  </a:txBody>
                  <a:tcPr marL="88084" marR="88084" marT="44043" marB="44043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marL="88084" marR="88084" marT="44043" marB="44043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8084" marR="88084" marT="44043" marB="44043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8084" marR="88084" marT="44043" marB="44043" anchor="ctr"/>
                </a:tc>
              </a:tr>
            </a:tbl>
          </a:graphicData>
        </a:graphic>
      </p:graphicFrame>
      <p:sp>
        <p:nvSpPr>
          <p:cNvPr id="8" name="Up Arrow 7"/>
          <p:cNvSpPr/>
          <p:nvPr/>
        </p:nvSpPr>
        <p:spPr>
          <a:xfrm>
            <a:off x="5216362" y="2705903"/>
            <a:ext cx="691019" cy="70189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5216361" y="4702505"/>
            <a:ext cx="691019" cy="70189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7225645" y="3732228"/>
            <a:ext cx="691019" cy="70189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5216361" y="5652641"/>
            <a:ext cx="691019" cy="70189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5216361" y="3732228"/>
            <a:ext cx="691019" cy="70189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7225645" y="4702505"/>
            <a:ext cx="691019" cy="70189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7225645" y="5660529"/>
            <a:ext cx="691019" cy="70189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3134377" y="5652641"/>
            <a:ext cx="691019" cy="70189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Closer Look: Condom Use at Last Sex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556" dirty="0" smtClean="0"/>
              <a:t>(Among Sexually Active 9</a:t>
            </a:r>
            <a:r>
              <a:rPr lang="en-US" sz="3556" baseline="30000" dirty="0" smtClean="0"/>
              <a:t>th</a:t>
            </a:r>
            <a:r>
              <a:rPr lang="en-US" sz="3556" dirty="0" smtClean="0"/>
              <a:t>-12</a:t>
            </a:r>
            <a:r>
              <a:rPr lang="en-US" sz="3556" baseline="30000" dirty="0" smtClean="0"/>
              <a:t>th</a:t>
            </a:r>
            <a:r>
              <a:rPr lang="en-US" sz="3556" dirty="0" smtClean="0"/>
              <a:t> Graders)</a:t>
            </a:r>
            <a:endParaRPr lang="en-US" sz="3556" dirty="0"/>
          </a:p>
        </p:txBody>
      </p:sp>
      <p:pic>
        <p:nvPicPr>
          <p:cNvPr id="5" name="Picture 4" descr="Screen shot 2012-01-17 at 9.56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28" y="1587555"/>
            <a:ext cx="8444017" cy="500319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By Gender: Condom Use at Last Sex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556" dirty="0" smtClean="0"/>
              <a:t>(Among Sexually Active 9</a:t>
            </a:r>
            <a:r>
              <a:rPr lang="en-US" sz="3556" baseline="30000" dirty="0" smtClean="0"/>
              <a:t>th</a:t>
            </a:r>
            <a:r>
              <a:rPr lang="en-US" sz="3556" dirty="0" smtClean="0"/>
              <a:t>-12</a:t>
            </a:r>
            <a:r>
              <a:rPr lang="en-US" sz="3556" baseline="30000" dirty="0" smtClean="0"/>
              <a:t>th</a:t>
            </a:r>
            <a:r>
              <a:rPr lang="en-US" sz="3556" dirty="0" smtClean="0"/>
              <a:t> Graders)</a:t>
            </a:r>
            <a:endParaRPr lang="en-US" sz="3556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909883"/>
              </p:ext>
            </p:extLst>
          </p:nvPr>
        </p:nvGraphicFramePr>
        <p:xfrm>
          <a:off x="929439" y="1798512"/>
          <a:ext cx="7005945" cy="2085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315"/>
                <a:gridCol w="2335315"/>
                <a:gridCol w="2335315"/>
              </a:tblGrid>
              <a:tr h="695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/>
                        <a:t> </a:t>
                      </a:r>
                      <a:endParaRPr lang="en-US" sz="21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/>
                        <a:t>Arkansas </a:t>
                      </a:r>
                      <a:r>
                        <a:rPr lang="en-US" sz="2100" u="none" strike="noStrike" dirty="0" smtClean="0"/>
                        <a:t>(1999) </a:t>
                      </a:r>
                      <a:endParaRPr lang="en-US" sz="21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 smtClean="0"/>
                        <a:t>Arkansas </a:t>
                      </a:r>
                      <a:r>
                        <a:rPr lang="en-US" sz="2100" u="none" strike="noStrike" dirty="0"/>
                        <a:t>(</a:t>
                      </a:r>
                      <a:r>
                        <a:rPr lang="en-US" sz="2100" u="none" strike="noStrike" dirty="0" smtClean="0"/>
                        <a:t>2009) </a:t>
                      </a:r>
                      <a:endParaRPr lang="en-US" sz="21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695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 smtClean="0"/>
                        <a:t>Males</a:t>
                      </a:r>
                      <a:endParaRPr lang="en-US" sz="21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 smtClean="0"/>
                        <a:t>67.2%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 smtClean="0"/>
                        <a:t>72.4%</a:t>
                      </a:r>
                      <a:endParaRPr lang="en-US" sz="21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695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 smtClean="0"/>
                        <a:t>Females</a:t>
                      </a:r>
                      <a:endParaRPr lang="en-US" sz="21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 smtClean="0"/>
                        <a:t>51.5%</a:t>
                      </a:r>
                      <a:endParaRPr lang="en-US" sz="21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 smtClean="0"/>
                        <a:t>47.3%</a:t>
                      </a:r>
                      <a:endParaRPr lang="en-US" sz="21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319565"/>
              </p:ext>
            </p:extLst>
          </p:nvPr>
        </p:nvGraphicFramePr>
        <p:xfrm>
          <a:off x="929439" y="4208891"/>
          <a:ext cx="7005945" cy="2085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315"/>
                <a:gridCol w="2335315"/>
                <a:gridCol w="2335315"/>
              </a:tblGrid>
              <a:tr h="695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/>
                        <a:t> </a:t>
                      </a:r>
                      <a:endParaRPr lang="en-US" sz="21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 smtClean="0"/>
                        <a:t>Missouri (1999) </a:t>
                      </a:r>
                      <a:endParaRPr lang="en-US" sz="21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/>
                        <a:t>Missouri (</a:t>
                      </a:r>
                      <a:r>
                        <a:rPr lang="en-US" sz="2100" u="none" strike="noStrike" dirty="0" smtClean="0"/>
                        <a:t>2009) </a:t>
                      </a:r>
                      <a:endParaRPr lang="en-US" sz="2100" b="1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695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 smtClean="0"/>
                        <a:t>Males</a:t>
                      </a:r>
                      <a:endParaRPr lang="en-US" sz="21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 smtClean="0"/>
                        <a:t>65.7%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 smtClean="0"/>
                        <a:t>68.7%</a:t>
                      </a:r>
                      <a:endParaRPr lang="en-US" sz="21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  <a:tr h="6953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 smtClean="0"/>
                        <a:t>Females</a:t>
                      </a:r>
                      <a:endParaRPr lang="en-US" sz="21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 smtClean="0"/>
                        <a:t>54.4%</a:t>
                      </a:r>
                      <a:endParaRPr lang="en-US" sz="21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100" u="none" strike="noStrike" dirty="0" smtClean="0"/>
                        <a:t>51.1%</a:t>
                      </a:r>
                      <a:endParaRPr lang="en-US" sz="2100" b="0" i="0" u="none" strike="noStrike" dirty="0">
                        <a:latin typeface="Arial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Demographic Disparities: </a:t>
            </a:r>
            <a:br>
              <a:rPr lang="en-US" b="1" dirty="0" smtClean="0"/>
            </a:br>
            <a:r>
              <a:rPr lang="en-US" b="1" dirty="0" smtClean="0"/>
              <a:t>Missouri and Arkansas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Missouri:</a:t>
            </a:r>
          </a:p>
          <a:p>
            <a:r>
              <a:rPr lang="en-US" dirty="0" smtClean="0"/>
              <a:t>Mortality rates for females increased, compared to a national decline for females.</a:t>
            </a:r>
          </a:p>
          <a:p>
            <a:r>
              <a:rPr lang="en-US" dirty="0" smtClean="0"/>
              <a:t>White adolescents had higher rates of motor vehicle crashes compared to the national rate and rate for Blacks.</a:t>
            </a:r>
          </a:p>
          <a:p>
            <a:r>
              <a:rPr lang="en-US" dirty="0" smtClean="0"/>
              <a:t>Rates of physical fighting for Black males increased from baseline, compared to small declines for all other groups.</a:t>
            </a:r>
          </a:p>
          <a:p>
            <a:pPr>
              <a:buNone/>
            </a:pPr>
            <a:r>
              <a:rPr lang="en-US" dirty="0" smtClean="0"/>
              <a:t>Arkansas:</a:t>
            </a:r>
          </a:p>
          <a:p>
            <a:r>
              <a:rPr lang="en-US" dirty="0" smtClean="0"/>
              <a:t>Blacks had decline in safety belt use compared to Whites.</a:t>
            </a:r>
          </a:p>
          <a:p>
            <a:r>
              <a:rPr lang="en-US" dirty="0" smtClean="0"/>
              <a:t>Blacks had higher rates than Whites for suicide attempts, marijuana use, and riding with a driver who had been drinking (in contrast to lower or equal rates nationally).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AHIC Logo Full.jpg"/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5701647" y="5996502"/>
            <a:ext cx="3127367" cy="58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Positive Signs: </a:t>
            </a:r>
            <a:br>
              <a:rPr lang="en-US" b="1" dirty="0" smtClean="0"/>
            </a:br>
            <a:r>
              <a:rPr lang="en-US" b="1" dirty="0" smtClean="0"/>
              <a:t>Missouri and Arkansas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Missouri:</a:t>
            </a:r>
          </a:p>
          <a:p>
            <a:r>
              <a:rPr lang="en-US" dirty="0" smtClean="0"/>
              <a:t>Major decline in overall mortality and homicide rates for Black male older adolescents in Missouri (compared to a much smaller national decline).</a:t>
            </a:r>
          </a:p>
          <a:p>
            <a:r>
              <a:rPr lang="en-US" dirty="0" smtClean="0"/>
              <a:t>Missouri reproductive health measures were equal to or better than national rates.</a:t>
            </a:r>
          </a:p>
          <a:p>
            <a:pPr>
              <a:buNone/>
            </a:pPr>
            <a:r>
              <a:rPr lang="en-US" dirty="0" smtClean="0"/>
              <a:t>Arkansas:</a:t>
            </a:r>
          </a:p>
          <a:p>
            <a:r>
              <a:rPr lang="en-US" dirty="0" smtClean="0"/>
              <a:t>Arkansas had greater decline in overall mortality than national rate (although rate is still higher than national).</a:t>
            </a:r>
          </a:p>
          <a:p>
            <a:r>
              <a:rPr lang="en-US" dirty="0" smtClean="0"/>
              <a:t>Arkansas had declines in rates of riding with a drinking driver, suicide, marijuana use, binge drinking, and tobacco use.</a:t>
            </a:r>
          </a:p>
        </p:txBody>
      </p:sp>
      <p:pic>
        <p:nvPicPr>
          <p:cNvPr id="4" name="Picture 3" descr="NAHIC Logo Full.jpg"/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5701647" y="5996502"/>
            <a:ext cx="3127367" cy="58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515" y="2377582"/>
            <a:ext cx="7772400" cy="1470025"/>
          </a:xfrm>
        </p:spPr>
        <p:txBody>
          <a:bodyPr/>
          <a:lstStyle/>
          <a:p>
            <a:r>
              <a:rPr lang="en-US" b="1" dirty="0" smtClean="0"/>
              <a:t>Conclusion: Use The Data To Mobilize and Build Momentum</a:t>
            </a: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Who Is The Data Project For?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 Administrators and Coordinators</a:t>
            </a:r>
          </a:p>
          <a:p>
            <a:r>
              <a:rPr lang="en-US" dirty="0" smtClean="0"/>
              <a:t>Public Health and other State Officials</a:t>
            </a:r>
          </a:p>
          <a:p>
            <a:r>
              <a:rPr lang="en-US" dirty="0" smtClean="0"/>
              <a:t>Educators</a:t>
            </a:r>
          </a:p>
          <a:p>
            <a:r>
              <a:rPr lang="en-US" dirty="0" smtClean="0"/>
              <a:t>Researchers</a:t>
            </a:r>
          </a:p>
          <a:p>
            <a:r>
              <a:rPr lang="en-US" dirty="0" smtClean="0"/>
              <a:t>Media</a:t>
            </a:r>
          </a:p>
          <a:p>
            <a:r>
              <a:rPr lang="en-US" dirty="0" smtClean="0"/>
              <a:t>Policymakers</a:t>
            </a:r>
          </a:p>
          <a:p>
            <a:r>
              <a:rPr lang="en-US" dirty="0" smtClean="0"/>
              <a:t>Advocates, including youth and their families</a:t>
            </a:r>
          </a:p>
        </p:txBody>
      </p:sp>
      <p:pic>
        <p:nvPicPr>
          <p:cNvPr id="4" name="Picture 3" descr="NAHIC Logo Full.jpg"/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5701647" y="5996502"/>
            <a:ext cx="3127367" cy="58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Vision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Acknowledge limitations of current data</a:t>
            </a:r>
          </a:p>
          <a:p>
            <a:r>
              <a:rPr lang="en-US" dirty="0" smtClean="0"/>
              <a:t>Prepare for 2020 Objectives</a:t>
            </a:r>
          </a:p>
          <a:p>
            <a:r>
              <a:rPr lang="en-US" dirty="0" smtClean="0"/>
              <a:t>Delve deeper (The Data Project is just a snapshot)</a:t>
            </a:r>
          </a:p>
          <a:p>
            <a:r>
              <a:rPr lang="en-US" dirty="0" smtClean="0"/>
              <a:t>Encourage sharing of action steps using the Data Project</a:t>
            </a:r>
          </a:p>
          <a:p>
            <a:r>
              <a:rPr lang="en-US" dirty="0" smtClean="0"/>
              <a:t>Explore opportunities for collaboration (cross-fertilization)</a:t>
            </a:r>
          </a:p>
          <a:p>
            <a:r>
              <a:rPr lang="en-US" dirty="0" smtClean="0"/>
              <a:t>Develop new policies and programs</a:t>
            </a:r>
          </a:p>
        </p:txBody>
      </p:sp>
      <p:pic>
        <p:nvPicPr>
          <p:cNvPr id="4" name="Picture 3" descr="NAHIC Logo Full.jpg"/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5701647" y="5996502"/>
            <a:ext cx="3127367" cy="5848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b="1" dirty="0" smtClean="0"/>
              <a:t>NAHIC: National Adolescent and Young Adult Health Information Center</a:t>
            </a:r>
            <a:endParaRPr lang="en-US" sz="3800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14400" y="2169344"/>
            <a:ext cx="731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2400" b="1" i="1" dirty="0"/>
              <a:t> </a:t>
            </a:r>
            <a:r>
              <a:rPr lang="en-US" sz="2400" b="1" i="1" u="sng" dirty="0"/>
              <a:t>WEB SITES</a:t>
            </a:r>
            <a:endParaRPr lang="en-US" sz="2400" dirty="0"/>
          </a:p>
          <a:p>
            <a:pPr marL="114300" lvl="1" algn="ctr"/>
            <a:r>
              <a:rPr lang="en-US" sz="2400" b="1" dirty="0">
                <a:solidFill>
                  <a:srgbClr val="3366FF"/>
                </a:solidFill>
              </a:rPr>
              <a:t>NAHIC: http://</a:t>
            </a:r>
            <a:r>
              <a:rPr lang="en-US" sz="2400" b="1" dirty="0" err="1">
                <a:solidFill>
                  <a:srgbClr val="3366FF"/>
                </a:solidFill>
              </a:rPr>
              <a:t>nahic.ucsf.edu</a:t>
            </a:r>
            <a:endParaRPr lang="en-US" sz="2400" b="1" dirty="0" smtClean="0">
              <a:solidFill>
                <a:srgbClr val="3366FF"/>
              </a:solidFill>
            </a:endParaRPr>
          </a:p>
          <a:p>
            <a:pPr marL="114300" lvl="1" algn="ctr"/>
            <a:endParaRPr lang="en-US" sz="2400" dirty="0" smtClean="0"/>
          </a:p>
          <a:p>
            <a:pPr marL="114300" lvl="1" algn="ctr"/>
            <a:r>
              <a:rPr lang="en-US" sz="2400" b="1" i="1" u="sng" dirty="0"/>
              <a:t>EMAIL</a:t>
            </a:r>
            <a:endParaRPr lang="en-US" sz="2400" b="1" i="1" dirty="0" smtClean="0"/>
          </a:p>
          <a:p>
            <a:pPr marL="114300" lvl="1" algn="ctr"/>
            <a:r>
              <a:rPr lang="en-US" sz="2400" b="1" i="1" dirty="0" err="1" smtClean="0">
                <a:solidFill>
                  <a:srgbClr val="3366FF"/>
                </a:solidFill>
              </a:rPr>
              <a:t>urquhartj@peds.ucsf.edu</a:t>
            </a:r>
            <a:endParaRPr lang="en-US" sz="2400" b="1" i="1" dirty="0">
              <a:solidFill>
                <a:srgbClr val="3366FF"/>
              </a:solidFill>
            </a:endParaRPr>
          </a:p>
          <a:p>
            <a:pPr marL="114300" lvl="1" algn="ctr"/>
            <a:r>
              <a:rPr lang="en-US" sz="2400" dirty="0"/>
              <a:t>                                </a:t>
            </a:r>
          </a:p>
          <a:p>
            <a:pPr marL="114300" lvl="1" algn="ctr"/>
            <a:r>
              <a:rPr lang="en-US" sz="2400" b="1" i="1" u="sng" dirty="0"/>
              <a:t>PHONE </a:t>
            </a:r>
            <a:endParaRPr lang="en-US" sz="2400" b="1" i="1" dirty="0"/>
          </a:p>
          <a:p>
            <a:pPr marL="114300" lvl="1" algn="ctr"/>
            <a:r>
              <a:rPr lang="en-US" sz="2400" b="1" i="1" dirty="0">
                <a:solidFill>
                  <a:srgbClr val="3366FF"/>
                </a:solidFill>
              </a:rPr>
              <a:t>(415)</a:t>
            </a:r>
            <a:r>
              <a:rPr lang="en-US" sz="2400" b="1" i="1" dirty="0" smtClean="0">
                <a:solidFill>
                  <a:srgbClr val="3366FF"/>
                </a:solidFill>
              </a:rPr>
              <a:t> 502-4856</a:t>
            </a:r>
            <a:endParaRPr lang="en-US" sz="2400" b="1" i="1" dirty="0">
              <a:solidFill>
                <a:srgbClr val="3366FF"/>
              </a:solidFill>
            </a:endParaRPr>
          </a:p>
        </p:txBody>
      </p:sp>
      <p:pic>
        <p:nvPicPr>
          <p:cNvPr id="5" name="Picture 4" descr="NAHIC Logo Full.jpg"/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5701647" y="5996502"/>
            <a:ext cx="3127367" cy="5848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Approaches for Your State</a:t>
            </a:r>
            <a:endParaRPr lang="en-US" b="1" dirty="0"/>
          </a:p>
        </p:txBody>
      </p:sp>
      <p:pic>
        <p:nvPicPr>
          <p:cNvPr id="5" name="Picture 4" descr="Screen shot 2012-01-13 at 5.23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82" y="1578215"/>
            <a:ext cx="6638226" cy="42415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Approaches for Your State</a:t>
            </a:r>
            <a:br>
              <a:rPr lang="en-US" b="1" dirty="0" smtClean="0"/>
            </a:br>
            <a:r>
              <a:rPr lang="en-US" b="1" i="1" dirty="0" smtClean="0">
                <a:solidFill>
                  <a:srgbClr val="FF8100"/>
                </a:solidFill>
              </a:rPr>
              <a:t>Identify Data Gaps</a:t>
            </a:r>
            <a:endParaRPr lang="en-US" b="1" i="1" dirty="0">
              <a:solidFill>
                <a:srgbClr val="FF81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130"/>
            <a:ext cx="8229600" cy="4525963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What objectives are missing data?</a:t>
            </a:r>
          </a:p>
          <a:p>
            <a:r>
              <a:rPr lang="en-US" dirty="0" smtClean="0"/>
              <a:t>What racial/ethnic/gender groups in your state are not adequately captured in the data?</a:t>
            </a:r>
          </a:p>
          <a:p>
            <a:r>
              <a:rPr lang="en-US" dirty="0" smtClean="0"/>
              <a:t>Do other comparable states collect this data?</a:t>
            </a:r>
          </a:p>
        </p:txBody>
      </p:sp>
      <p:pic>
        <p:nvPicPr>
          <p:cNvPr id="4" name="Picture 3" descr="NAHIC Logo Full.jpg"/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5701647" y="5996502"/>
            <a:ext cx="3127367" cy="5848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Approaches for Your State</a:t>
            </a:r>
            <a:br>
              <a:rPr lang="en-US" b="1" dirty="0" smtClean="0"/>
            </a:br>
            <a:r>
              <a:rPr lang="en-US" b="1" i="1" dirty="0" smtClean="0">
                <a:solidFill>
                  <a:srgbClr val="00BD00"/>
                </a:solidFill>
              </a:rPr>
              <a:t>Perform Data Review</a:t>
            </a:r>
            <a:endParaRPr lang="en-US" b="1" i="1" dirty="0">
              <a:solidFill>
                <a:srgbClr val="00BD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8132"/>
            <a:ext cx="8229600" cy="419904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Internally – Is your state making progress?</a:t>
            </a:r>
          </a:p>
          <a:p>
            <a:pPr lvl="1"/>
            <a:r>
              <a:rPr lang="en-US" dirty="0" smtClean="0"/>
              <a:t>By individual objectives</a:t>
            </a:r>
          </a:p>
          <a:p>
            <a:pPr lvl="2"/>
            <a:r>
              <a:rPr lang="en-US" dirty="0" smtClean="0"/>
              <a:t>Changes over time (stable/positive/negative)</a:t>
            </a:r>
          </a:p>
          <a:p>
            <a:pPr lvl="2"/>
            <a:r>
              <a:rPr lang="en-US" dirty="0" smtClean="0"/>
              <a:t>Racial/Ethnic/Gender/Age disparities</a:t>
            </a:r>
          </a:p>
          <a:p>
            <a:pPr lvl="1"/>
            <a:r>
              <a:rPr lang="en-US" dirty="0" smtClean="0"/>
              <a:t>By 2010 Objective clusters</a:t>
            </a:r>
          </a:p>
          <a:p>
            <a:r>
              <a:rPr lang="en-US" dirty="0" smtClean="0"/>
              <a:t>Externally – Are other states making progress?</a:t>
            </a:r>
          </a:p>
          <a:p>
            <a:pPr lvl="1"/>
            <a:r>
              <a:rPr lang="en-US" dirty="0" smtClean="0"/>
              <a:t>Compare your state to the national rates and percentages</a:t>
            </a:r>
          </a:p>
          <a:p>
            <a:pPr lvl="1"/>
            <a:r>
              <a:rPr lang="en-US" dirty="0" smtClean="0"/>
              <a:t>Compare your state to other similar states</a:t>
            </a:r>
          </a:p>
          <a:p>
            <a:r>
              <a:rPr lang="en-US" dirty="0" smtClean="0"/>
              <a:t>Find/investigate success stories</a:t>
            </a:r>
          </a:p>
          <a:p>
            <a:r>
              <a:rPr lang="en-US" dirty="0" smtClean="0"/>
              <a:t>Evaluate current or past programs</a:t>
            </a:r>
          </a:p>
          <a:p>
            <a:endParaRPr lang="en-US" dirty="0"/>
          </a:p>
        </p:txBody>
      </p:sp>
      <p:pic>
        <p:nvPicPr>
          <p:cNvPr id="4" name="Picture 3" descr="NAHIC Logo Full.jpg"/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5701647" y="5996502"/>
            <a:ext cx="3127367" cy="5848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Approaches for Your State</a:t>
            </a:r>
            <a:br>
              <a:rPr lang="en-US" b="1" dirty="0" smtClean="0"/>
            </a:br>
            <a:r>
              <a:rPr lang="en-US" b="1" i="1" dirty="0" smtClean="0">
                <a:solidFill>
                  <a:srgbClr val="E570EC"/>
                </a:solidFill>
              </a:rPr>
              <a:t>Take Action</a:t>
            </a:r>
            <a:endParaRPr lang="en-US" b="1" i="1" dirty="0">
              <a:solidFill>
                <a:srgbClr val="E570EC"/>
              </a:solidFill>
            </a:endParaRPr>
          </a:p>
        </p:txBody>
      </p:sp>
      <p:pic>
        <p:nvPicPr>
          <p:cNvPr id="4" name="Picture 3" descr="NAHIC Logo Full.jpg"/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5701647" y="5996502"/>
            <a:ext cx="3127367" cy="58481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99414" y="119592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Advocate for better data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Grant writing (e.g., Title V Needs Assessment)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Evaluate/revamp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existing programs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Craft legislation and/other policy, protocol, and programmatic changes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Is Your State Moving in the Right or Wrong Direction?</a:t>
            </a:r>
            <a:endParaRPr lang="en-US" b="1" dirty="0"/>
          </a:p>
        </p:txBody>
      </p:sp>
      <p:pic>
        <p:nvPicPr>
          <p:cNvPr id="3" name="Picture 2" descr="Screen shot 2012-01-17 at 9.56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6" y="1498987"/>
            <a:ext cx="7902423" cy="52649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Linking The Data Project To Your State’s Policies/Strategies</a:t>
            </a:r>
            <a:endParaRPr lang="en-US" b="1" dirty="0"/>
          </a:p>
        </p:txBody>
      </p:sp>
      <p:pic>
        <p:nvPicPr>
          <p:cNvPr id="3" name="Picture 2" descr="Screen shot 2012-01-17 at 9.56.2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94" y="1417638"/>
            <a:ext cx="8303951" cy="54416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Accounts For The Change?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the program/policy implemented?</a:t>
            </a:r>
          </a:p>
          <a:p>
            <a:r>
              <a:rPr lang="en-US" dirty="0" smtClean="0"/>
              <a:t>When was it initiated?</a:t>
            </a:r>
          </a:p>
          <a:p>
            <a:r>
              <a:rPr lang="en-US" dirty="0" smtClean="0"/>
              <a:t>What were the funding levels?</a:t>
            </a:r>
          </a:p>
          <a:p>
            <a:r>
              <a:rPr lang="en-US" dirty="0" smtClean="0"/>
              <a:t>What other factors in the state may have contributed to the increase/decrease?</a:t>
            </a:r>
          </a:p>
          <a:p>
            <a:r>
              <a:rPr lang="en-US" dirty="0" smtClean="0"/>
              <a:t>How do the results square with national trends?</a:t>
            </a:r>
            <a:endParaRPr lang="en-US" dirty="0"/>
          </a:p>
        </p:txBody>
      </p:sp>
      <p:pic>
        <p:nvPicPr>
          <p:cNvPr id="4" name="Picture 3" descr="NAHIC Logo Full.jpg"/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5701647" y="5996502"/>
            <a:ext cx="3127367" cy="5848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69" y="2014458"/>
            <a:ext cx="3810000" cy="381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786051"/>
            <a:ext cx="3810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Example: Looking at Missouri and Arkansas</a:t>
            </a:r>
            <a:endParaRPr lang="en-US" b="1" dirty="0"/>
          </a:p>
        </p:txBody>
      </p:sp>
      <p:pic>
        <p:nvPicPr>
          <p:cNvPr id="4" name="Picture 3" descr="NAHIC Logo Full.jpg"/>
          <p:cNvPicPr>
            <a:picLocks noChangeAspect="1"/>
          </p:cNvPicPr>
          <p:nvPr/>
        </p:nvPicPr>
        <p:blipFill>
          <a:blip r:embed="rId5">
            <a:alphaModFix amt="75000"/>
          </a:blip>
          <a:stretch>
            <a:fillRect/>
          </a:stretch>
        </p:blipFill>
        <p:spPr>
          <a:xfrm>
            <a:off x="5701647" y="5996502"/>
            <a:ext cx="3127367" cy="5848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4985" y="3494424"/>
            <a:ext cx="178569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solidFill>
                  <a:schemeClr val="bg1"/>
                </a:solidFill>
              </a:rPr>
              <a:t>Missouri</a:t>
            </a:r>
            <a:endParaRPr lang="en-US" sz="29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2357" y="3494424"/>
            <a:ext cx="178569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smtClean="0">
                <a:solidFill>
                  <a:schemeClr val="bg1"/>
                </a:solidFill>
              </a:rPr>
              <a:t>Arkansas</a:t>
            </a:r>
            <a:endParaRPr lang="en-US" sz="2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AHIC BLUE w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NAHIC BLUE wLogo.thmx</Template>
  <TotalTime>4675</TotalTime>
  <Words>669</Words>
  <Application>Microsoft Macintosh PowerPoint</Application>
  <PresentationFormat>On-screen Show (4:3)</PresentationFormat>
  <Paragraphs>129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NAHIC BLUE wLogo</vt:lpstr>
      <vt:lpstr>Using the Data Project to Improve Adolescent and Young Adult Health in Your State</vt:lpstr>
      <vt:lpstr>Approaches for Your State</vt:lpstr>
      <vt:lpstr>Approaches for Your State Identify Data Gaps</vt:lpstr>
      <vt:lpstr>Approaches for Your State Perform Data Review</vt:lpstr>
      <vt:lpstr>Approaches for Your State Take Action</vt:lpstr>
      <vt:lpstr>Is Your State Moving in the Right or Wrong Direction?</vt:lpstr>
      <vt:lpstr>Linking The Data Project To Your State’s Policies/Strategies</vt:lpstr>
      <vt:lpstr>What Accounts For The Change?</vt:lpstr>
      <vt:lpstr>Example: Looking at Missouri and Arkansas</vt:lpstr>
      <vt:lpstr>Overview: Changes from Baseline to Final</vt:lpstr>
      <vt:lpstr>Closer Look: Condom Use at Last Sex  (Among Sexually Active 9th-12th Graders)</vt:lpstr>
      <vt:lpstr>By Gender: Condom Use at Last Sex  (Among Sexually Active 9th-12th Graders)</vt:lpstr>
      <vt:lpstr>Demographic Disparities:  Missouri and Arkansas</vt:lpstr>
      <vt:lpstr>Positive Signs:  Missouri and Arkansas</vt:lpstr>
      <vt:lpstr>Conclusion: Use The Data To Mobilize and Build Momentum</vt:lpstr>
      <vt:lpstr>Who Is The Data Project For?</vt:lpstr>
      <vt:lpstr>Future Vision</vt:lpstr>
      <vt:lpstr>NAHIC: National Adolescent and Young Adult Health Information Center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Urquhart</dc:creator>
  <cp:lastModifiedBy>John Urquhart</cp:lastModifiedBy>
  <cp:revision>40</cp:revision>
  <cp:lastPrinted>2010-03-05T19:58:54Z</cp:lastPrinted>
  <dcterms:created xsi:type="dcterms:W3CDTF">2010-03-05T19:35:18Z</dcterms:created>
  <dcterms:modified xsi:type="dcterms:W3CDTF">2012-01-17T17:59:31Z</dcterms:modified>
</cp:coreProperties>
</file>