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4" r:id="rId1"/>
    <p:sldMasterId id="2147483756" r:id="rId2"/>
  </p:sldMasterIdLst>
  <p:notesMasterIdLst>
    <p:notesMasterId r:id="rId52"/>
  </p:notesMasterIdLst>
  <p:handoutMasterIdLst>
    <p:handoutMasterId r:id="rId53"/>
  </p:handoutMasterIdLst>
  <p:sldIdLst>
    <p:sldId id="256" r:id="rId3"/>
    <p:sldId id="315" r:id="rId4"/>
    <p:sldId id="325" r:id="rId5"/>
    <p:sldId id="320" r:id="rId6"/>
    <p:sldId id="316" r:id="rId7"/>
    <p:sldId id="257" r:id="rId8"/>
    <p:sldId id="318" r:id="rId9"/>
    <p:sldId id="259" r:id="rId10"/>
    <p:sldId id="321" r:id="rId11"/>
    <p:sldId id="324" r:id="rId12"/>
    <p:sldId id="322" r:id="rId13"/>
    <p:sldId id="323" r:id="rId14"/>
    <p:sldId id="337" r:id="rId15"/>
    <p:sldId id="326" r:id="rId16"/>
    <p:sldId id="262" r:id="rId17"/>
    <p:sldId id="275" r:id="rId18"/>
    <p:sldId id="299" r:id="rId19"/>
    <p:sldId id="297" r:id="rId20"/>
    <p:sldId id="267" r:id="rId21"/>
    <p:sldId id="271" r:id="rId22"/>
    <p:sldId id="300" r:id="rId23"/>
    <p:sldId id="305" r:id="rId24"/>
    <p:sldId id="306" r:id="rId25"/>
    <p:sldId id="307" r:id="rId26"/>
    <p:sldId id="308" r:id="rId27"/>
    <p:sldId id="309" r:id="rId28"/>
    <p:sldId id="310" r:id="rId29"/>
    <p:sldId id="327" r:id="rId30"/>
    <p:sldId id="311" r:id="rId31"/>
    <p:sldId id="332" r:id="rId32"/>
    <p:sldId id="336" r:id="rId33"/>
    <p:sldId id="280" r:id="rId34"/>
    <p:sldId id="281" r:id="rId35"/>
    <p:sldId id="335" r:id="rId36"/>
    <p:sldId id="286" r:id="rId37"/>
    <p:sldId id="287" r:id="rId38"/>
    <p:sldId id="288" r:id="rId39"/>
    <p:sldId id="289" r:id="rId40"/>
    <p:sldId id="290" r:id="rId41"/>
    <p:sldId id="291" r:id="rId42"/>
    <p:sldId id="292" r:id="rId43"/>
    <p:sldId id="294" r:id="rId44"/>
    <p:sldId id="329" r:id="rId45"/>
    <p:sldId id="301" r:id="rId46"/>
    <p:sldId id="295" r:id="rId47"/>
    <p:sldId id="312" r:id="rId48"/>
    <p:sldId id="313" r:id="rId49"/>
    <p:sldId id="328" r:id="rId50"/>
    <p:sldId id="342" r:id="rId5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1" charset="0"/>
        <a:ea typeface="MS PGothic" pitchFamily="34" charset="-128"/>
        <a:cs typeface="+mn-cs"/>
      </a:defRPr>
    </a:lvl5pPr>
    <a:lvl6pPr marL="2286000" algn="l" defTabSz="914400" rtl="0" eaLnBrk="1" latinLnBrk="0" hangingPunct="1">
      <a:defRPr sz="2400" kern="1200">
        <a:solidFill>
          <a:schemeClr val="tx1"/>
        </a:solidFill>
        <a:latin typeface="Times" pitchFamily="1" charset="0"/>
        <a:ea typeface="MS PGothic" pitchFamily="34" charset="-128"/>
        <a:cs typeface="+mn-cs"/>
      </a:defRPr>
    </a:lvl6pPr>
    <a:lvl7pPr marL="2743200" algn="l" defTabSz="914400" rtl="0" eaLnBrk="1" latinLnBrk="0" hangingPunct="1">
      <a:defRPr sz="2400" kern="1200">
        <a:solidFill>
          <a:schemeClr val="tx1"/>
        </a:solidFill>
        <a:latin typeface="Times" pitchFamily="1" charset="0"/>
        <a:ea typeface="MS PGothic" pitchFamily="34" charset="-128"/>
        <a:cs typeface="+mn-cs"/>
      </a:defRPr>
    </a:lvl7pPr>
    <a:lvl8pPr marL="3200400" algn="l" defTabSz="914400" rtl="0" eaLnBrk="1" latinLnBrk="0" hangingPunct="1">
      <a:defRPr sz="2400" kern="1200">
        <a:solidFill>
          <a:schemeClr val="tx1"/>
        </a:solidFill>
        <a:latin typeface="Times" pitchFamily="1" charset="0"/>
        <a:ea typeface="MS PGothic" pitchFamily="34" charset="-128"/>
        <a:cs typeface="+mn-cs"/>
      </a:defRPr>
    </a:lvl8pPr>
    <a:lvl9pPr marL="3657600" algn="l" defTabSz="914400" rtl="0" eaLnBrk="1" latinLnBrk="0" hangingPunct="1">
      <a:defRPr sz="2400" kern="1200">
        <a:solidFill>
          <a:schemeClr val="tx1"/>
        </a:solidFill>
        <a:latin typeface="Times" pitchFamily="1"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000099"/>
    <a:srgbClr val="76A9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04" autoAdjust="0"/>
  </p:normalViewPr>
  <p:slideViewPr>
    <p:cSldViewPr>
      <p:cViewPr varScale="1">
        <p:scale>
          <a:sx n="79" d="100"/>
          <a:sy n="79" d="100"/>
        </p:scale>
        <p:origin x="-984" y="-77"/>
      </p:cViewPr>
      <p:guideLst>
        <p:guide orient="horz" pos="1248"/>
        <p:guide pos="1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2"/>
    </p:cViewPr>
  </p:sorterViewPr>
  <p:notesViewPr>
    <p:cSldViewPr>
      <p:cViewPr>
        <p:scale>
          <a:sx n="100" d="100"/>
          <a:sy n="100" d="100"/>
        </p:scale>
        <p:origin x="-2275" y="146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170583" cy="480226"/>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dirty="0"/>
          </a:p>
        </p:txBody>
      </p:sp>
      <p:sp>
        <p:nvSpPr>
          <p:cNvPr id="38915" name="Rectangle 3"/>
          <p:cNvSpPr>
            <a:spLocks noGrp="1" noChangeArrowheads="1"/>
          </p:cNvSpPr>
          <p:nvPr>
            <p:ph type="dt" sz="quarter" idx="1"/>
          </p:nvPr>
        </p:nvSpPr>
        <p:spPr bwMode="auto">
          <a:xfrm>
            <a:off x="4144618" y="0"/>
            <a:ext cx="3170583" cy="480226"/>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lgn="r">
              <a:defRPr sz="1200" smtClean="0"/>
            </a:lvl1pPr>
          </a:lstStyle>
          <a:p>
            <a:pPr>
              <a:defRPr/>
            </a:pPr>
            <a:fld id="{FE7DF764-D979-46AC-853E-DBCA7E4DEE20}" type="datetime1">
              <a:rPr lang="en-US" altLang="en-US"/>
              <a:pPr>
                <a:defRPr/>
              </a:pPr>
              <a:t>5/28/2015</a:t>
            </a:fld>
            <a:endParaRPr lang="en-US" altLang="en-US" dirty="0"/>
          </a:p>
        </p:txBody>
      </p:sp>
      <p:sp>
        <p:nvSpPr>
          <p:cNvPr id="13320" name="Rectangle 8"/>
          <p:cNvSpPr>
            <a:spLocks noGrp="1" noChangeArrowheads="1"/>
          </p:cNvSpPr>
          <p:nvPr>
            <p:ph type="sldNum" sz="quarter" idx="3"/>
          </p:nvPr>
        </p:nvSpPr>
        <p:spPr bwMode="auto">
          <a:xfrm>
            <a:off x="4144618" y="9120975"/>
            <a:ext cx="3170583" cy="480225"/>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lgn="r">
              <a:defRPr sz="1200" smtClean="0"/>
            </a:lvl1pPr>
          </a:lstStyle>
          <a:p>
            <a:pPr>
              <a:defRPr/>
            </a:pPr>
            <a:fld id="{AA61E587-F23A-4801-A16D-3CD11E2D2156}" type="slidenum">
              <a:rPr lang="en-US" altLang="en-US"/>
              <a:pPr>
                <a:defRPr/>
              </a:pPr>
              <a:t>‹#›</a:t>
            </a:fld>
            <a:endParaRPr lang="en-US" altLang="en-US" dirty="0"/>
          </a:p>
        </p:txBody>
      </p:sp>
      <p:sp>
        <p:nvSpPr>
          <p:cNvPr id="105477" name="TextBox 1"/>
          <p:cNvSpPr txBox="1">
            <a:spLocks noChangeArrowheads="1"/>
          </p:cNvSpPr>
          <p:nvPr/>
        </p:nvSpPr>
        <p:spPr bwMode="auto">
          <a:xfrm>
            <a:off x="81171" y="9330558"/>
            <a:ext cx="4316801" cy="219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207" tIns="47604" rIns="95207" bIns="47604">
            <a:spAutoFit/>
          </a:bodyPr>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defRPr/>
            </a:pPr>
            <a:r>
              <a:rPr lang="en-US" altLang="en-US" sz="800" i="1" dirty="0"/>
              <a:t>AK computer – Irwin – Slides – 2015 – Irwin Depression CME Advances San Francisco 04-23-2015</a:t>
            </a:r>
          </a:p>
        </p:txBody>
      </p:sp>
    </p:spTree>
    <p:extLst>
      <p:ext uri="{BB962C8B-B14F-4D97-AF65-F5344CB8AC3E}">
        <p14:creationId xmlns:p14="http://schemas.microsoft.com/office/powerpoint/2010/main" val="3162992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170583" cy="480226"/>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endParaRPr lang="en-US" dirty="0"/>
          </a:p>
        </p:txBody>
      </p:sp>
      <p:sp>
        <p:nvSpPr>
          <p:cNvPr id="6147" name="Rectangle 3"/>
          <p:cNvSpPr>
            <a:spLocks noGrp="1" noChangeArrowheads="1"/>
          </p:cNvSpPr>
          <p:nvPr>
            <p:ph type="dt" idx="1"/>
          </p:nvPr>
        </p:nvSpPr>
        <p:spPr bwMode="auto">
          <a:xfrm>
            <a:off x="4144618" y="0"/>
            <a:ext cx="3170583" cy="480226"/>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lvl1pPr algn="r">
              <a:defRPr sz="1200" smtClean="0"/>
            </a:lvl1pPr>
          </a:lstStyle>
          <a:p>
            <a:pPr>
              <a:defRPr/>
            </a:pPr>
            <a:fld id="{0AB54642-756A-4110-AAB2-345AC14A0414}" type="datetime1">
              <a:rPr lang="en-US" altLang="en-US"/>
              <a:pPr>
                <a:defRPr/>
              </a:pPr>
              <a:t>5/28/2015</a:t>
            </a:fld>
            <a:endParaRPr lang="en-US" altLang="en-US" dirty="0"/>
          </a:p>
        </p:txBody>
      </p:sp>
      <p:sp>
        <p:nvSpPr>
          <p:cNvPr id="665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75693" y="4561313"/>
            <a:ext cx="5363817" cy="4320375"/>
          </a:xfrm>
          <a:prstGeom prst="rect">
            <a:avLst/>
          </a:prstGeom>
          <a:noFill/>
          <a:ln w="9525">
            <a:noFill/>
            <a:miter lim="800000"/>
            <a:headEnd/>
            <a:tailEnd/>
          </a:ln>
          <a:effectLst/>
        </p:spPr>
        <p:txBody>
          <a:bodyPr vert="horz" wrap="square" lIns="95207" tIns="47604" rIns="95207" bIns="4760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120975"/>
            <a:ext cx="3170583" cy="480225"/>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defRPr sz="1200">
                <a:latin typeface="Times" charset="0"/>
                <a:ea typeface="ＭＳ Ｐゴシック" charset="0"/>
                <a:cs typeface="ＭＳ Ｐゴシック" charset="0"/>
              </a:defRPr>
            </a:lvl1pPr>
          </a:lstStyle>
          <a:p>
            <a:pPr>
              <a:defRPr/>
            </a:pPr>
            <a:r>
              <a:rPr lang="en-US" dirty="0"/>
              <a:t>Irwin Depression Talk 5-8-09AK Comp - Irwin - Slide Presentations - Slides 2009 - Irwin Anxiety Talk 5-7-09</a:t>
            </a:r>
          </a:p>
        </p:txBody>
      </p:sp>
      <p:sp>
        <p:nvSpPr>
          <p:cNvPr id="6151" name="Rectangle 7"/>
          <p:cNvSpPr>
            <a:spLocks noGrp="1" noChangeArrowheads="1"/>
          </p:cNvSpPr>
          <p:nvPr>
            <p:ph type="sldNum" sz="quarter" idx="5"/>
          </p:nvPr>
        </p:nvSpPr>
        <p:spPr bwMode="auto">
          <a:xfrm>
            <a:off x="4144618" y="9120975"/>
            <a:ext cx="3170583" cy="480225"/>
          </a:xfrm>
          <a:prstGeom prst="rect">
            <a:avLst/>
          </a:prstGeom>
          <a:noFill/>
          <a:ln w="9525">
            <a:noFill/>
            <a:miter lim="800000"/>
            <a:headEnd/>
            <a:tailEnd/>
          </a:ln>
          <a:effectLst/>
        </p:spPr>
        <p:txBody>
          <a:bodyPr vert="horz" wrap="square" lIns="95207" tIns="47604" rIns="95207" bIns="47604" numCol="1" anchor="b" anchorCtr="0" compatLnSpc="1">
            <a:prstTxWarp prst="textNoShape">
              <a:avLst/>
            </a:prstTxWarp>
          </a:bodyPr>
          <a:lstStyle>
            <a:lvl1pPr algn="r">
              <a:defRPr sz="1200" smtClean="0"/>
            </a:lvl1pPr>
          </a:lstStyle>
          <a:p>
            <a:pPr>
              <a:defRPr/>
            </a:pPr>
            <a:fld id="{778AAA51-E740-4F4C-B990-D91E56DFB1ED}" type="slidenum">
              <a:rPr lang="en-US" altLang="en-US"/>
              <a:pPr>
                <a:defRPr/>
              </a:pPr>
              <a:t>‹#›</a:t>
            </a:fld>
            <a:endParaRPr lang="en-US" altLang="en-US" dirty="0"/>
          </a:p>
        </p:txBody>
      </p:sp>
    </p:spTree>
    <p:extLst>
      <p:ext uri="{BB962C8B-B14F-4D97-AF65-F5344CB8AC3E}">
        <p14:creationId xmlns:p14="http://schemas.microsoft.com/office/powerpoint/2010/main" val="48971590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10"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pitchFamily="-110"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pitchFamily="-110"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pitchFamily="-110"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pitchFamily="-110"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4C65D2C0-4C25-4BEA-AFC0-39B36A7EA444}" type="slidenum">
              <a:rPr lang="en-US" altLang="en-US" sz="1200"/>
              <a:pPr/>
              <a:t>1</a:t>
            </a:fld>
            <a:endParaRPr lang="en-US" altLang="en-US" sz="1200" dirty="0"/>
          </a:p>
        </p:txBody>
      </p:sp>
      <p:sp>
        <p:nvSpPr>
          <p:cNvPr id="675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67588"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9236407C-FB27-4451-9864-768CE87BA185}" type="slidenum">
              <a:rPr lang="en-US" altLang="en-US" sz="1200"/>
              <a:pPr algn="r"/>
              <a:t>1</a:t>
            </a:fld>
            <a:endParaRPr lang="en-US" altLang="en-US" sz="1200" dirty="0"/>
          </a:p>
        </p:txBody>
      </p:sp>
      <p:sp>
        <p:nvSpPr>
          <p:cNvPr id="67589" name="Rectangle 2"/>
          <p:cNvSpPr>
            <a:spLocks noGrp="1" noRot="1" noChangeAspect="1" noChangeArrowheads="1" noTextEdit="1"/>
          </p:cNvSpPr>
          <p:nvPr>
            <p:ph type="sldImg"/>
          </p:nvPr>
        </p:nvSpPr>
        <p:spPr>
          <a:ln/>
        </p:spPr>
      </p:sp>
      <p:sp>
        <p:nvSpPr>
          <p:cNvPr id="675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780AF46C-1A00-4B4A-85FE-B3315893C173}" type="slidenum">
              <a:rPr lang="en-US" altLang="en-US" sz="1200"/>
              <a:pPr/>
              <a:t>12</a:t>
            </a:fld>
            <a:endParaRPr lang="en-US" altLang="en-US" sz="1200" dirty="0"/>
          </a:p>
        </p:txBody>
      </p:sp>
      <p:sp>
        <p:nvSpPr>
          <p:cNvPr id="7680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6804"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13938C51-103F-45A3-94AC-5E3A2F57ABD9}" type="slidenum">
              <a:rPr lang="en-US" altLang="en-US" sz="1200"/>
              <a:pPr algn="r"/>
              <a:t>12</a:t>
            </a:fld>
            <a:endParaRPr lang="en-US" altLang="en-US" sz="1200" dirty="0"/>
          </a:p>
        </p:txBody>
      </p:sp>
      <p:sp>
        <p:nvSpPr>
          <p:cNvPr id="76805" name="Rectangle 2"/>
          <p:cNvSpPr>
            <a:spLocks noGrp="1" noRot="1" noChangeAspect="1" noChangeArrowheads="1" noTextEdit="1"/>
          </p:cNvSpPr>
          <p:nvPr>
            <p:ph type="sldImg"/>
          </p:nvPr>
        </p:nvSpPr>
        <p:spPr>
          <a:ln/>
        </p:spPr>
      </p:sp>
      <p:sp>
        <p:nvSpPr>
          <p:cNvPr id="768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UPDATE – can we update with the X axis being up to 50%   Also the total for males should be 12%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5A66E4F7-4CBE-4F8C-B065-76BD1A89670B}" type="slidenum">
              <a:rPr lang="en-US" altLang="en-US" sz="1200"/>
              <a:pPr/>
              <a:t>14</a:t>
            </a:fld>
            <a:endParaRPr lang="en-US" altLang="en-US" sz="1200" dirty="0"/>
          </a:p>
        </p:txBody>
      </p:sp>
      <p:sp>
        <p:nvSpPr>
          <p:cNvPr id="7782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7828"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D70DE8A2-716F-4335-AE66-907163277FA0}" type="slidenum">
              <a:rPr lang="en-US" altLang="en-US" sz="1200"/>
              <a:pPr algn="r"/>
              <a:t>14</a:t>
            </a:fld>
            <a:endParaRPr lang="en-US" altLang="en-US" sz="1200" dirty="0"/>
          </a:p>
        </p:txBody>
      </p:sp>
      <p:sp>
        <p:nvSpPr>
          <p:cNvPr id="77829" name="Rectangle 2"/>
          <p:cNvSpPr>
            <a:spLocks noGrp="1" noRot="1" noChangeAspect="1" noChangeArrowheads="1" noTextEdit="1"/>
          </p:cNvSpPr>
          <p:nvPr>
            <p:ph type="sldImg"/>
          </p:nvPr>
        </p:nvSpPr>
        <p:spPr>
          <a:ln/>
        </p:spPr>
      </p:sp>
      <p:sp>
        <p:nvSpPr>
          <p:cNvPr id="778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2F8A2C69-FF3A-4E95-B7D6-E4BBB1348202}" type="slidenum">
              <a:rPr lang="en-US" altLang="en-US" sz="1200"/>
              <a:pPr/>
              <a:t>15</a:t>
            </a:fld>
            <a:endParaRPr lang="en-US" altLang="en-US" sz="1200" dirty="0"/>
          </a:p>
        </p:txBody>
      </p:sp>
      <p:sp>
        <p:nvSpPr>
          <p:cNvPr id="788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8852"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2107598F-C799-4ADF-9E58-744BD3B381D6}" type="slidenum">
              <a:rPr lang="en-US" altLang="en-US" sz="1200"/>
              <a:pPr algn="r"/>
              <a:t>15</a:t>
            </a:fld>
            <a:endParaRPr lang="en-US" altLang="en-US" sz="1200" dirty="0"/>
          </a:p>
        </p:txBody>
      </p:sp>
      <p:sp>
        <p:nvSpPr>
          <p:cNvPr id="78853" name="Rectangle 2"/>
          <p:cNvSpPr>
            <a:spLocks noGrp="1" noRot="1" noChangeAspect="1" noChangeArrowheads="1" noTextEdit="1"/>
          </p:cNvSpPr>
          <p:nvPr>
            <p:ph type="sldImg"/>
          </p:nvPr>
        </p:nvSpPr>
        <p:spPr>
          <a:ln/>
        </p:spPr>
      </p:sp>
      <p:sp>
        <p:nvSpPr>
          <p:cNvPr id="788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3B3CD6EA-65BB-47FC-8B6B-DF0D82DE9119}" type="slidenum">
              <a:rPr lang="en-US" altLang="en-US" sz="1200"/>
              <a:pPr/>
              <a:t>16</a:t>
            </a:fld>
            <a:endParaRPr lang="en-US" altLang="en-US" sz="1200" dirty="0"/>
          </a:p>
        </p:txBody>
      </p:sp>
      <p:sp>
        <p:nvSpPr>
          <p:cNvPr id="798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9876"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8A006148-B392-481F-AF58-3DE4867D9C6A}" type="slidenum">
              <a:rPr lang="en-US" altLang="en-US" sz="1200"/>
              <a:pPr algn="r"/>
              <a:t>16</a:t>
            </a:fld>
            <a:endParaRPr lang="en-US" altLang="en-US" sz="1200" dirty="0"/>
          </a:p>
        </p:txBody>
      </p:sp>
      <p:sp>
        <p:nvSpPr>
          <p:cNvPr id="79877" name="Rectangle 7"/>
          <p:cNvSpPr txBox="1">
            <a:spLocks noGrp="1" noChangeArrowheads="1"/>
          </p:cNvSpPr>
          <p:nvPr/>
        </p:nvSpPr>
        <p:spPr bwMode="auto">
          <a:xfrm>
            <a:off x="4142962" y="9119325"/>
            <a:ext cx="3170583" cy="4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eaLnBrk="1" hangingPunct="1"/>
            <a:fld id="{7B13211F-122D-411A-97F6-171AE2682D2B}" type="slidenum">
              <a:rPr lang="en-US" altLang="en-US" sz="1200">
                <a:latin typeface="Arial" pitchFamily="34" charset="0"/>
              </a:rPr>
              <a:pPr algn="r" eaLnBrk="1" hangingPunct="1"/>
              <a:t>16</a:t>
            </a:fld>
            <a:endParaRPr lang="en-US" altLang="en-US" sz="1200" dirty="0">
              <a:latin typeface="Arial" pitchFamily="34" charset="0"/>
            </a:endParaRPr>
          </a:p>
        </p:txBody>
      </p:sp>
      <p:sp>
        <p:nvSpPr>
          <p:cNvPr id="79878" name="Rectangle 2"/>
          <p:cNvSpPr>
            <a:spLocks noGrp="1" noRot="1" noChangeAspect="1" noChangeArrowheads="1" noTextEdit="1"/>
          </p:cNvSpPr>
          <p:nvPr>
            <p:ph type="sldImg"/>
          </p:nvPr>
        </p:nvSpPr>
        <p:spPr>
          <a:solidFill>
            <a:srgbClr val="FFFFFF"/>
          </a:solidFill>
          <a:ln/>
        </p:spPr>
      </p:sp>
      <p:sp>
        <p:nvSpPr>
          <p:cNvPr id="79879" name="Rectangle 3"/>
          <p:cNvSpPr>
            <a:spLocks noGrp="1" noChangeArrowheads="1"/>
          </p:cNvSpPr>
          <p:nvPr>
            <p:ph type="body" idx="1"/>
          </p:nvPr>
        </p:nvSpPr>
        <p:spPr>
          <a:xfrm>
            <a:off x="732183" y="4561313"/>
            <a:ext cx="5850835" cy="43203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smtClean="0">
                <a:latin typeface="Times" pitchFamily="1" charset="0"/>
              </a:rPr>
              <a:t>Onset is often precipitated by difficult life events or stressful experiences such as parental divorce, school change or relationship break up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Home – parental depression</a:t>
            </a:r>
          </a:p>
          <a:p>
            <a:r>
              <a:rPr lang="en-US" altLang="en-US" dirty="0" smtClean="0">
                <a:latin typeface="Times" pitchFamily="1" charset="0"/>
              </a:rPr>
              <a:t>Education – GPA – and recent decrement in school performance</a:t>
            </a:r>
          </a:p>
          <a:p>
            <a:r>
              <a:rPr lang="en-US" altLang="en-US" dirty="0" smtClean="0">
                <a:latin typeface="Times" pitchFamily="1" charset="0"/>
              </a:rPr>
              <a:t>Eating – anorexia – not AN – but  a real loss of appetite</a:t>
            </a:r>
          </a:p>
          <a:p>
            <a:r>
              <a:rPr lang="en-US" altLang="en-US" dirty="0" smtClean="0">
                <a:latin typeface="Times" pitchFamily="1" charset="0"/>
              </a:rPr>
              <a:t>Activities – loss of interest, boredom</a:t>
            </a:r>
          </a:p>
          <a:p>
            <a:r>
              <a:rPr lang="en-US" altLang="en-US" dirty="0" smtClean="0">
                <a:latin typeface="Times" pitchFamily="1" charset="0"/>
              </a:rPr>
              <a:t>Drugs – use of substances</a:t>
            </a:r>
          </a:p>
          <a:p>
            <a:r>
              <a:rPr lang="en-US" altLang="en-US" dirty="0" smtClean="0">
                <a:latin typeface="Times" pitchFamily="1" charset="0"/>
              </a:rPr>
              <a:t>Sex – loss of interest </a:t>
            </a:r>
          </a:p>
          <a:p>
            <a:r>
              <a:rPr lang="en-US" altLang="en-US" dirty="0" smtClean="0">
                <a:latin typeface="Times" pitchFamily="1" charset="0"/>
              </a:rPr>
              <a:t>Suicide – </a:t>
            </a:r>
          </a:p>
          <a:p>
            <a:r>
              <a:rPr lang="en-US" altLang="en-US" dirty="0" smtClean="0">
                <a:latin typeface="Times" pitchFamily="1" charset="0"/>
              </a:rPr>
              <a:t>Strengths -</a:t>
            </a:r>
          </a:p>
        </p:txBody>
      </p:sp>
      <p:sp>
        <p:nvSpPr>
          <p:cNvPr id="819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819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953D4459-CF8F-4C36-9F04-B93D14F4CDE4}" type="slidenum">
              <a:rPr lang="en-US" altLang="en-US" sz="1200"/>
              <a:pPr/>
              <a:t>17</a:t>
            </a:fld>
            <a:endParaRPr lang="en-US"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8294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4B55D4F0-78BE-44B2-ADCA-B3A96D9F716D}" type="slidenum">
              <a:rPr lang="en-US" altLang="en-US" sz="1200"/>
              <a:pPr/>
              <a:t>18</a:t>
            </a:fld>
            <a:endParaRPr lang="en-US"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48927DD0-D9F8-44C8-B2AC-A039E602D909}" type="slidenum">
              <a:rPr lang="en-US" altLang="en-US" sz="1200"/>
              <a:pPr/>
              <a:t>19</a:t>
            </a:fld>
            <a:endParaRPr lang="en-US" altLang="en-US" sz="1200" dirty="0"/>
          </a:p>
        </p:txBody>
      </p:sp>
      <p:sp>
        <p:nvSpPr>
          <p:cNvPr id="8397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83972"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D31BDB6F-A4EA-4EE8-AD59-FADEEA8DE9F4}" type="slidenum">
              <a:rPr lang="en-US" altLang="en-US" sz="1200"/>
              <a:pPr algn="r"/>
              <a:t>19</a:t>
            </a:fld>
            <a:endParaRPr lang="en-US" altLang="en-US" sz="1200" dirty="0"/>
          </a:p>
        </p:txBody>
      </p:sp>
      <p:sp>
        <p:nvSpPr>
          <p:cNvPr id="83973" name="Rectangle 2"/>
          <p:cNvSpPr>
            <a:spLocks noGrp="1" noRot="1" noChangeAspect="1" noChangeArrowheads="1" noTextEdit="1"/>
          </p:cNvSpPr>
          <p:nvPr>
            <p:ph type="sldImg"/>
          </p:nvPr>
        </p:nvSpPr>
        <p:spPr>
          <a:ln/>
        </p:spPr>
      </p:sp>
      <p:sp>
        <p:nvSpPr>
          <p:cNvPr id="839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E3A07330-FFF1-4F3E-B811-B2E5C2EB30BB}" type="slidenum">
              <a:rPr lang="en-US" altLang="en-US" sz="1200"/>
              <a:pPr/>
              <a:t>20</a:t>
            </a:fld>
            <a:endParaRPr lang="en-US" altLang="en-US" sz="1200" dirty="0"/>
          </a:p>
        </p:txBody>
      </p:sp>
      <p:sp>
        <p:nvSpPr>
          <p:cNvPr id="8499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84996"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E452ADEE-97FA-4F03-A16A-C6799DFD916B}" type="slidenum">
              <a:rPr lang="en-US" altLang="en-US" sz="1200"/>
              <a:pPr algn="r"/>
              <a:t>20</a:t>
            </a:fld>
            <a:endParaRPr lang="en-US" altLang="en-US" sz="1200" dirty="0"/>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525435B0-275E-4E1F-868C-BEEB7FB1D28E}" type="slidenum">
              <a:rPr lang="en-US" altLang="en-US" sz="1200"/>
              <a:pPr/>
              <a:t>21</a:t>
            </a:fld>
            <a:endParaRPr lang="en-US" altLang="en-US" sz="1200" dirty="0"/>
          </a:p>
        </p:txBody>
      </p:sp>
      <p:sp>
        <p:nvSpPr>
          <p:cNvPr id="8601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86020"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AEABCB10-606D-4266-B59B-89F63F655BCB}" type="slidenum">
              <a:rPr lang="en-US" altLang="en-US" sz="1200"/>
              <a:pPr algn="r"/>
              <a:t>21</a:t>
            </a:fld>
            <a:endParaRPr lang="en-US" altLang="en-US" sz="1200" dirty="0"/>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Two instruments show good sensitivity and specificity in primary care settings</a:t>
            </a:r>
          </a:p>
          <a:p>
            <a:r>
              <a:rPr lang="en-US" altLang="en-US" dirty="0" smtClean="0">
                <a:latin typeface="Times" pitchFamily="1" charset="0"/>
              </a:rPr>
              <a:t>6 Page, 67 Item self administered questionnaire – clinician can scan the sheet and there are diagnostic algorithms that appear with the guide.  - 20.8 using the teat and 19.6 assessed by mental health provider.  Anxiety , mood, substance use and eating problems </a:t>
            </a:r>
          </a:p>
          <a:p>
            <a:r>
              <a:rPr lang="en-US" altLang="en-US" dirty="0" smtClean="0">
                <a:latin typeface="Times" pitchFamily="1" charset="0"/>
              </a:rPr>
              <a:t>Beck for primary care – focuses on symptoms of sadness, pessimism, past failure, loss of pleasure, self-dislike, self-criticalness and suicidal thoughts/wishes. – describe over the past two weeks. Each item is ranked on a four point scale from 0-3  – 7 items scale with maximum score of 21</a:t>
            </a:r>
          </a:p>
          <a:p>
            <a:endParaRPr lang="en-US" altLang="en-US" dirty="0" smtClean="0">
              <a:latin typeface="Times"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WANT THE SCORE to Be 14 </a:t>
            </a:r>
          </a:p>
        </p:txBody>
      </p:sp>
      <p:sp>
        <p:nvSpPr>
          <p:cNvPr id="870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8704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46891F14-B0EB-4964-8FFB-D46A8EAFD4F3}" type="slidenum">
              <a:rPr lang="en-US" altLang="en-US" sz="1200"/>
              <a:pPr/>
              <a:t>27</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F9605CF5-2165-472C-B145-BC03D49B4BFA}" type="slidenum">
              <a:rPr lang="en-US" altLang="en-US" sz="1200"/>
              <a:pPr/>
              <a:t>3</a:t>
            </a:fld>
            <a:endParaRPr lang="en-US" altLang="en-US" sz="1200" dirty="0"/>
          </a:p>
        </p:txBody>
      </p:sp>
      <p:sp>
        <p:nvSpPr>
          <p:cNvPr id="6861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68612"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7B427732-0901-4728-837B-1D53A89CAB3B}" type="slidenum">
              <a:rPr lang="en-US" altLang="en-US" sz="1200"/>
              <a:pPr algn="r"/>
              <a:t>3</a:t>
            </a:fld>
            <a:endParaRPr lang="en-US" altLang="en-US" sz="1200" dirty="0"/>
          </a:p>
        </p:txBody>
      </p:sp>
      <p:sp>
        <p:nvSpPr>
          <p:cNvPr id="68613" name="Rectangle 2"/>
          <p:cNvSpPr>
            <a:spLocks noGrp="1" noRot="1" noChangeAspect="1" noChangeArrowheads="1" noTextEdit="1"/>
          </p:cNvSpPr>
          <p:nvPr>
            <p:ph type="sldImg"/>
          </p:nvPr>
        </p:nvSpPr>
        <p:spPr>
          <a:ln/>
        </p:spPr>
      </p:sp>
      <p:sp>
        <p:nvSpPr>
          <p:cNvPr id="686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425B1958-8374-4AD0-9385-83DF5DA58045}" type="slidenum">
              <a:rPr lang="en-US" altLang="en-US" sz="1200"/>
              <a:pPr/>
              <a:t>30</a:t>
            </a:fld>
            <a:endParaRPr lang="en-US" altLang="en-US" sz="1200" dirty="0"/>
          </a:p>
        </p:txBody>
      </p:sp>
      <p:sp>
        <p:nvSpPr>
          <p:cNvPr id="8806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88068"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FFBE80DD-53CA-4CA5-AE6D-12CAC22672B1}" type="slidenum">
              <a:rPr lang="en-US" altLang="en-US" sz="1200"/>
              <a:pPr algn="r"/>
              <a:t>30</a:t>
            </a:fld>
            <a:endParaRPr lang="en-US" altLang="en-US" sz="1200" dirty="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D8B78003-4BE5-4CD4-B06C-84DA36183080}" type="slidenum">
              <a:rPr lang="en-US" altLang="en-US" sz="1200"/>
              <a:pPr/>
              <a:t>31</a:t>
            </a:fld>
            <a:endParaRPr lang="en-US" altLang="en-US" sz="1200" dirty="0"/>
          </a:p>
        </p:txBody>
      </p:sp>
      <p:sp>
        <p:nvSpPr>
          <p:cNvPr id="8909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89092"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826E7E33-02B2-4B8E-A7F7-E2F70214B7B4}" type="slidenum">
              <a:rPr lang="en-US" altLang="en-US" sz="1200"/>
              <a:pPr algn="r"/>
              <a:t>31</a:t>
            </a:fld>
            <a:endParaRPr lang="en-US" altLang="en-US" sz="1200" dirty="0"/>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93C8682C-A572-4C77-B6A9-A540323C1F21}" type="slidenum">
              <a:rPr lang="en-US" altLang="en-US" sz="1200"/>
              <a:pPr/>
              <a:t>32</a:t>
            </a:fld>
            <a:endParaRPr lang="en-US" altLang="en-US" sz="1200" dirty="0"/>
          </a:p>
        </p:txBody>
      </p:sp>
      <p:sp>
        <p:nvSpPr>
          <p:cNvPr id="9011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90116"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2F88C006-97DC-400E-B82C-40B9F2F61793}" type="slidenum">
              <a:rPr lang="en-US" altLang="en-US" sz="1200"/>
              <a:pPr algn="r"/>
              <a:t>32</a:t>
            </a:fld>
            <a:endParaRPr lang="en-US" altLang="en-US" sz="1200" dirty="0"/>
          </a:p>
        </p:txBody>
      </p:sp>
      <p:sp>
        <p:nvSpPr>
          <p:cNvPr id="90117" name="Rectangle 7"/>
          <p:cNvSpPr txBox="1">
            <a:spLocks noGrp="1" noChangeArrowheads="1"/>
          </p:cNvSpPr>
          <p:nvPr/>
        </p:nvSpPr>
        <p:spPr bwMode="auto">
          <a:xfrm>
            <a:off x="4142962" y="9119325"/>
            <a:ext cx="3170583" cy="4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eaLnBrk="1" hangingPunct="1"/>
            <a:fld id="{9BCDA78E-641D-41A8-A0E5-1781F1C5E37B}" type="slidenum">
              <a:rPr lang="en-US" altLang="en-US" sz="1200">
                <a:latin typeface="Arial" pitchFamily="34" charset="0"/>
              </a:rPr>
              <a:pPr algn="r" eaLnBrk="1" hangingPunct="1"/>
              <a:t>32</a:t>
            </a:fld>
            <a:endParaRPr lang="en-US" altLang="en-US" sz="1200" dirty="0">
              <a:latin typeface="Arial" pitchFamily="34" charset="0"/>
            </a:endParaRPr>
          </a:p>
        </p:txBody>
      </p:sp>
      <p:sp>
        <p:nvSpPr>
          <p:cNvPr id="90118" name="Rectangle 2"/>
          <p:cNvSpPr>
            <a:spLocks noGrp="1" noRot="1" noChangeAspect="1" noChangeArrowheads="1" noTextEdit="1"/>
          </p:cNvSpPr>
          <p:nvPr>
            <p:ph type="sldImg"/>
          </p:nvPr>
        </p:nvSpPr>
        <p:spPr>
          <a:solidFill>
            <a:srgbClr val="FFFFFF"/>
          </a:solidFill>
          <a:ln/>
        </p:spPr>
      </p:sp>
      <p:sp>
        <p:nvSpPr>
          <p:cNvPr id="90119" name="Rectangle 3"/>
          <p:cNvSpPr>
            <a:spLocks noGrp="1" noChangeArrowheads="1"/>
          </p:cNvSpPr>
          <p:nvPr>
            <p:ph type="body" idx="1"/>
          </p:nvPr>
        </p:nvSpPr>
        <p:spPr>
          <a:xfrm>
            <a:off x="732183" y="4561313"/>
            <a:ext cx="5850835" cy="43203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smtClean="0">
                <a:latin typeface="Times" pitchFamily="1" charset="0"/>
              </a:rPr>
              <a:t>Psycho education is important in order to address misconceptions this may increase adherence and reduce self blame. Education of parents can hemp them identify their own mood disorders and potenital treatment needs and may help to reduce blame for their symptoms such as irritability and anhedonia that may affect others.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911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911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A0706AE2-3175-48BE-ACAA-74C56EB13D64}" type="slidenum">
              <a:rPr lang="en-US" altLang="en-US" sz="1200"/>
              <a:pPr/>
              <a:t>33</a:t>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E1121101-C5EE-48EE-98D7-13FA3DF2ABBB}" type="slidenum">
              <a:rPr lang="en-US" altLang="en-US" sz="1200"/>
              <a:pPr/>
              <a:t>34</a:t>
            </a:fld>
            <a:endParaRPr lang="en-US" altLang="en-US" sz="1200" dirty="0"/>
          </a:p>
        </p:txBody>
      </p:sp>
      <p:sp>
        <p:nvSpPr>
          <p:cNvPr id="921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92164"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77F5CC31-D7AC-4F1B-8D98-9998B510389B}" type="slidenum">
              <a:rPr lang="en-US" altLang="en-US" sz="1200"/>
              <a:pPr algn="r"/>
              <a:t>34</a:t>
            </a:fld>
            <a:endParaRPr lang="en-US" altLang="en-US" sz="1200" dirty="0"/>
          </a:p>
        </p:txBody>
      </p:sp>
      <p:sp>
        <p:nvSpPr>
          <p:cNvPr id="92165" name="Rectangle 7"/>
          <p:cNvSpPr txBox="1">
            <a:spLocks noGrp="1" noChangeArrowheads="1"/>
          </p:cNvSpPr>
          <p:nvPr/>
        </p:nvSpPr>
        <p:spPr bwMode="auto">
          <a:xfrm>
            <a:off x="4142962" y="9119325"/>
            <a:ext cx="3170583" cy="4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eaLnBrk="1" hangingPunct="1"/>
            <a:fld id="{F49E7E0F-3530-438C-8479-64C4CC1B6B5D}" type="slidenum">
              <a:rPr lang="en-US" altLang="en-US" sz="1200">
                <a:latin typeface="Arial" pitchFamily="34" charset="0"/>
              </a:rPr>
              <a:pPr algn="r" eaLnBrk="1" hangingPunct="1"/>
              <a:t>34</a:t>
            </a:fld>
            <a:endParaRPr lang="en-US" altLang="en-US" sz="1200" dirty="0">
              <a:latin typeface="Arial" pitchFamily="34" charset="0"/>
            </a:endParaRPr>
          </a:p>
        </p:txBody>
      </p:sp>
      <p:sp>
        <p:nvSpPr>
          <p:cNvPr id="92166" name="Rectangle 2"/>
          <p:cNvSpPr>
            <a:spLocks noGrp="1" noRot="1" noChangeAspect="1" noChangeArrowheads="1" noTextEdit="1"/>
          </p:cNvSpPr>
          <p:nvPr>
            <p:ph type="sldImg"/>
          </p:nvPr>
        </p:nvSpPr>
        <p:spPr>
          <a:solidFill>
            <a:srgbClr val="FFFFFF"/>
          </a:solidFill>
          <a:ln/>
        </p:spPr>
      </p:sp>
      <p:sp>
        <p:nvSpPr>
          <p:cNvPr id="92167" name="Rectangle 3"/>
          <p:cNvSpPr>
            <a:spLocks noGrp="1" noChangeArrowheads="1"/>
          </p:cNvSpPr>
          <p:nvPr>
            <p:ph type="body" idx="1"/>
          </p:nvPr>
        </p:nvSpPr>
        <p:spPr>
          <a:xfrm>
            <a:off x="732183" y="4561313"/>
            <a:ext cx="5850835" cy="43203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smtClean="0">
                <a:latin typeface="Times" pitchFamily="1" charset="0"/>
              </a:rPr>
              <a:t>Both cbt and ipt are time limited therapies that involve collaboration or guided discovery between the therapist and adolescent</a:t>
            </a:r>
          </a:p>
          <a:p>
            <a:pPr eaLnBrk="1" hangingPunct="1"/>
            <a:r>
              <a:rPr lang="en-US" altLang="en-US" dirty="0" smtClean="0">
                <a:latin typeface="Times" pitchFamily="1" charset="0"/>
              </a:rPr>
              <a:t>Family therapy is an important supplement to any of these approaches if idifficaulties in family communication and support are identified.  Goals of family therapy may include improving family affective communication, increasing adaptive behaviors and changing both interpersonal and family funcitioning.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4500AC82-B9D4-4391-9ED0-1CFFD7E2B4C9}" type="slidenum">
              <a:rPr lang="en-US" altLang="en-US" sz="1200"/>
              <a:pPr/>
              <a:t>35</a:t>
            </a:fld>
            <a:endParaRPr lang="en-US" altLang="en-US" sz="1200" dirty="0"/>
          </a:p>
        </p:txBody>
      </p:sp>
      <p:sp>
        <p:nvSpPr>
          <p:cNvPr id="9318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93188"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F4745631-6665-41EA-B005-A9A5054A8A3F}" type="slidenum">
              <a:rPr lang="en-US" altLang="en-US" sz="1200"/>
              <a:pPr algn="r"/>
              <a:t>35</a:t>
            </a:fld>
            <a:endParaRPr lang="en-US" altLang="en-US" sz="1200" dirty="0"/>
          </a:p>
        </p:txBody>
      </p:sp>
      <p:sp>
        <p:nvSpPr>
          <p:cNvPr id="93189" name="Rectangle 7"/>
          <p:cNvSpPr txBox="1">
            <a:spLocks noGrp="1" noChangeArrowheads="1"/>
          </p:cNvSpPr>
          <p:nvPr/>
        </p:nvSpPr>
        <p:spPr bwMode="auto">
          <a:xfrm>
            <a:off x="4142962" y="9119325"/>
            <a:ext cx="3170583" cy="48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eaLnBrk="1" hangingPunct="1"/>
            <a:fld id="{2723619A-B694-4139-97A3-88C9CB2344C6}" type="slidenum">
              <a:rPr lang="en-US" altLang="en-US" sz="1200">
                <a:latin typeface="Arial" pitchFamily="34" charset="0"/>
              </a:rPr>
              <a:pPr algn="r" eaLnBrk="1" hangingPunct="1"/>
              <a:t>35</a:t>
            </a:fld>
            <a:endParaRPr lang="en-US" altLang="en-US" sz="1200" dirty="0">
              <a:latin typeface="Arial" pitchFamily="34" charset="0"/>
            </a:endParaRPr>
          </a:p>
        </p:txBody>
      </p:sp>
      <p:sp>
        <p:nvSpPr>
          <p:cNvPr id="93190" name="Rectangle 2"/>
          <p:cNvSpPr>
            <a:spLocks noGrp="1" noRot="1" noChangeAspect="1" noChangeArrowheads="1" noTextEdit="1"/>
          </p:cNvSpPr>
          <p:nvPr>
            <p:ph type="sldImg"/>
          </p:nvPr>
        </p:nvSpPr>
        <p:spPr>
          <a:solidFill>
            <a:srgbClr val="FFFFFF"/>
          </a:solidFill>
          <a:ln/>
        </p:spPr>
      </p:sp>
      <p:sp>
        <p:nvSpPr>
          <p:cNvPr id="93191" name="Rectangle 3"/>
          <p:cNvSpPr>
            <a:spLocks noGrp="1" noChangeArrowheads="1"/>
          </p:cNvSpPr>
          <p:nvPr>
            <p:ph type="body" idx="1"/>
          </p:nvPr>
        </p:nvSpPr>
        <p:spPr>
          <a:xfrm>
            <a:off x="732183" y="4561313"/>
            <a:ext cx="5850835" cy="4320375"/>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altLang="en-US" dirty="0" smtClean="0">
                <a:latin typeface="Times" pitchFamily="1" charset="0"/>
              </a:rPr>
              <a:t>Two double blind randomized placebo controlled trials have shown efficacy of prozac in reducing depressive symptom severity in children and adolescents.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9421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942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2C7ECDF7-0F2A-47FE-A727-418370B7F311}" type="slidenum">
              <a:rPr lang="en-US" altLang="en-US" sz="1200"/>
              <a:pPr/>
              <a:t>36</a:t>
            </a:fld>
            <a:endParaRPr lang="en-US"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952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952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F91880D6-3E3D-4BD5-BA09-53A7E4C4D80F}" type="slidenum">
              <a:rPr lang="en-US" altLang="en-US" sz="1200"/>
              <a:pPr/>
              <a:t>37</a:t>
            </a:fld>
            <a:endParaRPr lang="en-US"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962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962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AB22DAC8-0A91-4491-B66F-884BC20F76EE}" type="slidenum">
              <a:rPr lang="en-US" altLang="en-US" sz="1200"/>
              <a:pPr/>
              <a:t>38</a:t>
            </a:fld>
            <a:endParaRPr lang="en-US" alt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9728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9728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880B2906-3FEE-4D04-B5E3-12CB1A3A40E0}" type="slidenum">
              <a:rPr lang="en-US" altLang="en-US" sz="1200"/>
              <a:pPr/>
              <a:t>39</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668AC7CD-6969-4FCB-A388-BEF7BC326C63}" type="slidenum">
              <a:rPr lang="en-US" altLang="en-US" sz="1200"/>
              <a:pPr/>
              <a:t>4</a:t>
            </a:fld>
            <a:endParaRPr lang="en-US" altLang="en-US" sz="1200" dirty="0"/>
          </a:p>
        </p:txBody>
      </p:sp>
      <p:sp>
        <p:nvSpPr>
          <p:cNvPr id="6963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69636"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F652F1AD-DD7F-4CCB-A350-80EBAD1C0831}" type="slidenum">
              <a:rPr lang="en-US" altLang="en-US" sz="1200"/>
              <a:pPr algn="r"/>
              <a:t>4</a:t>
            </a:fld>
            <a:endParaRPr lang="en-US" altLang="en-US" sz="1200" dirty="0"/>
          </a:p>
        </p:txBody>
      </p:sp>
      <p:sp>
        <p:nvSpPr>
          <p:cNvPr id="69637" name="Rectangle 2"/>
          <p:cNvSpPr>
            <a:spLocks noGrp="1" noRot="1" noChangeAspect="1" noChangeArrowheads="1" noTextEdit="1"/>
          </p:cNvSpPr>
          <p:nvPr>
            <p:ph type="sldImg"/>
          </p:nvPr>
        </p:nvSpPr>
        <p:spPr>
          <a:ln/>
        </p:spPr>
      </p:sp>
      <p:sp>
        <p:nvSpPr>
          <p:cNvPr id="696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9830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983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AF21A4E3-27B2-45B5-87AD-98C68DFA54D8}" type="slidenum">
              <a:rPr lang="en-US" altLang="en-US" sz="1200"/>
              <a:pPr/>
              <a:t>40</a:t>
            </a:fld>
            <a:endParaRPr lang="en-US"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9933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9933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B4A62A73-91E2-4524-8496-7E0BF9449F43}" type="slidenum">
              <a:rPr lang="en-US" altLang="en-US" sz="1200"/>
              <a:pPr/>
              <a:t>41</a:t>
            </a:fld>
            <a:endParaRPr lang="en-US" alt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10035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1003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1B43C44D-C6EA-4AC0-92BB-575F58ED6F15}" type="slidenum">
              <a:rPr lang="en-US" altLang="en-US" sz="1200"/>
              <a:pPr/>
              <a:t>42</a:t>
            </a:fld>
            <a:endParaRPr lang="en-US" alt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10138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10138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52861006-44D1-49F4-ACE3-DD94016C1157}" type="slidenum">
              <a:rPr lang="en-US" altLang="en-US" sz="1200"/>
              <a:pPr/>
              <a:t>43</a:t>
            </a:fld>
            <a:endParaRPr lang="en-US" alt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
        <p:nvSpPr>
          <p:cNvPr id="10342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1034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9E4CF905-7453-4D86-ABF7-A2BF6833B9B4}" type="slidenum">
              <a:rPr lang="en-US" altLang="en-US" sz="1200"/>
              <a:pPr/>
              <a:t>44</a:t>
            </a:fld>
            <a:endParaRPr lang="en-US"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D2F5043F-8208-4764-AC90-AA24F0E4AE51}" type="slidenum">
              <a:rPr lang="en-US" altLang="en-US" sz="1200"/>
              <a:pPr/>
              <a:t>45</a:t>
            </a:fld>
            <a:endParaRPr lang="en-US" altLang="en-US" sz="1200" dirty="0"/>
          </a:p>
        </p:txBody>
      </p:sp>
      <p:sp>
        <p:nvSpPr>
          <p:cNvPr id="1044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104452"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CE52C071-C596-4529-B4F3-E7E9836410F6}" type="slidenum">
              <a:rPr lang="en-US" altLang="en-US" sz="1200"/>
              <a:pPr algn="r"/>
              <a:t>45</a:t>
            </a:fld>
            <a:endParaRPr lang="en-US" altLang="en-US" sz="1200" dirty="0"/>
          </a:p>
        </p:txBody>
      </p:sp>
      <p:sp>
        <p:nvSpPr>
          <p:cNvPr id="104453" name="Rectangle 2"/>
          <p:cNvSpPr>
            <a:spLocks noGrp="1" noRot="1" noChangeAspect="1" noChangeArrowheads="1" noTextEdit="1"/>
          </p:cNvSpPr>
          <p:nvPr>
            <p:ph type="sldImg"/>
          </p:nvPr>
        </p:nvSpPr>
        <p:spPr>
          <a:ln/>
        </p:spPr>
      </p:sp>
      <p:sp>
        <p:nvSpPr>
          <p:cNvPr id="1044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ADD DSM V</a:t>
            </a:r>
          </a:p>
        </p:txBody>
      </p:sp>
      <p:sp>
        <p:nvSpPr>
          <p:cNvPr id="1054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1054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5B92BBB6-632F-4A7F-898B-CDA12E4A92E1}" type="slidenum">
              <a:rPr lang="en-US" altLang="en-US" sz="1200"/>
              <a:pPr/>
              <a:t>46</a:t>
            </a:fld>
            <a:endParaRPr lang="en-US" alt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ADD DSM V</a:t>
            </a:r>
          </a:p>
        </p:txBody>
      </p:sp>
      <p:sp>
        <p:nvSpPr>
          <p:cNvPr id="10650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10650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52A95D1E-8780-4353-A9AF-7D463CB1DB25}" type="slidenum">
              <a:rPr lang="en-US" altLang="en-US" sz="1200"/>
              <a:pPr/>
              <a:t>47</a:t>
            </a:fld>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ADD DSM V</a:t>
            </a:r>
          </a:p>
        </p:txBody>
      </p:sp>
      <p:sp>
        <p:nvSpPr>
          <p:cNvPr id="1075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1075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DFD39652-BE2B-424F-8FEA-16E542A6FCF1}" type="slidenum">
              <a:rPr lang="en-US" altLang="en-US" sz="1200"/>
              <a:pPr/>
              <a:t>48</a:t>
            </a:fld>
            <a:endParaRPr lang="en-US" alt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ADD DSM V</a:t>
            </a:r>
          </a:p>
        </p:txBody>
      </p:sp>
      <p:sp>
        <p:nvSpPr>
          <p:cNvPr id="10752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Irwin Depression Talk 5-8-09AK Comp - Irwin - Slide Presentations - Slides 2009 - Irwin Anxiety Talk 5-7-09</a:t>
            </a:r>
          </a:p>
        </p:txBody>
      </p:sp>
      <p:sp>
        <p:nvSpPr>
          <p:cNvPr id="1075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DFD39652-BE2B-424F-8FEA-16E542A6FCF1}" type="slidenum">
              <a:rPr lang="en-US" altLang="en-US" sz="1200"/>
              <a:pPr/>
              <a:t>49</a:t>
            </a:fld>
            <a:endParaRPr lang="en-US"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latin typeface="Times" pitchFamily="1" charset="0"/>
              </a:rPr>
              <a:t>RTA = Road Traffic Accidents</a:t>
            </a:r>
          </a:p>
          <a:p>
            <a:endParaRPr lang="en-US" altLang="en-US" b="1" dirty="0" smtClean="0">
              <a:latin typeface="Times" pitchFamily="1" charset="0"/>
            </a:endParaRPr>
          </a:p>
          <a:p>
            <a:r>
              <a:rPr lang="en-US" altLang="en-US" b="1" dirty="0" smtClean="0">
                <a:latin typeface="Times" pitchFamily="1" charset="0"/>
              </a:rPr>
              <a:t>E.O. Slide</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72CCD411-544E-400D-B429-179B84108F45}" type="slidenum">
              <a:rPr lang="en-US" altLang="en-US" sz="1200"/>
              <a:pPr/>
              <a:t>5</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04EFC958-AE58-4580-8E37-B1DB41F8D7C0}" type="slidenum">
              <a:rPr lang="en-US" altLang="en-US" sz="1200"/>
              <a:pPr/>
              <a:t>6</a:t>
            </a:fld>
            <a:endParaRPr lang="en-US" altLang="en-US" sz="1200" dirty="0"/>
          </a:p>
        </p:txBody>
      </p:sp>
      <p:sp>
        <p:nvSpPr>
          <p:cNvPr id="7168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1684"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B79367AC-52D2-45EB-B086-F3883CE528D5}" type="slidenum">
              <a:rPr lang="en-US" altLang="en-US" sz="1200"/>
              <a:pPr algn="r"/>
              <a:t>6</a:t>
            </a:fld>
            <a:endParaRPr lang="en-US" altLang="en-US" sz="1200" dirty="0"/>
          </a:p>
        </p:txBody>
      </p:sp>
      <p:sp>
        <p:nvSpPr>
          <p:cNvPr id="71685" name="Rectangle 2"/>
          <p:cNvSpPr>
            <a:spLocks noGrp="1" noRot="1" noChangeAspect="1" noChangeArrowheads="1" noTextEdit="1"/>
          </p:cNvSpPr>
          <p:nvPr>
            <p:ph type="sldImg"/>
          </p:nvPr>
        </p:nvSpPr>
        <p:spPr>
          <a:ln/>
        </p:spPr>
      </p:sp>
      <p:sp>
        <p:nvSpPr>
          <p:cNvPr id="716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solidFill>
                  <a:srgbClr val="FF0000"/>
                </a:solidFill>
                <a:latin typeface="Times" pitchFamily="1" charset="0"/>
              </a:rPr>
              <a:t>**Update in Progress</a:t>
            </a:r>
          </a:p>
          <a:p>
            <a:endParaRPr lang="en-US" altLang="en-US" dirty="0" smtClean="0">
              <a:latin typeface="Times" pitchFamily="1" charset="0"/>
            </a:endParaRPr>
          </a:p>
          <a:p>
            <a:r>
              <a:rPr lang="en-US" altLang="en-US" dirty="0" smtClean="0">
                <a:latin typeface="Times" pitchFamily="1" charset="0"/>
              </a:rPr>
              <a:t>Detection: adequate evidence that screening tests accurately identify MDD in adolescents.</a:t>
            </a:r>
          </a:p>
          <a:p>
            <a:endParaRPr lang="en-US" altLang="en-US" dirty="0" smtClean="0">
              <a:latin typeface="Times" pitchFamily="1" charset="0"/>
            </a:endParaRPr>
          </a:p>
          <a:p>
            <a:r>
              <a:rPr lang="en-US" altLang="en-US" dirty="0" smtClean="0">
                <a:latin typeface="Times" pitchFamily="1" charset="0"/>
              </a:rPr>
              <a:t>Benefits of detection and early treatment: adequate evidence that treatment in adolescents with SSRIs – selective serotonin reuptake inhibitors, psychotherapy and CBT results in decreased MDD symptoms.  </a:t>
            </a:r>
          </a:p>
          <a:p>
            <a:endParaRPr lang="en-US" altLang="en-US" dirty="0" smtClean="0">
              <a:latin typeface="Times" pitchFamily="1" charset="0"/>
            </a:endParaRPr>
          </a:p>
          <a:p>
            <a:r>
              <a:rPr lang="en-US" altLang="en-US" dirty="0" smtClean="0">
                <a:latin typeface="Times" pitchFamily="1" charset="0"/>
              </a:rPr>
              <a:t>Harms of Treatment:  SSRI</a:t>
            </a:r>
            <a:r>
              <a:rPr lang="ja-JP" altLang="en-US" dirty="0" smtClean="0">
                <a:latin typeface="Times" pitchFamily="1" charset="0"/>
              </a:rPr>
              <a:t>’</a:t>
            </a:r>
            <a:r>
              <a:rPr lang="en-US" altLang="ja-JP" dirty="0" smtClean="0">
                <a:latin typeface="Times" pitchFamily="1" charset="0"/>
              </a:rPr>
              <a:t>s – convincing evidence that there are harms of SSRIs (risky of suicidality) in adolescents –no harm of screening and psychotherapy.  </a:t>
            </a:r>
          </a:p>
          <a:p>
            <a:endParaRPr lang="en-US" altLang="en-US" dirty="0" smtClean="0">
              <a:latin typeface="Times" pitchFamily="1" charset="0"/>
            </a:endParaRPr>
          </a:p>
          <a:p>
            <a:r>
              <a:rPr lang="en-US" altLang="en-US" dirty="0" smtClean="0">
                <a:latin typeface="Times" pitchFamily="1" charset="0"/>
              </a:rPr>
              <a:t>Benefits of psychotherapy = moderate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7EC2414A-AF70-46FB-B686-540C3C6E9FFE}" type="slidenum">
              <a:rPr lang="en-US" altLang="en-US" sz="1200"/>
              <a:pPr/>
              <a:t>8</a:t>
            </a:fld>
            <a:endParaRPr lang="en-US" altLang="en-US" sz="1200" dirty="0"/>
          </a:p>
        </p:txBody>
      </p:sp>
      <p:sp>
        <p:nvSpPr>
          <p:cNvPr id="72707"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2708"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245E5FBE-1232-4D06-A614-9AE7887C91A9}" type="slidenum">
              <a:rPr lang="en-US" altLang="en-US" sz="1200"/>
              <a:pPr algn="r"/>
              <a:t>8</a:t>
            </a:fld>
            <a:endParaRPr lang="en-US" altLang="en-US" sz="1200" dirty="0"/>
          </a:p>
        </p:txBody>
      </p:sp>
      <p:sp>
        <p:nvSpPr>
          <p:cNvPr id="72709" name="Rectangle 2"/>
          <p:cNvSpPr>
            <a:spLocks noGrp="1" noRot="1" noChangeAspect="1" noChangeArrowheads="1" noTextEdit="1"/>
          </p:cNvSpPr>
          <p:nvPr>
            <p:ph type="sldImg"/>
          </p:nvPr>
        </p:nvSpPr>
        <p:spPr>
          <a:ln/>
        </p:spPr>
      </p:sp>
      <p:sp>
        <p:nvSpPr>
          <p:cNvPr id="727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32C29E1D-436D-4601-ABDA-86C738906D62}" type="slidenum">
              <a:rPr lang="en-US" altLang="en-US" sz="1200"/>
              <a:pPr/>
              <a:t>9</a:t>
            </a:fld>
            <a:endParaRPr lang="en-US" altLang="en-US" sz="1200" dirty="0"/>
          </a:p>
        </p:txBody>
      </p:sp>
      <p:sp>
        <p:nvSpPr>
          <p:cNvPr id="737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3732"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3E4DB450-F6AE-4B61-B9D8-9F6FF0E2B2DC}" type="slidenum">
              <a:rPr lang="en-US" altLang="en-US" sz="1200"/>
              <a:pPr algn="r"/>
              <a:t>9</a:t>
            </a:fld>
            <a:endParaRPr lang="en-US" altLang="en-US" sz="1200" dirty="0"/>
          </a:p>
        </p:txBody>
      </p:sp>
      <p:sp>
        <p:nvSpPr>
          <p:cNvPr id="73733" name="Rectangle 2"/>
          <p:cNvSpPr>
            <a:spLocks noGrp="1" noRot="1" noChangeAspect="1" noChangeArrowheads="1" noTextEdit="1"/>
          </p:cNvSpPr>
          <p:nvPr>
            <p:ph type="sldImg"/>
          </p:nvPr>
        </p:nvSpPr>
        <p:spPr>
          <a:ln/>
        </p:spPr>
      </p:sp>
      <p:sp>
        <p:nvSpPr>
          <p:cNvPr id="737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40E4DCD7-A3D3-4CF6-BBA9-B339A327DDFE}" type="slidenum">
              <a:rPr lang="en-US" altLang="en-US" sz="1200"/>
              <a:pPr/>
              <a:t>10</a:t>
            </a:fld>
            <a:endParaRPr lang="en-US" altLang="en-US" sz="1200" dirty="0"/>
          </a:p>
        </p:txBody>
      </p:sp>
      <p:sp>
        <p:nvSpPr>
          <p:cNvPr id="7475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4756"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2E41916F-4EF6-43D4-AE7D-604AB676405F}" type="slidenum">
              <a:rPr lang="en-US" altLang="en-US" sz="1200"/>
              <a:pPr algn="r"/>
              <a:t>10</a:t>
            </a:fld>
            <a:endParaRPr lang="en-US" altLang="en-US" sz="1200" dirty="0"/>
          </a:p>
        </p:txBody>
      </p:sp>
      <p:sp>
        <p:nvSpPr>
          <p:cNvPr id="74757" name="Rectangle 2"/>
          <p:cNvSpPr>
            <a:spLocks noGrp="1" noRot="1" noChangeAspect="1" noChangeArrowheads="1" noTextEdit="1"/>
          </p:cNvSpPr>
          <p:nvPr>
            <p:ph type="sldImg"/>
          </p:nvPr>
        </p:nvSpPr>
        <p:spPr>
          <a:ln/>
        </p:spPr>
      </p:sp>
      <p:sp>
        <p:nvSpPr>
          <p:cNvPr id="747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fld id="{E4278B73-F445-45C1-A9B1-BCFFE289D0F3}" type="slidenum">
              <a:rPr lang="en-US" altLang="en-US" sz="1200"/>
              <a:pPr/>
              <a:t>11</a:t>
            </a:fld>
            <a:endParaRPr lang="en-US" altLang="en-US" sz="1200" dirty="0"/>
          </a:p>
        </p:txBody>
      </p:sp>
      <p:sp>
        <p:nvSpPr>
          <p:cNvPr id="757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Times" pitchFamily="1" charset="0"/>
                <a:ea typeface="MS PGothic" pitchFamily="34" charset="-128"/>
              </a:defRPr>
            </a:lvl1pPr>
            <a:lvl2pPr marL="773560" indent="-297523">
              <a:defRPr sz="2500">
                <a:solidFill>
                  <a:schemeClr val="tx1"/>
                </a:solidFill>
                <a:latin typeface="Times" pitchFamily="1" charset="0"/>
                <a:ea typeface="MS PGothic" pitchFamily="34" charset="-128"/>
              </a:defRPr>
            </a:lvl2pPr>
            <a:lvl3pPr marL="1190092" indent="-238018">
              <a:defRPr sz="2500">
                <a:solidFill>
                  <a:schemeClr val="tx1"/>
                </a:solidFill>
                <a:latin typeface="Times" pitchFamily="1" charset="0"/>
                <a:ea typeface="MS PGothic" pitchFamily="34" charset="-128"/>
              </a:defRPr>
            </a:lvl3pPr>
            <a:lvl4pPr marL="1666128" indent="-238018">
              <a:defRPr sz="2500">
                <a:solidFill>
                  <a:schemeClr val="tx1"/>
                </a:solidFill>
                <a:latin typeface="Times" pitchFamily="1" charset="0"/>
                <a:ea typeface="MS PGothic" pitchFamily="34" charset="-128"/>
              </a:defRPr>
            </a:lvl4pPr>
            <a:lvl5pPr marL="2142165" indent="-238018">
              <a:defRPr sz="2500">
                <a:solidFill>
                  <a:schemeClr val="tx1"/>
                </a:solidFill>
                <a:latin typeface="Times" pitchFamily="1" charset="0"/>
                <a:ea typeface="MS PGothic" pitchFamily="34" charset="-128"/>
              </a:defRPr>
            </a:lvl5pPr>
            <a:lvl6pPr marL="2618202" indent="-238018" eaLnBrk="0" fontAlgn="base" hangingPunct="0">
              <a:spcBef>
                <a:spcPct val="0"/>
              </a:spcBef>
              <a:spcAft>
                <a:spcPct val="0"/>
              </a:spcAft>
              <a:defRPr sz="2500">
                <a:solidFill>
                  <a:schemeClr val="tx1"/>
                </a:solidFill>
                <a:latin typeface="Times" pitchFamily="1" charset="0"/>
                <a:ea typeface="MS PGothic" pitchFamily="34" charset="-128"/>
              </a:defRPr>
            </a:lvl6pPr>
            <a:lvl7pPr marL="3094238" indent="-238018" eaLnBrk="0" fontAlgn="base" hangingPunct="0">
              <a:spcBef>
                <a:spcPct val="0"/>
              </a:spcBef>
              <a:spcAft>
                <a:spcPct val="0"/>
              </a:spcAft>
              <a:defRPr sz="2500">
                <a:solidFill>
                  <a:schemeClr val="tx1"/>
                </a:solidFill>
                <a:latin typeface="Times" pitchFamily="1" charset="0"/>
                <a:ea typeface="MS PGothic" pitchFamily="34" charset="-128"/>
              </a:defRPr>
            </a:lvl7pPr>
            <a:lvl8pPr marL="3570275" indent="-238018" eaLnBrk="0" fontAlgn="base" hangingPunct="0">
              <a:spcBef>
                <a:spcPct val="0"/>
              </a:spcBef>
              <a:spcAft>
                <a:spcPct val="0"/>
              </a:spcAft>
              <a:defRPr sz="2500">
                <a:solidFill>
                  <a:schemeClr val="tx1"/>
                </a:solidFill>
                <a:latin typeface="Times" pitchFamily="1" charset="0"/>
                <a:ea typeface="MS PGothic" pitchFamily="34" charset="-128"/>
              </a:defRPr>
            </a:lvl8pPr>
            <a:lvl9pPr marL="4046311" indent="-238018" eaLnBrk="0" fontAlgn="base" hangingPunct="0">
              <a:spcBef>
                <a:spcPct val="0"/>
              </a:spcBef>
              <a:spcAft>
                <a:spcPct val="0"/>
              </a:spcAft>
              <a:defRPr sz="2500">
                <a:solidFill>
                  <a:schemeClr val="tx1"/>
                </a:solidFill>
                <a:latin typeface="Times" pitchFamily="1" charset="0"/>
                <a:ea typeface="MS PGothic" pitchFamily="34" charset="-128"/>
              </a:defRPr>
            </a:lvl9pPr>
          </a:lstStyle>
          <a:p>
            <a:r>
              <a:rPr lang="en-US" altLang="en-US" sz="1200" dirty="0"/>
              <a:t>AK Comp - Irwin - Slide Presentations - Slides 2009 - Irwin Anxiety Talk 5-7-09</a:t>
            </a:r>
          </a:p>
        </p:txBody>
      </p:sp>
      <p:sp>
        <p:nvSpPr>
          <p:cNvPr id="75780" name="Rectangle 7"/>
          <p:cNvSpPr txBox="1">
            <a:spLocks noGrp="1" noChangeArrowheads="1"/>
          </p:cNvSpPr>
          <p:nvPr/>
        </p:nvSpPr>
        <p:spPr bwMode="auto">
          <a:xfrm>
            <a:off x="4144618" y="9120975"/>
            <a:ext cx="31705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07" tIns="47604" rIns="95207" bIns="47604" anchor="b"/>
          <a:lstStyle>
            <a:lvl1pPr>
              <a:defRPr sz="2400">
                <a:solidFill>
                  <a:schemeClr val="tx1"/>
                </a:solidFill>
                <a:latin typeface="Times" pitchFamily="1" charset="0"/>
                <a:ea typeface="MS PGothic" pitchFamily="34" charset="-128"/>
              </a:defRPr>
            </a:lvl1pPr>
            <a:lvl2pPr marL="742950" indent="-285750">
              <a:defRPr sz="2400">
                <a:solidFill>
                  <a:schemeClr val="tx1"/>
                </a:solidFill>
                <a:latin typeface="Times" pitchFamily="1" charset="0"/>
                <a:ea typeface="MS PGothic" pitchFamily="34" charset="-128"/>
              </a:defRPr>
            </a:lvl2pPr>
            <a:lvl3pPr marL="1143000" indent="-228600">
              <a:defRPr sz="2400">
                <a:solidFill>
                  <a:schemeClr val="tx1"/>
                </a:solidFill>
                <a:latin typeface="Times" pitchFamily="1" charset="0"/>
                <a:ea typeface="MS PGothic" pitchFamily="34" charset="-128"/>
              </a:defRPr>
            </a:lvl3pPr>
            <a:lvl4pPr marL="1600200" indent="-228600">
              <a:defRPr sz="2400">
                <a:solidFill>
                  <a:schemeClr val="tx1"/>
                </a:solidFill>
                <a:latin typeface="Times" pitchFamily="1" charset="0"/>
                <a:ea typeface="MS PGothic" pitchFamily="34" charset="-128"/>
              </a:defRPr>
            </a:lvl4pPr>
            <a:lvl5pPr marL="2057400" indent="-228600">
              <a:defRPr sz="2400">
                <a:solidFill>
                  <a:schemeClr val="tx1"/>
                </a:solidFill>
                <a:latin typeface="Times" pitchFamily="1"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1"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1"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1"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1" charset="0"/>
                <a:ea typeface="MS PGothic" pitchFamily="34" charset="-128"/>
              </a:defRPr>
            </a:lvl9pPr>
          </a:lstStyle>
          <a:p>
            <a:pPr algn="r"/>
            <a:fld id="{4992CF02-DB5E-46BB-BAA7-14504C4BFD7C}" type="slidenum">
              <a:rPr lang="en-US" altLang="en-US" sz="1200"/>
              <a:pPr algn="r"/>
              <a:t>11</a:t>
            </a:fld>
            <a:endParaRPr lang="en-US" altLang="en-US" sz="1200" dirty="0"/>
          </a:p>
        </p:txBody>
      </p:sp>
      <p:sp>
        <p:nvSpPr>
          <p:cNvPr id="75781" name="Rectangle 2"/>
          <p:cNvSpPr>
            <a:spLocks noGrp="1" noRot="1" noChangeAspect="1" noChangeArrowheads="1" noTextEdit="1"/>
          </p:cNvSpPr>
          <p:nvPr>
            <p:ph type="sldImg"/>
          </p:nvPr>
        </p:nvSpPr>
        <p:spPr>
          <a:ln/>
        </p:spPr>
      </p:sp>
      <p:sp>
        <p:nvSpPr>
          <p:cNvPr id="757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pitchFamily="1" charset="0"/>
              </a:rPr>
              <a:t>UPDATE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Official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75088" y="5246688"/>
            <a:ext cx="1474787"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25092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smtClean="0"/>
            </a:lvl1pPr>
          </a:lstStyle>
          <a:p>
            <a:pPr>
              <a:defRPr/>
            </a:pPr>
            <a:fld id="{BF136125-BAD9-4DCB-8592-14EF58D53865}" type="datetime1">
              <a:rPr lang="en-US" altLang="en-US"/>
              <a:pPr>
                <a:defRPr/>
              </a:pPr>
              <a:t>5/28/2015</a:t>
            </a:fld>
            <a:endParaRPr lang="en-US" altLang="en-US" dirty="0"/>
          </a:p>
        </p:txBody>
      </p:sp>
      <p:sp>
        <p:nvSpPr>
          <p:cNvPr id="6" name="Slide Number Placeholder 5"/>
          <p:cNvSpPr>
            <a:spLocks noGrp="1"/>
          </p:cNvSpPr>
          <p:nvPr>
            <p:ph type="sldNum" sz="quarter" idx="11"/>
          </p:nvPr>
        </p:nvSpPr>
        <p:spPr/>
        <p:txBody>
          <a:bodyPr/>
          <a:lstStyle>
            <a:lvl1pPr>
              <a:defRPr smtClean="0"/>
            </a:lvl1pPr>
          </a:lstStyle>
          <a:p>
            <a:pPr>
              <a:defRPr/>
            </a:pPr>
            <a:fld id="{247A2F4E-9A43-4D88-B916-9636DFEBD168}" type="slidenum">
              <a:rPr lang="en-US" altLang="en-US"/>
              <a:pPr>
                <a:defRPr/>
              </a:pPr>
              <a:t>‹#›</a:t>
            </a:fld>
            <a:endParaRPr lang="en-US" altLang="en-US" dirty="0"/>
          </a:p>
        </p:txBody>
      </p:sp>
    </p:spTree>
    <p:extLst>
      <p:ext uri="{BB962C8B-B14F-4D97-AF65-F5344CB8AC3E}">
        <p14:creationId xmlns:p14="http://schemas.microsoft.com/office/powerpoint/2010/main" val="29808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948274-29A4-4CBC-9A8E-62E2A4735F1C}"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0F509-8291-4913-98D9-1D780F1A1174}" type="slidenum">
              <a:rPr lang="en-US" altLang="en-US"/>
              <a:pPr>
                <a:defRPr/>
              </a:pPr>
              <a:t>‹#›</a:t>
            </a:fld>
            <a:endParaRPr lang="en-US" altLang="en-US" dirty="0"/>
          </a:p>
        </p:txBody>
      </p:sp>
    </p:spTree>
    <p:extLst>
      <p:ext uri="{BB962C8B-B14F-4D97-AF65-F5344CB8AC3E}">
        <p14:creationId xmlns:p14="http://schemas.microsoft.com/office/powerpoint/2010/main" val="707223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FA142C2-9074-4090-8500-EE388CA88260}"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054974E-1183-49AC-AA09-5A9EE927ED7A}" type="slidenum">
              <a:rPr lang="en-US" altLang="en-US"/>
              <a:pPr>
                <a:defRPr/>
              </a:pPr>
              <a:t>‹#›</a:t>
            </a:fld>
            <a:endParaRPr lang="en-US" altLang="en-US" dirty="0"/>
          </a:p>
        </p:txBody>
      </p:sp>
    </p:spTree>
    <p:extLst>
      <p:ext uri="{BB962C8B-B14F-4D97-AF65-F5344CB8AC3E}">
        <p14:creationId xmlns:p14="http://schemas.microsoft.com/office/powerpoint/2010/main" val="1014985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275ABE45-FACE-4E9A-B841-E1E32F90D1C4}"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6DF3A3C-40DD-4D88-BE37-92E14A7EE283}" type="slidenum">
              <a:rPr lang="en-US" altLang="en-US"/>
              <a:pPr>
                <a:defRPr/>
              </a:pPr>
              <a:t>‹#›</a:t>
            </a:fld>
            <a:endParaRPr lang="en-US" altLang="en-US" dirty="0"/>
          </a:p>
        </p:txBody>
      </p:sp>
    </p:spTree>
    <p:extLst>
      <p:ext uri="{BB962C8B-B14F-4D97-AF65-F5344CB8AC3E}">
        <p14:creationId xmlns:p14="http://schemas.microsoft.com/office/powerpoint/2010/main" val="300584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25092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fld id="{8DCE61FE-9E7E-46E3-8F78-569C1BD18154}" type="datetime1">
              <a:rPr lang="en-US" altLang="en-US"/>
              <a:pPr>
                <a:defRPr/>
              </a:pPr>
              <a:t>5/28/2015</a:t>
            </a:fld>
            <a:endParaRPr lang="en-US" altLang="en-US" dirty="0"/>
          </a:p>
        </p:txBody>
      </p:sp>
      <p:sp>
        <p:nvSpPr>
          <p:cNvPr id="5" name="Slide Number Placeholder 5"/>
          <p:cNvSpPr>
            <a:spLocks noGrp="1"/>
          </p:cNvSpPr>
          <p:nvPr>
            <p:ph type="sldNum" sz="quarter" idx="11"/>
          </p:nvPr>
        </p:nvSpPr>
        <p:spPr/>
        <p:txBody>
          <a:bodyPr/>
          <a:lstStyle>
            <a:lvl1pPr>
              <a:defRPr smtClean="0"/>
            </a:lvl1pPr>
          </a:lstStyle>
          <a:p>
            <a:pPr>
              <a:defRPr/>
            </a:pPr>
            <a:fld id="{9C6181FD-7549-474E-98BB-28472C4AD451}" type="slidenum">
              <a:rPr lang="en-US" altLang="en-US"/>
              <a:pPr>
                <a:defRPr/>
              </a:pPr>
              <a:t>‹#›</a:t>
            </a:fld>
            <a:endParaRPr lang="en-US" altLang="en-US" dirty="0"/>
          </a:p>
        </p:txBody>
      </p:sp>
    </p:spTree>
    <p:extLst>
      <p:ext uri="{BB962C8B-B14F-4D97-AF65-F5344CB8AC3E}">
        <p14:creationId xmlns:p14="http://schemas.microsoft.com/office/powerpoint/2010/main" val="386122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smtClean="0"/>
            </a:lvl1pPr>
          </a:lstStyle>
          <a:p>
            <a:pPr>
              <a:defRPr/>
            </a:pPr>
            <a:fld id="{BB21C893-C810-486F-AF39-6BF8B03B2B02}" type="slidenum">
              <a:rPr lang="en-US" altLang="en-US"/>
              <a:pPr>
                <a:defRPr/>
              </a:pPr>
              <a:t>‹#›</a:t>
            </a:fld>
            <a:endParaRPr lang="en-US" altLang="en-US" dirty="0"/>
          </a:p>
        </p:txBody>
      </p:sp>
    </p:spTree>
    <p:extLst>
      <p:ext uri="{BB962C8B-B14F-4D97-AF65-F5344CB8AC3E}">
        <p14:creationId xmlns:p14="http://schemas.microsoft.com/office/powerpoint/2010/main" val="2828615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DA7E51-8F2F-466C-8509-6A848A0D039A}"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3183FBB-6143-4EF2-8116-B3B53FD8CCC1}" type="slidenum">
              <a:rPr lang="en-US" altLang="en-US"/>
              <a:pPr>
                <a:defRPr/>
              </a:pPr>
              <a:t>‹#›</a:t>
            </a:fld>
            <a:endParaRPr lang="en-US" altLang="en-US" dirty="0"/>
          </a:p>
        </p:txBody>
      </p:sp>
    </p:spTree>
    <p:extLst>
      <p:ext uri="{BB962C8B-B14F-4D97-AF65-F5344CB8AC3E}">
        <p14:creationId xmlns:p14="http://schemas.microsoft.com/office/powerpoint/2010/main" val="84288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5"/>
          <p:cNvSpPr>
            <a:spLocks noGrp="1"/>
          </p:cNvSpPr>
          <p:nvPr>
            <p:ph type="ftr" sz="quarter" idx="10"/>
          </p:nvPr>
        </p:nvSpPr>
        <p:spPr/>
        <p:txBody>
          <a:bodyPr/>
          <a:lstStyle>
            <a:lvl1pPr>
              <a:defRPr/>
            </a:lvl1pPr>
          </a:lstStyle>
          <a:p>
            <a:pPr>
              <a:defRPr/>
            </a:pPr>
            <a:endParaRPr lang="en-US" dirty="0"/>
          </a:p>
        </p:txBody>
      </p:sp>
      <p:sp>
        <p:nvSpPr>
          <p:cNvPr id="6" name="Slide Number Placeholder 6"/>
          <p:cNvSpPr>
            <a:spLocks noGrp="1"/>
          </p:cNvSpPr>
          <p:nvPr>
            <p:ph type="sldNum" sz="quarter" idx="11"/>
          </p:nvPr>
        </p:nvSpPr>
        <p:spPr/>
        <p:txBody>
          <a:bodyPr/>
          <a:lstStyle>
            <a:lvl1pPr>
              <a:defRPr smtClean="0"/>
            </a:lvl1pPr>
          </a:lstStyle>
          <a:p>
            <a:pPr>
              <a:defRPr/>
            </a:pPr>
            <a:fld id="{69D4CB0D-09B6-4422-ADF3-4E0BDBC16707}" type="slidenum">
              <a:rPr lang="en-US" altLang="en-US"/>
              <a:pPr>
                <a:defRPr/>
              </a:pPr>
              <a:t>‹#›</a:t>
            </a:fld>
            <a:endParaRPr lang="en-US" altLang="en-US" dirty="0"/>
          </a:p>
        </p:txBody>
      </p:sp>
    </p:spTree>
    <p:extLst>
      <p:ext uri="{BB962C8B-B14F-4D97-AF65-F5344CB8AC3E}">
        <p14:creationId xmlns:p14="http://schemas.microsoft.com/office/powerpoint/2010/main" val="2466887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lstStyle>
          <a:p>
            <a:pPr>
              <a:defRPr/>
            </a:pPr>
            <a:endParaRPr lang="en-US" dirty="0"/>
          </a:p>
        </p:txBody>
      </p:sp>
      <p:sp>
        <p:nvSpPr>
          <p:cNvPr id="8" name="Slide Number Placeholder 8"/>
          <p:cNvSpPr>
            <a:spLocks noGrp="1"/>
          </p:cNvSpPr>
          <p:nvPr>
            <p:ph type="sldNum" sz="quarter" idx="11"/>
          </p:nvPr>
        </p:nvSpPr>
        <p:spPr/>
        <p:txBody>
          <a:bodyPr/>
          <a:lstStyle>
            <a:lvl1pPr>
              <a:defRPr smtClean="0"/>
            </a:lvl1pPr>
          </a:lstStyle>
          <a:p>
            <a:pPr>
              <a:defRPr/>
            </a:pPr>
            <a:fld id="{79FAB264-D265-4DA4-9D51-5476539D4509}" type="slidenum">
              <a:rPr lang="en-US" altLang="en-US"/>
              <a:pPr>
                <a:defRPr/>
              </a:pPr>
              <a:t>‹#›</a:t>
            </a:fld>
            <a:endParaRPr lang="en-US" altLang="en-US" dirty="0"/>
          </a:p>
        </p:txBody>
      </p:sp>
    </p:spTree>
    <p:extLst>
      <p:ext uri="{BB962C8B-B14F-4D97-AF65-F5344CB8AC3E}">
        <p14:creationId xmlns:p14="http://schemas.microsoft.com/office/powerpoint/2010/main" val="1410358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n-US" dirty="0"/>
          </a:p>
        </p:txBody>
      </p:sp>
      <p:sp>
        <p:nvSpPr>
          <p:cNvPr id="4" name="Slide Number Placeholder 4"/>
          <p:cNvSpPr>
            <a:spLocks noGrp="1"/>
          </p:cNvSpPr>
          <p:nvPr>
            <p:ph type="sldNum" sz="quarter" idx="11"/>
          </p:nvPr>
        </p:nvSpPr>
        <p:spPr/>
        <p:txBody>
          <a:bodyPr/>
          <a:lstStyle>
            <a:lvl1pPr>
              <a:defRPr smtClean="0"/>
            </a:lvl1pPr>
          </a:lstStyle>
          <a:p>
            <a:pPr>
              <a:defRPr/>
            </a:pPr>
            <a:fld id="{67AA1419-EF83-4F78-A6E4-B5B9AEBAF6B5}" type="slidenum">
              <a:rPr lang="en-US" altLang="en-US"/>
              <a:pPr>
                <a:defRPr/>
              </a:pPr>
              <a:t>‹#›</a:t>
            </a:fld>
            <a:endParaRPr lang="en-US" altLang="en-US" dirty="0"/>
          </a:p>
        </p:txBody>
      </p:sp>
    </p:spTree>
    <p:extLst>
      <p:ext uri="{BB962C8B-B14F-4D97-AF65-F5344CB8AC3E}">
        <p14:creationId xmlns:p14="http://schemas.microsoft.com/office/powerpoint/2010/main" val="3225679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dirty="0"/>
          </a:p>
        </p:txBody>
      </p:sp>
      <p:sp>
        <p:nvSpPr>
          <p:cNvPr id="3" name="Slide Number Placeholder 3"/>
          <p:cNvSpPr>
            <a:spLocks noGrp="1"/>
          </p:cNvSpPr>
          <p:nvPr>
            <p:ph type="sldNum" sz="quarter" idx="11"/>
          </p:nvPr>
        </p:nvSpPr>
        <p:spPr/>
        <p:txBody>
          <a:bodyPr/>
          <a:lstStyle>
            <a:lvl1pPr>
              <a:defRPr smtClean="0"/>
            </a:lvl1pPr>
          </a:lstStyle>
          <a:p>
            <a:pPr>
              <a:defRPr/>
            </a:pPr>
            <a:fld id="{A81B3011-028D-498A-ADD1-7EB6D8FB8627}" type="slidenum">
              <a:rPr lang="en-US" altLang="en-US"/>
              <a:pPr>
                <a:defRPr/>
              </a:pPr>
              <a:t>‹#›</a:t>
            </a:fld>
            <a:endParaRPr lang="en-US" altLang="en-US" dirty="0"/>
          </a:p>
        </p:txBody>
      </p:sp>
    </p:spTree>
    <p:extLst>
      <p:ext uri="{BB962C8B-B14F-4D97-AF65-F5344CB8AC3E}">
        <p14:creationId xmlns:p14="http://schemas.microsoft.com/office/powerpoint/2010/main" val="217484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NAHIC Sm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6278563"/>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smtClean="0"/>
            </a:lvl1pPr>
          </a:lstStyle>
          <a:p>
            <a:pPr>
              <a:defRPr/>
            </a:pPr>
            <a:fld id="{2B929F85-8874-401F-927E-C57BFE609073}" type="slidenum">
              <a:rPr lang="en-US" altLang="en-US"/>
              <a:pPr>
                <a:defRPr/>
              </a:pPr>
              <a:t>‹#›</a:t>
            </a:fld>
            <a:endParaRPr lang="en-US" altLang="en-US" dirty="0"/>
          </a:p>
        </p:txBody>
      </p:sp>
    </p:spTree>
    <p:extLst>
      <p:ext uri="{BB962C8B-B14F-4D97-AF65-F5344CB8AC3E}">
        <p14:creationId xmlns:p14="http://schemas.microsoft.com/office/powerpoint/2010/main" val="1504289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E582B1-07CC-4FD5-9AEA-E308CCB34512}" type="datetime1">
              <a:rPr lang="en-US" altLang="en-US"/>
              <a:pPr>
                <a:defRPr/>
              </a:pPr>
              <a:t>5/28/2015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9F6D8B-004C-44B2-9D15-CBABF915ED4F}" type="slidenum">
              <a:rPr lang="en-US" altLang="en-US"/>
              <a:pPr>
                <a:defRPr/>
              </a:pPr>
              <a:t>‹#›</a:t>
            </a:fld>
            <a:endParaRPr lang="en-US" altLang="en-US" dirty="0"/>
          </a:p>
        </p:txBody>
      </p:sp>
    </p:spTree>
    <p:extLst>
      <p:ext uri="{BB962C8B-B14F-4D97-AF65-F5344CB8AC3E}">
        <p14:creationId xmlns:p14="http://schemas.microsoft.com/office/powerpoint/2010/main" val="3175067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D777CC-3814-4529-B8D6-A3005A1C0DEE}" type="datetime1">
              <a:rPr lang="en-US" altLang="en-US"/>
              <a:pPr>
                <a:defRPr/>
              </a:pPr>
              <a:t>5/28/2015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AA1EBF-D8A1-428D-AA93-19AFB94874EE}" type="slidenum">
              <a:rPr lang="en-US" altLang="en-US"/>
              <a:pPr>
                <a:defRPr/>
              </a:pPr>
              <a:t>‹#›</a:t>
            </a:fld>
            <a:endParaRPr lang="en-US" altLang="en-US" dirty="0"/>
          </a:p>
        </p:txBody>
      </p:sp>
    </p:spTree>
    <p:extLst>
      <p:ext uri="{BB962C8B-B14F-4D97-AF65-F5344CB8AC3E}">
        <p14:creationId xmlns:p14="http://schemas.microsoft.com/office/powerpoint/2010/main" val="1560253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19855A-EDF6-4558-98CD-F5F45C9E6B13}"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BAF1241-507C-4C7D-8CD1-ADAE7C84C844}" type="slidenum">
              <a:rPr lang="en-US" altLang="en-US"/>
              <a:pPr>
                <a:defRPr/>
              </a:pPr>
              <a:t>‹#›</a:t>
            </a:fld>
            <a:endParaRPr lang="en-US" altLang="en-US" dirty="0"/>
          </a:p>
        </p:txBody>
      </p:sp>
    </p:spTree>
    <p:extLst>
      <p:ext uri="{BB962C8B-B14F-4D97-AF65-F5344CB8AC3E}">
        <p14:creationId xmlns:p14="http://schemas.microsoft.com/office/powerpoint/2010/main" val="3160879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A81129-9BF8-45FC-9FA3-6A20CFB572F9}"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EFC2D3-7ECC-43B9-BF5D-EF8A38FEC6A1}" type="slidenum">
              <a:rPr lang="en-US" altLang="en-US"/>
              <a:pPr>
                <a:defRPr/>
              </a:pPr>
              <a:t>‹#›</a:t>
            </a:fld>
            <a:endParaRPr lang="en-US" altLang="en-US" dirty="0"/>
          </a:p>
        </p:txBody>
      </p:sp>
    </p:spTree>
    <p:extLst>
      <p:ext uri="{BB962C8B-B14F-4D97-AF65-F5344CB8AC3E}">
        <p14:creationId xmlns:p14="http://schemas.microsoft.com/office/powerpoint/2010/main" val="64917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rtlCol="0">
            <a:normAutofit/>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7C8BD19F-4181-44A1-8F8E-44A8CE0996AE}"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0074501-DE3B-47CC-A341-21055B682C1D}" type="slidenum">
              <a:rPr lang="en-US" altLang="en-US"/>
              <a:pPr>
                <a:defRPr/>
              </a:pPr>
              <a:t>‹#›</a:t>
            </a:fld>
            <a:endParaRPr lang="en-US" altLang="en-US" dirty="0"/>
          </a:p>
        </p:txBody>
      </p:sp>
    </p:spTree>
    <p:extLst>
      <p:ext uri="{BB962C8B-B14F-4D97-AF65-F5344CB8AC3E}">
        <p14:creationId xmlns:p14="http://schemas.microsoft.com/office/powerpoint/2010/main" val="54972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E7FA66-4A4F-4213-AFDC-0C2AEFB6A2ED}" type="datetime1">
              <a:rPr lang="en-US" altLang="en-US"/>
              <a:pPr>
                <a:defRPr/>
              </a:pPr>
              <a:t>5/28/2015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3B5E7C5-1F70-4E27-83B0-E7D107D38F15}" type="slidenum">
              <a:rPr lang="en-US" altLang="en-US"/>
              <a:pPr>
                <a:defRPr/>
              </a:pPr>
              <a:t>‹#›</a:t>
            </a:fld>
            <a:endParaRPr lang="en-US" altLang="en-US" dirty="0"/>
          </a:p>
        </p:txBody>
      </p:sp>
    </p:spTree>
    <p:extLst>
      <p:ext uri="{BB962C8B-B14F-4D97-AF65-F5344CB8AC3E}">
        <p14:creationId xmlns:p14="http://schemas.microsoft.com/office/powerpoint/2010/main" val="43654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NAHIC Sm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6278563"/>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a:lvl1pPr>
          </a:lstStyle>
          <a:p>
            <a:pPr>
              <a:defRPr/>
            </a:pPr>
            <a:endParaRPr lang="en-US" dirty="0"/>
          </a:p>
        </p:txBody>
      </p:sp>
      <p:sp>
        <p:nvSpPr>
          <p:cNvPr id="7" name="Slide Number Placeholder 6"/>
          <p:cNvSpPr>
            <a:spLocks noGrp="1"/>
          </p:cNvSpPr>
          <p:nvPr>
            <p:ph type="sldNum" sz="quarter" idx="11"/>
          </p:nvPr>
        </p:nvSpPr>
        <p:spPr/>
        <p:txBody>
          <a:bodyPr/>
          <a:lstStyle>
            <a:lvl1pPr>
              <a:defRPr smtClean="0"/>
            </a:lvl1pPr>
          </a:lstStyle>
          <a:p>
            <a:pPr>
              <a:defRPr/>
            </a:pPr>
            <a:fld id="{45B56E87-F56A-4CB3-95C7-B0655F43921C}" type="slidenum">
              <a:rPr lang="en-US" altLang="en-US"/>
              <a:pPr>
                <a:defRPr/>
              </a:pPr>
              <a:t>‹#›</a:t>
            </a:fld>
            <a:endParaRPr lang="en-US" altLang="en-US" dirty="0"/>
          </a:p>
        </p:txBody>
      </p:sp>
    </p:spTree>
    <p:extLst>
      <p:ext uri="{BB962C8B-B14F-4D97-AF65-F5344CB8AC3E}">
        <p14:creationId xmlns:p14="http://schemas.microsoft.com/office/powerpoint/2010/main" val="348330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NAHIC Sm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6278563"/>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0"/>
          </p:nvPr>
        </p:nvSpPr>
        <p:spPr/>
        <p:txBody>
          <a:bodyPr/>
          <a:lstStyle>
            <a:lvl1pPr>
              <a:defRPr/>
            </a:lvl1pPr>
          </a:lstStyle>
          <a:p>
            <a:pPr>
              <a:defRPr/>
            </a:pPr>
            <a:endParaRPr lang="en-US" dirty="0"/>
          </a:p>
        </p:txBody>
      </p:sp>
      <p:sp>
        <p:nvSpPr>
          <p:cNvPr id="9" name="Slide Number Placeholder 8"/>
          <p:cNvSpPr>
            <a:spLocks noGrp="1"/>
          </p:cNvSpPr>
          <p:nvPr>
            <p:ph type="sldNum" sz="quarter" idx="11"/>
          </p:nvPr>
        </p:nvSpPr>
        <p:spPr/>
        <p:txBody>
          <a:bodyPr/>
          <a:lstStyle>
            <a:lvl1pPr>
              <a:defRPr smtClean="0"/>
            </a:lvl1pPr>
          </a:lstStyle>
          <a:p>
            <a:pPr>
              <a:defRPr/>
            </a:pPr>
            <a:fld id="{2817353D-4FF9-485F-BF20-6C6AF80A7B41}" type="slidenum">
              <a:rPr lang="en-US" altLang="en-US"/>
              <a:pPr>
                <a:defRPr/>
              </a:pPr>
              <a:t>‹#›</a:t>
            </a:fld>
            <a:endParaRPr lang="en-US" altLang="en-US" dirty="0"/>
          </a:p>
        </p:txBody>
      </p:sp>
    </p:spTree>
    <p:extLst>
      <p:ext uri="{BB962C8B-B14F-4D97-AF65-F5344CB8AC3E}">
        <p14:creationId xmlns:p14="http://schemas.microsoft.com/office/powerpoint/2010/main" val="512222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NAHIC Sm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6278563"/>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0"/>
          </p:nvPr>
        </p:nvSpPr>
        <p:spPr/>
        <p:txBody>
          <a:bodyPr/>
          <a:lstStyle>
            <a:lvl1pPr>
              <a:defRPr/>
            </a:lvl1pPr>
          </a:lstStyle>
          <a:p>
            <a:pPr>
              <a:defRPr/>
            </a:pPr>
            <a:endParaRPr lang="en-US" dirty="0"/>
          </a:p>
        </p:txBody>
      </p:sp>
      <p:sp>
        <p:nvSpPr>
          <p:cNvPr id="5" name="Slide Number Placeholder 4"/>
          <p:cNvSpPr>
            <a:spLocks noGrp="1"/>
          </p:cNvSpPr>
          <p:nvPr>
            <p:ph type="sldNum" sz="quarter" idx="11"/>
          </p:nvPr>
        </p:nvSpPr>
        <p:spPr/>
        <p:txBody>
          <a:bodyPr/>
          <a:lstStyle>
            <a:lvl1pPr>
              <a:defRPr smtClean="0"/>
            </a:lvl1pPr>
          </a:lstStyle>
          <a:p>
            <a:pPr>
              <a:defRPr/>
            </a:pPr>
            <a:fld id="{07B40B1E-75DC-40E1-AF2B-165878B8B133}" type="slidenum">
              <a:rPr lang="en-US" altLang="en-US"/>
              <a:pPr>
                <a:defRPr/>
              </a:pPr>
              <a:t>‹#›</a:t>
            </a:fld>
            <a:endParaRPr lang="en-US" altLang="en-US" dirty="0"/>
          </a:p>
        </p:txBody>
      </p:sp>
    </p:spTree>
    <p:extLst>
      <p:ext uri="{BB962C8B-B14F-4D97-AF65-F5344CB8AC3E}">
        <p14:creationId xmlns:p14="http://schemas.microsoft.com/office/powerpoint/2010/main" val="235994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NAHIC Small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413" y="6278563"/>
            <a:ext cx="13716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0"/>
          </p:nvPr>
        </p:nvSpPr>
        <p:spPr/>
        <p:txBody>
          <a:bodyPr/>
          <a:lstStyle>
            <a:lvl1pPr>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smtClean="0"/>
            </a:lvl1pPr>
          </a:lstStyle>
          <a:p>
            <a:pPr>
              <a:defRPr/>
            </a:pPr>
            <a:fld id="{A9F26CDA-C881-4A8B-A09E-E0DF24B50F73}" type="slidenum">
              <a:rPr lang="en-US" altLang="en-US"/>
              <a:pPr>
                <a:defRPr/>
              </a:pPr>
              <a:t>‹#›</a:t>
            </a:fld>
            <a:endParaRPr lang="en-US" altLang="en-US" dirty="0"/>
          </a:p>
        </p:txBody>
      </p:sp>
    </p:spTree>
    <p:extLst>
      <p:ext uri="{BB962C8B-B14F-4D97-AF65-F5344CB8AC3E}">
        <p14:creationId xmlns:p14="http://schemas.microsoft.com/office/powerpoint/2010/main" val="1170667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7E41DD-2F4E-4728-9AEB-616E5F1B368D}" type="datetime1">
              <a:rPr lang="en-US" altLang="en-US"/>
              <a:pPr>
                <a:defRPr/>
              </a:pPr>
              <a:t>5/28/2015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F9EA8F4-A7E0-4202-97ED-BB43D7867DEA}" type="slidenum">
              <a:rPr lang="en-US" altLang="en-US"/>
              <a:pPr>
                <a:defRPr/>
              </a:pPr>
              <a:t>‹#›</a:t>
            </a:fld>
            <a:endParaRPr lang="en-US" altLang="en-US" dirty="0"/>
          </a:p>
        </p:txBody>
      </p:sp>
    </p:spTree>
    <p:extLst>
      <p:ext uri="{BB962C8B-B14F-4D97-AF65-F5344CB8AC3E}">
        <p14:creationId xmlns:p14="http://schemas.microsoft.com/office/powerpoint/2010/main" val="2894632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9DB402-0401-4EBF-8EF3-5D647A15FAB3}" type="datetime1">
              <a:rPr lang="en-US" altLang="en-US"/>
              <a:pPr>
                <a:defRPr/>
              </a:pPr>
              <a:t>5/28/2015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032D88-4C0F-497E-94A6-E07BF20FB1C8}" type="slidenum">
              <a:rPr lang="en-US" altLang="en-US"/>
              <a:pPr>
                <a:defRPr/>
              </a:pPr>
              <a:t>‹#›</a:t>
            </a:fld>
            <a:endParaRPr lang="en-US" altLang="en-US" dirty="0"/>
          </a:p>
        </p:txBody>
      </p:sp>
    </p:spTree>
    <p:extLst>
      <p:ext uri="{BB962C8B-B14F-4D97-AF65-F5344CB8AC3E}">
        <p14:creationId xmlns:p14="http://schemas.microsoft.com/office/powerpoint/2010/main" val="294118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A2DCCF13-4CD6-4356-84DD-A62EF8BF2BA5}" type="datetime1">
              <a:rPr lang="en-US" altLang="en-US"/>
              <a:pPr>
                <a:defRPr/>
              </a:pPr>
              <a:t>5/28/2015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5BD8BBD-3CF8-43CA-8A39-8CD3E4F4291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090" r:id="rId1"/>
    <p:sldLayoutId id="2147485091" r:id="rId2"/>
    <p:sldLayoutId id="2147485078" r:id="rId3"/>
    <p:sldLayoutId id="2147485092" r:id="rId4"/>
    <p:sldLayoutId id="2147485093" r:id="rId5"/>
    <p:sldLayoutId id="2147485094" r:id="rId6"/>
    <p:sldLayoutId id="2147485095" r:id="rId7"/>
    <p:sldLayoutId id="2147485079" r:id="rId8"/>
    <p:sldLayoutId id="2147485080" r:id="rId9"/>
    <p:sldLayoutId id="2147485081" r:id="rId10"/>
    <p:sldLayoutId id="2147485082" r:id="rId11"/>
    <p:sldLayoutId id="2147485083" r:id="rId12"/>
  </p:sldLayoutIdLst>
  <p:txStyles>
    <p:titleStyle>
      <a:lvl1pPr algn="ctr" defTabSz="457200" rtl="0" eaLnBrk="0" fontAlgn="base" hangingPunct="0">
        <a:spcBef>
          <a:spcPct val="0"/>
        </a:spcBef>
        <a:spcAft>
          <a:spcPct val="0"/>
        </a:spcAft>
        <a:defRPr sz="4400" kern="1200">
          <a:solidFill>
            <a:srgbClr val="FFFFFF"/>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FFFFF"/>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FFFFF"/>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FFFFF"/>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7375E"/>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38487404-FD31-404A-987D-09865F5FDFC1}" type="datetime1">
              <a:rPr lang="en-US" altLang="en-US"/>
              <a:pPr>
                <a:defRPr/>
              </a:pPr>
              <a:t>5/28/2015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CFA98C3C-1C8D-4AE5-A9D5-EEB55CC10432}" type="slidenum">
              <a:rPr lang="en-US" altLang="en-US"/>
              <a:pPr>
                <a:defRPr/>
              </a:pPr>
              <a:t>‹#›</a:t>
            </a:fld>
            <a:endParaRPr lang="en-US" altLang="en-US" dirty="0"/>
          </a:p>
        </p:txBody>
      </p:sp>
      <p:sp>
        <p:nvSpPr>
          <p:cNvPr id="7" name="Rectangle 6"/>
          <p:cNvSpPr>
            <a:spLocks noChangeArrowheads="1"/>
          </p:cNvSpPr>
          <p:nvPr/>
        </p:nvSpPr>
        <p:spPr bwMode="auto">
          <a:xfrm>
            <a:off x="328613" y="274638"/>
            <a:ext cx="8493125" cy="6337300"/>
          </a:xfrm>
          <a:prstGeom prst="rect">
            <a:avLst/>
          </a:prstGeom>
          <a:noFill/>
          <a:ln w="38100">
            <a:solidFill>
              <a:srgbClr val="FFFFFF"/>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solidFill>
                <a:schemeClr val="lt1"/>
              </a:solidFill>
              <a:latin typeface="+mn-lt"/>
              <a:ea typeface="+mn-ea"/>
            </a:endParaRPr>
          </a:p>
        </p:txBody>
      </p:sp>
    </p:spTree>
  </p:cSld>
  <p:clrMap bg1="lt1" tx1="dk1" bg2="lt2" tx2="dk2" accent1="accent1" accent2="accent2" accent3="accent3" accent4="accent4" accent5="accent5" accent6="accent6" hlink="hlink" folHlink="folHlink"/>
  <p:sldLayoutIdLst>
    <p:sldLayoutId id="2147485096" r:id="rId1"/>
    <p:sldLayoutId id="2147485097" r:id="rId2"/>
    <p:sldLayoutId id="2147485084" r:id="rId3"/>
    <p:sldLayoutId id="2147485098" r:id="rId4"/>
    <p:sldLayoutId id="2147485099" r:id="rId5"/>
    <p:sldLayoutId id="2147485100" r:id="rId6"/>
    <p:sldLayoutId id="2147485101" r:id="rId7"/>
    <p:sldLayoutId id="2147485085" r:id="rId8"/>
    <p:sldLayoutId id="2147485086" r:id="rId9"/>
    <p:sldLayoutId id="2147485087" r:id="rId10"/>
    <p:sldLayoutId id="2147485088" r:id="rId11"/>
    <p:sldLayoutId id="2147485089" r:id="rId12"/>
  </p:sldLayoutIdLst>
  <p:txStyles>
    <p:titleStyle>
      <a:lvl1pPr algn="ctr" defTabSz="457200" rtl="0" eaLnBrk="0" fontAlgn="base" hangingPunct="0">
        <a:spcBef>
          <a:spcPct val="0"/>
        </a:spcBef>
        <a:spcAft>
          <a:spcPct val="0"/>
        </a:spcAft>
        <a:defRPr sz="4400" kern="1200">
          <a:solidFill>
            <a:srgbClr val="FFFFFF"/>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rgbClr val="FFFFFF"/>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FFFFFF"/>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FFFFFF"/>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FFFFFF"/>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FFFFFF"/>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FFFFFF"/>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7.jpeg"/><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6.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9.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685800" y="892175"/>
            <a:ext cx="7772400" cy="1470025"/>
          </a:xfrm>
          <a:extLst/>
        </p:spPr>
        <p:txBody>
          <a:bodyPr rtlCol="0">
            <a:normAutofit fontScale="90000"/>
          </a:bodyPr>
          <a:lstStyle/>
          <a:p>
            <a:pPr eaLnBrk="1" fontAlgn="auto" hangingPunct="1">
              <a:spcAft>
                <a:spcPts val="0"/>
              </a:spcAft>
              <a:defRPr/>
            </a:pPr>
            <a:r>
              <a:rPr lang="en-US" sz="6000" b="1" dirty="0" smtClean="0">
                <a:latin typeface="Avenir Book"/>
                <a:ea typeface="+mj-ea"/>
                <a:cs typeface="Avenir Book"/>
              </a:rPr>
              <a:t>You Can Do It: </a:t>
            </a:r>
            <a:r>
              <a:rPr lang="en-US" sz="5000" dirty="0" smtClean="0">
                <a:latin typeface="Avenir Book"/>
                <a:ea typeface="+mj-ea"/>
                <a:cs typeface="Avenir Book"/>
              </a:rPr>
              <a:t/>
            </a:r>
            <a:br>
              <a:rPr lang="en-US" sz="5000" dirty="0" smtClean="0">
                <a:latin typeface="Avenir Book"/>
                <a:ea typeface="+mj-ea"/>
                <a:cs typeface="Avenir Book"/>
              </a:rPr>
            </a:br>
            <a:r>
              <a:rPr lang="en-US" sz="4900" dirty="0" smtClean="0">
                <a:latin typeface="Avenir Book"/>
                <a:ea typeface="+mj-ea"/>
                <a:cs typeface="Avenir Book"/>
              </a:rPr>
              <a:t>Primary Care Management </a:t>
            </a:r>
            <a:br>
              <a:rPr lang="en-US" sz="4900" dirty="0" smtClean="0">
                <a:latin typeface="Avenir Book"/>
                <a:ea typeface="+mj-ea"/>
                <a:cs typeface="Avenir Book"/>
              </a:rPr>
            </a:br>
            <a:r>
              <a:rPr lang="en-US" sz="4900" dirty="0" smtClean="0">
                <a:latin typeface="Avenir Book"/>
                <a:ea typeface="+mj-ea"/>
                <a:cs typeface="Avenir Book"/>
              </a:rPr>
              <a:t>of Adolescent Depression</a:t>
            </a:r>
            <a:endParaRPr lang="en-US" sz="4000" dirty="0">
              <a:latin typeface="Avenir Book"/>
              <a:ea typeface="+mj-ea"/>
              <a:cs typeface="Avenir Book"/>
            </a:endParaRPr>
          </a:p>
        </p:txBody>
      </p:sp>
      <p:sp>
        <p:nvSpPr>
          <p:cNvPr id="15363" name="Rectangle 3"/>
          <p:cNvSpPr txBox="1">
            <a:spLocks noChangeArrowheads="1"/>
          </p:cNvSpPr>
          <p:nvPr/>
        </p:nvSpPr>
        <p:spPr bwMode="auto">
          <a:xfrm>
            <a:off x="0" y="2971800"/>
            <a:ext cx="9144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lgn="ctr" eaLnBrk="1" hangingPunct="1">
              <a:lnSpc>
                <a:spcPct val="90000"/>
              </a:lnSpc>
              <a:buFontTx/>
              <a:buNone/>
            </a:pPr>
            <a:r>
              <a:rPr lang="en-US" altLang="en-US" sz="2200" b="1" dirty="0">
                <a:latin typeface="Arial" pitchFamily="34" charset="0"/>
              </a:rPr>
              <a:t>Charles E. Irwin, Jr., </a:t>
            </a:r>
            <a:r>
              <a:rPr lang="en-US" altLang="en-US" sz="2200" b="1" dirty="0" smtClean="0">
                <a:latin typeface="Arial" pitchFamily="34" charset="0"/>
              </a:rPr>
              <a:t>MD</a:t>
            </a:r>
          </a:p>
          <a:p>
            <a:pPr algn="ctr" eaLnBrk="1" hangingPunct="1">
              <a:lnSpc>
                <a:spcPct val="90000"/>
              </a:lnSpc>
              <a:buNone/>
            </a:pPr>
            <a:r>
              <a:rPr lang="en-US" sz="2200" b="1" dirty="0">
                <a:latin typeface="Arial" panose="020B0604020202020204" pitchFamily="34" charset="0"/>
                <a:cs typeface="Arial" panose="020B0604020202020204" pitchFamily="34" charset="0"/>
              </a:rPr>
              <a:t>Distinguished Professor of </a:t>
            </a:r>
            <a:r>
              <a:rPr lang="en-US" sz="2200" b="1" dirty="0" smtClean="0">
                <a:latin typeface="Arial" panose="020B0604020202020204" pitchFamily="34" charset="0"/>
                <a:cs typeface="Arial" panose="020B0604020202020204" pitchFamily="34" charset="0"/>
              </a:rPr>
              <a:t>Pediatrics</a:t>
            </a:r>
            <a:endParaRPr lang="en-US" altLang="en-US" sz="2200" b="1" dirty="0">
              <a:latin typeface="Arial" pitchFamily="34" charset="0"/>
              <a:cs typeface="Arial" panose="020B0604020202020204" pitchFamily="34" charset="0"/>
            </a:endParaRPr>
          </a:p>
          <a:p>
            <a:pPr algn="ctr" eaLnBrk="1" hangingPunct="1">
              <a:lnSpc>
                <a:spcPct val="90000"/>
              </a:lnSpc>
              <a:buFontTx/>
              <a:buNone/>
            </a:pPr>
            <a:r>
              <a:rPr lang="en-US" altLang="en-US" sz="2200" b="1" dirty="0" smtClean="0">
                <a:latin typeface="Arial" pitchFamily="34" charset="0"/>
              </a:rPr>
              <a:t>Director, Division </a:t>
            </a:r>
            <a:r>
              <a:rPr lang="en-US" altLang="en-US" sz="2200" b="1" dirty="0">
                <a:latin typeface="Arial" pitchFamily="34" charset="0"/>
              </a:rPr>
              <a:t>of Adolescent &amp; Young Adult Medicine</a:t>
            </a:r>
          </a:p>
          <a:p>
            <a:pPr algn="ctr" eaLnBrk="1" hangingPunct="1">
              <a:lnSpc>
                <a:spcPct val="90000"/>
              </a:lnSpc>
              <a:buFontTx/>
              <a:buNone/>
            </a:pPr>
            <a:r>
              <a:rPr lang="en-US" altLang="en-US" sz="2200" b="1" dirty="0">
                <a:latin typeface="Arial" pitchFamily="34" charset="0"/>
              </a:rPr>
              <a:t>Department of Pediatrics</a:t>
            </a:r>
          </a:p>
          <a:p>
            <a:pPr algn="ctr" eaLnBrk="1" hangingPunct="1">
              <a:lnSpc>
                <a:spcPct val="90000"/>
              </a:lnSpc>
              <a:buFontTx/>
              <a:buNone/>
            </a:pPr>
            <a:endParaRPr lang="en-US" altLang="en-US" sz="1000" b="1" dirty="0">
              <a:latin typeface="Arial" pitchFamily="34" charset="0"/>
            </a:endParaRPr>
          </a:p>
          <a:p>
            <a:pPr algn="ctr" eaLnBrk="1" hangingPunct="1">
              <a:lnSpc>
                <a:spcPct val="90000"/>
              </a:lnSpc>
              <a:buFontTx/>
              <a:buNone/>
            </a:pPr>
            <a:endParaRPr lang="en-US" altLang="en-US" sz="700" b="1" dirty="0">
              <a:latin typeface="Arial" pitchFamily="34" charset="0"/>
            </a:endParaRPr>
          </a:p>
          <a:p>
            <a:pPr algn="ctr" eaLnBrk="1" hangingPunct="1">
              <a:lnSpc>
                <a:spcPct val="90000"/>
              </a:lnSpc>
              <a:buFontTx/>
              <a:buNone/>
            </a:pPr>
            <a:r>
              <a:rPr lang="en-US" altLang="en-US" sz="1800" b="1" dirty="0">
                <a:latin typeface="Arial" pitchFamily="34" charset="0"/>
              </a:rPr>
              <a:t>UCSF Benioff Children’s Hospital, San Francisco</a:t>
            </a:r>
          </a:p>
          <a:p>
            <a:pPr algn="ctr" eaLnBrk="1" hangingPunct="1">
              <a:lnSpc>
                <a:spcPct val="90000"/>
              </a:lnSpc>
              <a:buFontTx/>
              <a:buNone/>
            </a:pPr>
            <a:r>
              <a:rPr lang="en-US" altLang="en-US" sz="1800" dirty="0">
                <a:latin typeface="Arial" pitchFamily="34" charset="0"/>
              </a:rPr>
              <a:t>University of California, San Francisco </a:t>
            </a:r>
          </a:p>
          <a:p>
            <a:pPr algn="ctr" eaLnBrk="1" hangingPunct="1">
              <a:lnSpc>
                <a:spcPct val="90000"/>
              </a:lnSpc>
              <a:buFontTx/>
              <a:buNone/>
            </a:pPr>
            <a:r>
              <a:rPr lang="en-US" altLang="en-US" sz="1800" dirty="0">
                <a:latin typeface="Arial" pitchFamily="34" charset="0"/>
              </a:rPr>
              <a:t>May 2015</a:t>
            </a:r>
          </a:p>
        </p:txBody>
      </p:sp>
      <p:pic>
        <p:nvPicPr>
          <p:cNvPr id="15364" name="Picture 5" descr="F:\Irwin\UCSFBCHO_Logo_SF_horiz_clr.jpg"/>
          <p:cNvPicPr>
            <a:picLocks noChangeAspect="1" noChangeArrowheads="1"/>
          </p:cNvPicPr>
          <p:nvPr/>
        </p:nvPicPr>
        <p:blipFill>
          <a:blip r:embed="rId3">
            <a:extLst>
              <a:ext uri="{28A0092B-C50C-407E-A947-70E740481C1C}">
                <a14:useLocalDpi xmlns:a14="http://schemas.microsoft.com/office/drawing/2010/main" val="0"/>
              </a:ext>
            </a:extLst>
          </a:blip>
          <a:srcRect l="2695" t="9914" r="3366" b="9914"/>
          <a:stretch>
            <a:fillRect/>
          </a:stretch>
        </p:blipFill>
        <p:spPr bwMode="auto">
          <a:xfrm>
            <a:off x="3302000" y="5613400"/>
            <a:ext cx="25415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Epidemiology of Depression</a:t>
            </a:r>
          </a:p>
        </p:txBody>
      </p:sp>
      <p:sp>
        <p:nvSpPr>
          <p:cNvPr id="48130" name="Rectangle 3"/>
          <p:cNvSpPr>
            <a:spLocks noGrp="1" noChangeArrowheads="1"/>
          </p:cNvSpPr>
          <p:nvPr>
            <p:ph type="body" sz="half" idx="4294967295"/>
          </p:nvPr>
        </p:nvSpPr>
        <p:spPr>
          <a:xfrm>
            <a:off x="685800" y="1905000"/>
            <a:ext cx="7696200" cy="4114800"/>
          </a:xfrm>
        </p:spPr>
        <p:txBody>
          <a:bodyPr/>
          <a:lstStyle/>
          <a:p>
            <a:pPr eaLnBrk="1" hangingPunct="1">
              <a:spcBef>
                <a:spcPts val="650"/>
              </a:spcBef>
              <a:spcAft>
                <a:spcPct val="20000"/>
              </a:spcAft>
              <a:buFont typeface="Arial" charset="0"/>
              <a:buChar char="•"/>
              <a:defRPr/>
            </a:pPr>
            <a:r>
              <a:rPr lang="en-US" dirty="0">
                <a:latin typeface="Arial" charset="0"/>
                <a:ea typeface="MS PGothic" charset="0"/>
              </a:rPr>
              <a:t>At any given time, up to one in 13 adolescents have major depression making it more common than asthma </a:t>
            </a:r>
          </a:p>
          <a:p>
            <a:pPr marL="0" indent="0" eaLnBrk="1" hangingPunct="1">
              <a:spcBef>
                <a:spcPts val="650"/>
              </a:spcBef>
              <a:spcAft>
                <a:spcPct val="20000"/>
              </a:spcAft>
              <a:buFont typeface="Arial" charset="0"/>
              <a:buNone/>
              <a:defRPr/>
            </a:pPr>
            <a:endParaRPr lang="en-US" dirty="0">
              <a:latin typeface="Arial" charset="0"/>
              <a:ea typeface="MS PGothic"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1143000"/>
          </a:xfrm>
        </p:spPr>
        <p:txBody>
          <a:bodyPr/>
          <a:lstStyle/>
          <a:p>
            <a:pPr eaLnBrk="1" hangingPunct="1"/>
            <a:r>
              <a:rPr lang="en-US" altLang="en-US" dirty="0" smtClean="0">
                <a:latin typeface="Avenir Book" pitchFamily="-84" charset="0"/>
              </a:rPr>
              <a:t>Depression: Broad Measure</a:t>
            </a:r>
          </a:p>
        </p:txBody>
      </p:sp>
      <p:sp>
        <p:nvSpPr>
          <p:cNvPr id="25603" name="Text Box 4"/>
          <p:cNvSpPr txBox="1">
            <a:spLocks noChangeArrowheads="1"/>
          </p:cNvSpPr>
          <p:nvPr/>
        </p:nvSpPr>
        <p:spPr bwMode="auto">
          <a:xfrm>
            <a:off x="0" y="6596063"/>
            <a:ext cx="7483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1400" i="1" dirty="0">
                <a:solidFill>
                  <a:schemeClr val="bg1"/>
                </a:solidFill>
                <a:latin typeface="Times" pitchFamily="1" charset="0"/>
              </a:rPr>
              <a:t>Source: YRBSS 2013</a:t>
            </a:r>
          </a:p>
        </p:txBody>
      </p:sp>
      <p:sp>
        <p:nvSpPr>
          <p:cNvPr id="25604" name="Text Box 5"/>
          <p:cNvSpPr txBox="1">
            <a:spLocks noChangeArrowheads="1"/>
          </p:cNvSpPr>
          <p:nvPr/>
        </p:nvSpPr>
        <p:spPr bwMode="auto">
          <a:xfrm>
            <a:off x="304800" y="1371600"/>
            <a:ext cx="8534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lgn="ctr">
              <a:spcBef>
                <a:spcPct val="50000"/>
              </a:spcBef>
              <a:buFontTx/>
              <a:buNone/>
            </a:pPr>
            <a:r>
              <a:rPr lang="en-US" altLang="en-US" sz="2000" dirty="0">
                <a:latin typeface="Arial" pitchFamily="34" charset="0"/>
              </a:rPr>
              <a:t>Sadness or Hopelessness for 2 weeks, which Prevented Usual Activities by Gender and Race/Ethnicity, High School Students, 2013</a:t>
            </a:r>
          </a:p>
        </p:txBody>
      </p:sp>
      <p:graphicFrame>
        <p:nvGraphicFramePr>
          <p:cNvPr id="25605" name="Chart 2"/>
          <p:cNvGraphicFramePr>
            <a:graphicFrameLocks/>
          </p:cNvGraphicFramePr>
          <p:nvPr/>
        </p:nvGraphicFramePr>
        <p:xfrm>
          <a:off x="330200" y="2006600"/>
          <a:ext cx="8483600" cy="4470400"/>
        </p:xfrm>
        <a:graphic>
          <a:graphicData uri="http://schemas.openxmlformats.org/presentationml/2006/ole">
            <mc:AlternateContent xmlns:mc="http://schemas.openxmlformats.org/markup-compatibility/2006">
              <mc:Choice xmlns:v="urn:schemas-microsoft-com:vml" Requires="v">
                <p:oleObj spid="_x0000_s25623" r:id="rId5" imgW="8486367" imgH="4474852" progId="Excel.Chart.8">
                  <p:embed/>
                </p:oleObj>
              </mc:Choice>
              <mc:Fallback>
                <p:oleObj r:id="rId5" imgW="8486367" imgH="4474852" progId="Excel.Chart.8">
                  <p:embed/>
                  <p:pic>
                    <p:nvPicPr>
                      <p:cNvPr id="0" name="Chart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200" y="2006600"/>
                        <a:ext cx="84836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614" name="Picture 14" descr="F:\Irwin\slides\2015\preliminary\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 y="1"/>
            <a:ext cx="9147176"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28600"/>
            <a:ext cx="9144000" cy="1143000"/>
          </a:xfrm>
        </p:spPr>
        <p:txBody>
          <a:bodyPr/>
          <a:lstStyle/>
          <a:p>
            <a:pPr eaLnBrk="1" hangingPunct="1"/>
            <a:r>
              <a:rPr lang="en-US" altLang="en-US" dirty="0" smtClean="0">
                <a:latin typeface="Avenir Book" pitchFamily="-84" charset="0"/>
              </a:rPr>
              <a:t>Suicide: Seriously Considered</a:t>
            </a:r>
          </a:p>
        </p:txBody>
      </p:sp>
      <p:sp>
        <p:nvSpPr>
          <p:cNvPr id="26627" name="Text Box 5"/>
          <p:cNvSpPr txBox="1">
            <a:spLocks noChangeArrowheads="1"/>
          </p:cNvSpPr>
          <p:nvPr/>
        </p:nvSpPr>
        <p:spPr bwMode="auto">
          <a:xfrm>
            <a:off x="0" y="1295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lgn="ctr">
              <a:spcBef>
                <a:spcPct val="50000"/>
              </a:spcBef>
              <a:buFontTx/>
              <a:buNone/>
            </a:pPr>
            <a:r>
              <a:rPr lang="en-US" altLang="en-US" sz="2400" dirty="0">
                <a:latin typeface="Arial" pitchFamily="34" charset="0"/>
              </a:rPr>
              <a:t>Gender and Race/Ethnicity, High School Students, 2013</a:t>
            </a:r>
          </a:p>
        </p:txBody>
      </p:sp>
      <p:graphicFrame>
        <p:nvGraphicFramePr>
          <p:cNvPr id="26628" name="Chart 18"/>
          <p:cNvGraphicFramePr>
            <a:graphicFrameLocks/>
          </p:cNvGraphicFramePr>
          <p:nvPr>
            <p:extLst>
              <p:ext uri="{D42A27DB-BD31-4B8C-83A1-F6EECF244321}">
                <p14:modId xmlns:p14="http://schemas.microsoft.com/office/powerpoint/2010/main" val="3084592556"/>
              </p:ext>
            </p:extLst>
          </p:nvPr>
        </p:nvGraphicFramePr>
        <p:xfrm>
          <a:off x="355600" y="1993900"/>
          <a:ext cx="8245475" cy="4535488"/>
        </p:xfrm>
        <a:graphic>
          <a:graphicData uri="http://schemas.openxmlformats.org/presentationml/2006/ole">
            <mc:AlternateContent xmlns:mc="http://schemas.openxmlformats.org/markup-compatibility/2006">
              <mc:Choice xmlns:v="urn:schemas-microsoft-com:vml" Requires="v">
                <p:oleObj spid="_x0000_s26648" name="Worksheet" r:id="rId5" imgW="8244890" imgH="4533954" progId="Excel.Sheet.8">
                  <p:embed/>
                </p:oleObj>
              </mc:Choice>
              <mc:Fallback>
                <p:oleObj name="Worksheet" r:id="rId5" imgW="8244890" imgH="4533954" progId="Excel.Sheet.8">
                  <p:embed/>
                  <p:pic>
                    <p:nvPicPr>
                      <p:cNvPr id="0" name="Chart 18"/>
                      <p:cNvPicPr>
                        <a:picLocks noChangeArrowheads="1"/>
                      </p:cNvPicPr>
                      <p:nvPr/>
                    </p:nvPicPr>
                    <p:blipFill>
                      <a:blip r:embed="rId6"/>
                      <a:srcRect/>
                      <a:stretch>
                        <a:fillRect/>
                      </a:stretch>
                    </p:blipFill>
                    <p:spPr bwMode="auto">
                      <a:xfrm>
                        <a:off x="355600" y="1993900"/>
                        <a:ext cx="824547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9" name="Text Box 4"/>
          <p:cNvSpPr txBox="1">
            <a:spLocks noChangeArrowheads="1"/>
          </p:cNvSpPr>
          <p:nvPr/>
        </p:nvSpPr>
        <p:spPr bwMode="auto">
          <a:xfrm>
            <a:off x="0" y="6596063"/>
            <a:ext cx="74834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1400" i="1" dirty="0">
                <a:solidFill>
                  <a:schemeClr val="bg1"/>
                </a:solidFill>
                <a:latin typeface="Times" pitchFamily="1" charset="0"/>
              </a:rPr>
              <a:t>Source: YRBSS 2013</a:t>
            </a:r>
          </a:p>
        </p:txBody>
      </p:sp>
      <p:pic>
        <p:nvPicPr>
          <p:cNvPr id="26639" name="Picture 15" descr="F:\Irwin\slides\2015\preliminary\1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4" y="-1"/>
            <a:ext cx="9147175" cy="6858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762000"/>
            <a:ext cx="8229600" cy="1143000"/>
          </a:xfrm>
        </p:spPr>
        <p:txBody>
          <a:bodyPr/>
          <a:lstStyle/>
          <a:p>
            <a:r>
              <a:rPr lang="en-US" altLang="en-US" dirty="0" smtClean="0">
                <a:latin typeface="Arial" pitchFamily="34" charset="0"/>
                <a:cs typeface="Arial" pitchFamily="34" charset="0"/>
              </a:rPr>
              <a:t>Suicide Attempts Treated </a:t>
            </a:r>
            <a:br>
              <a:rPr lang="en-US" altLang="en-US" dirty="0" smtClean="0">
                <a:latin typeface="Arial" pitchFamily="34" charset="0"/>
                <a:cs typeface="Arial" pitchFamily="34" charset="0"/>
              </a:rPr>
            </a:br>
            <a:r>
              <a:rPr lang="en-US" altLang="en-US" dirty="0" smtClean="0">
                <a:latin typeface="Arial" pitchFamily="34" charset="0"/>
                <a:cs typeface="Arial" pitchFamily="34" charset="0"/>
              </a:rPr>
              <a:t>by Clinician (Percent)</a:t>
            </a:r>
          </a:p>
        </p:txBody>
      </p:sp>
      <p:graphicFrame>
        <p:nvGraphicFramePr>
          <p:cNvPr id="4" name="Table 3"/>
          <p:cNvGraphicFramePr>
            <a:graphicFrameLocks noGrp="1"/>
          </p:cNvGraphicFramePr>
          <p:nvPr/>
        </p:nvGraphicFramePr>
        <p:xfrm>
          <a:off x="609600" y="2590800"/>
          <a:ext cx="7924800" cy="1371600"/>
        </p:xfrm>
        <a:graphic>
          <a:graphicData uri="http://schemas.openxmlformats.org/drawingml/2006/table">
            <a:tbl>
              <a:tblPr/>
              <a:tblGrid>
                <a:gridCol w="1584325"/>
                <a:gridCol w="1585913"/>
                <a:gridCol w="1584325"/>
                <a:gridCol w="1585912"/>
                <a:gridCol w="1584325"/>
              </a:tblGrid>
              <a:tr h="371475">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rgbClr val="FFFFFF"/>
                        </a:solidFill>
                        <a:effectLst/>
                        <a:latin typeface="Calibri"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ea typeface="MS PGothic" pitchFamily="34" charset="-128"/>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ea typeface="MS PGothic" pitchFamily="34" charset="-128"/>
                        </a:rPr>
                        <a:t>Black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ea typeface="MS PGothic" pitchFamily="34" charset="-128"/>
                        </a:rPr>
                        <a:t>Hispanic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FF"/>
                          </a:solidFill>
                          <a:effectLst>
                            <a:outerShdw blurRad="38100" dist="38100" dir="2700000" algn="tl">
                              <a:srgbClr val="000000"/>
                            </a:outerShdw>
                          </a:effectLst>
                          <a:latin typeface="Calibri" pitchFamily="34" charset="0"/>
                          <a:ea typeface="MS PGothic" pitchFamily="34" charset="-128"/>
                        </a:rPr>
                        <a:t>Total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ea typeface="MS PGothic" pitchFamily="34" charset="-128"/>
                        </a:rPr>
                        <a:t>Female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2.8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5.4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ea typeface="MS PGothic" pitchFamily="34" charset="-128"/>
                        </a:rPr>
                        <a:t>Male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&lt; 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MS PGothic" pitchFamily="34"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685800" y="627063"/>
            <a:ext cx="7772400" cy="1143000"/>
          </a:xfrm>
        </p:spPr>
        <p:txBody>
          <a:bodyPr/>
          <a:lstStyle/>
          <a:p>
            <a:pPr eaLnBrk="1" hangingPunct="1"/>
            <a:r>
              <a:rPr lang="en-US" altLang="en-US" dirty="0" smtClean="0">
                <a:latin typeface="Avenir Book" pitchFamily="-84" charset="0"/>
              </a:rPr>
              <a:t>Outline</a:t>
            </a:r>
          </a:p>
        </p:txBody>
      </p:sp>
      <p:sp>
        <p:nvSpPr>
          <p:cNvPr id="52226" name="Rectangle 3"/>
          <p:cNvSpPr>
            <a:spLocks noGrp="1" noChangeArrowheads="1"/>
          </p:cNvSpPr>
          <p:nvPr>
            <p:ph type="body" sz="half" idx="4294967295"/>
          </p:nvPr>
        </p:nvSpPr>
        <p:spPr>
          <a:xfrm>
            <a:off x="685800" y="1905000"/>
            <a:ext cx="7924800" cy="3949700"/>
          </a:xfrm>
        </p:spPr>
        <p:txBody>
          <a:bodyPr/>
          <a:lstStyle/>
          <a:p>
            <a:pPr eaLnBrk="1" hangingPunct="1">
              <a:buFont typeface="Arial" charset="0"/>
              <a:buChar char="•"/>
              <a:defRPr/>
            </a:pPr>
            <a:r>
              <a:rPr lang="en-US" dirty="0" smtClean="0">
                <a:latin typeface="Arial" charset="0"/>
                <a:ea typeface="MS PGothic" charset="0"/>
              </a:rPr>
              <a:t>How </a:t>
            </a:r>
            <a:r>
              <a:rPr lang="en-US" dirty="0">
                <a:latin typeface="Arial" charset="0"/>
                <a:ea typeface="MS PGothic" charset="0"/>
              </a:rPr>
              <a:t>to Make the Diagnosis</a:t>
            </a:r>
          </a:p>
          <a:p>
            <a:pPr lvl="1" eaLnBrk="1" hangingPunct="1">
              <a:buFont typeface="Arial" charset="0"/>
              <a:buChar char="–"/>
              <a:defRPr/>
            </a:pPr>
            <a:r>
              <a:rPr lang="en-US" dirty="0">
                <a:latin typeface="Arial" charset="0"/>
                <a:ea typeface="MS PGothic" charset="0"/>
              </a:rPr>
              <a:t>Hx taking</a:t>
            </a:r>
          </a:p>
          <a:p>
            <a:pPr lvl="1" eaLnBrk="1" hangingPunct="1">
              <a:buFont typeface="Arial" charset="0"/>
              <a:buChar char="–"/>
              <a:defRPr/>
            </a:pPr>
            <a:r>
              <a:rPr lang="en-US" dirty="0">
                <a:latin typeface="Arial" charset="0"/>
                <a:ea typeface="MS PGothic" charset="0"/>
              </a:rPr>
              <a:t>Physical exam</a:t>
            </a:r>
          </a:p>
          <a:p>
            <a:pPr lvl="1" eaLnBrk="1" hangingPunct="1">
              <a:buFont typeface="Arial" charset="0"/>
              <a:buChar char="–"/>
              <a:defRPr/>
            </a:pPr>
            <a:r>
              <a:rPr lang="en-US" dirty="0">
                <a:latin typeface="Arial" charset="0"/>
                <a:ea typeface="MS PGothic" charset="0"/>
              </a:rPr>
              <a:t>Screening Instruments</a:t>
            </a:r>
          </a:p>
          <a:p>
            <a:pPr marL="0" indent="0" eaLnBrk="1" hangingPunct="1">
              <a:buFont typeface="Arial" charset="0"/>
              <a:buNone/>
              <a:defRPr/>
            </a:pPr>
            <a:endParaRPr lang="en-US" dirty="0">
              <a:latin typeface="Arial" charset="0"/>
              <a:ea typeface="MS PGothic"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History and Physical Exam</a:t>
            </a:r>
          </a:p>
        </p:txBody>
      </p:sp>
      <p:sp>
        <p:nvSpPr>
          <p:cNvPr id="26626" name="Rectangle 3"/>
          <p:cNvSpPr>
            <a:spLocks noGrp="1" noChangeArrowheads="1"/>
          </p:cNvSpPr>
          <p:nvPr>
            <p:ph type="body" idx="4294967295"/>
          </p:nvPr>
        </p:nvSpPr>
        <p:spPr>
          <a:xfrm>
            <a:off x="685800" y="1905000"/>
            <a:ext cx="7772400" cy="4114800"/>
          </a:xfrm>
        </p:spPr>
        <p:txBody>
          <a:bodyPr rtlCol="0">
            <a:noAutofit/>
          </a:bodyPr>
          <a:lstStyle/>
          <a:p>
            <a:pPr eaLnBrk="1" fontAlgn="auto" hangingPunct="1">
              <a:spcAft>
                <a:spcPts val="0"/>
              </a:spcAft>
              <a:buFont typeface="Arial"/>
              <a:buChar char="•"/>
              <a:defRPr/>
            </a:pPr>
            <a:r>
              <a:rPr lang="en-US" sz="3100" dirty="0">
                <a:latin typeface="Arial" charset="0"/>
                <a:ea typeface="+mn-ea"/>
                <a:cs typeface="+mn-cs"/>
              </a:rPr>
              <a:t>Patient history</a:t>
            </a:r>
          </a:p>
          <a:p>
            <a:pPr lvl="1" eaLnBrk="1" fontAlgn="auto" hangingPunct="1">
              <a:spcAft>
                <a:spcPts val="0"/>
              </a:spcAft>
              <a:buFont typeface="Arial"/>
              <a:buChar char="–"/>
              <a:defRPr/>
            </a:pPr>
            <a:r>
              <a:rPr lang="en-US" sz="3100" dirty="0">
                <a:latin typeface="Arial" charset="0"/>
                <a:ea typeface="+mn-ea"/>
                <a:cs typeface="+mn-cs"/>
              </a:rPr>
              <a:t>HEADSSS</a:t>
            </a:r>
          </a:p>
          <a:p>
            <a:pPr eaLnBrk="1" fontAlgn="auto" hangingPunct="1">
              <a:spcAft>
                <a:spcPts val="0"/>
              </a:spcAft>
              <a:buFont typeface="Arial"/>
              <a:buChar char="•"/>
              <a:defRPr/>
            </a:pPr>
            <a:r>
              <a:rPr lang="en-US" sz="3100" dirty="0">
                <a:latin typeface="Arial" charset="0"/>
                <a:ea typeface="+mn-ea"/>
                <a:cs typeface="+mn-cs"/>
              </a:rPr>
              <a:t>Family history (may need to ask parents separately)</a:t>
            </a:r>
          </a:p>
          <a:p>
            <a:pPr eaLnBrk="1" fontAlgn="auto" hangingPunct="1">
              <a:spcAft>
                <a:spcPts val="0"/>
              </a:spcAft>
              <a:buFont typeface="Arial"/>
              <a:buChar char="•"/>
              <a:defRPr/>
            </a:pPr>
            <a:r>
              <a:rPr lang="en-US" sz="3100" dirty="0">
                <a:latin typeface="Arial" charset="0"/>
                <a:ea typeface="+mn-ea"/>
                <a:cs typeface="+mn-cs"/>
              </a:rPr>
              <a:t>Complete physical exam</a:t>
            </a:r>
          </a:p>
          <a:p>
            <a:pPr eaLnBrk="1" fontAlgn="auto" hangingPunct="1">
              <a:spcAft>
                <a:spcPts val="0"/>
              </a:spcAft>
              <a:buFont typeface="Arial"/>
              <a:buChar char="•"/>
              <a:defRPr/>
            </a:pPr>
            <a:r>
              <a:rPr lang="en-US" sz="3100" dirty="0">
                <a:latin typeface="Arial" charset="0"/>
                <a:ea typeface="+mn-ea"/>
                <a:cs typeface="+mn-cs"/>
              </a:rPr>
              <a:t>BMI </a:t>
            </a:r>
          </a:p>
          <a:p>
            <a:pPr eaLnBrk="1" fontAlgn="auto" hangingPunct="1">
              <a:spcAft>
                <a:spcPts val="0"/>
              </a:spcAft>
              <a:buFont typeface="Arial"/>
              <a:buChar char="•"/>
              <a:defRPr/>
            </a:pPr>
            <a:r>
              <a:rPr lang="en-US" sz="3100" dirty="0">
                <a:latin typeface="Arial" charset="0"/>
                <a:ea typeface="+mn-ea"/>
                <a:cs typeface="+mn-cs"/>
              </a:rPr>
              <a:t>Neuro exam</a:t>
            </a:r>
          </a:p>
          <a:p>
            <a:pPr eaLnBrk="1" fontAlgn="auto" hangingPunct="1">
              <a:spcAft>
                <a:spcPts val="0"/>
              </a:spcAft>
              <a:buFont typeface="Arial"/>
              <a:buChar char="•"/>
              <a:defRPr/>
            </a:pPr>
            <a:r>
              <a:rPr lang="en-US" sz="3100" dirty="0">
                <a:latin typeface="Arial" charset="0"/>
                <a:ea typeface="+mn-ea"/>
                <a:cs typeface="+mn-cs"/>
              </a:rPr>
              <a:t>Consider labs</a:t>
            </a:r>
          </a:p>
          <a:p>
            <a:pPr eaLnBrk="1" fontAlgn="auto" hangingPunct="1">
              <a:spcAft>
                <a:spcPts val="0"/>
              </a:spcAft>
              <a:buFont typeface="Arial"/>
              <a:buChar char="•"/>
              <a:defRPr/>
            </a:pPr>
            <a:endParaRPr lang="en-US" sz="3100" dirty="0">
              <a:latin typeface="Arial" charset="0"/>
              <a:ea typeface="+mn-ea"/>
              <a:cs typeface="+mn-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152400"/>
            <a:ext cx="9144000" cy="1355725"/>
          </a:xfrm>
        </p:spPr>
        <p:txBody>
          <a:bodyPr/>
          <a:lstStyle/>
          <a:p>
            <a:pPr eaLnBrk="1" hangingPunct="1"/>
            <a:r>
              <a:rPr lang="en-US" altLang="en-US" dirty="0" smtClean="0">
                <a:latin typeface="Avenir Book" pitchFamily="-84" charset="0"/>
              </a:rPr>
              <a:t>Risk factors for Depression</a:t>
            </a:r>
          </a:p>
        </p:txBody>
      </p:sp>
      <p:sp>
        <p:nvSpPr>
          <p:cNvPr id="47106" name="Rectangle 3"/>
          <p:cNvSpPr>
            <a:spLocks noGrp="1" noChangeArrowheads="1"/>
          </p:cNvSpPr>
          <p:nvPr>
            <p:ph type="body" idx="4294967295"/>
          </p:nvPr>
        </p:nvSpPr>
        <p:spPr>
          <a:xfrm>
            <a:off x="685800" y="1295400"/>
            <a:ext cx="8153400" cy="5029200"/>
          </a:xfrm>
        </p:spPr>
        <p:txBody>
          <a:bodyPr rtlCol="0">
            <a:noAutofit/>
          </a:bodyPr>
          <a:lstStyle/>
          <a:p>
            <a:pPr eaLnBrk="1" fontAlgn="auto" hangingPunct="1">
              <a:spcBef>
                <a:spcPts val="300"/>
              </a:spcBef>
              <a:spcAft>
                <a:spcPts val="0"/>
              </a:spcAft>
              <a:buFont typeface="Arial"/>
              <a:buChar char="•"/>
              <a:defRPr/>
            </a:pPr>
            <a:r>
              <a:rPr lang="en-US" sz="2400" dirty="0">
                <a:latin typeface="Arial" charset="0"/>
                <a:ea typeface="+mn-ea"/>
                <a:cs typeface="+mn-cs"/>
              </a:rPr>
              <a:t>Genetics</a:t>
            </a:r>
          </a:p>
          <a:p>
            <a:pPr lvl="1" eaLnBrk="1" fontAlgn="auto" hangingPunct="1">
              <a:spcBef>
                <a:spcPts val="300"/>
              </a:spcBef>
              <a:spcAft>
                <a:spcPts val="0"/>
              </a:spcAft>
              <a:buFont typeface="Arial"/>
              <a:buChar char="–"/>
              <a:defRPr/>
            </a:pPr>
            <a:r>
              <a:rPr lang="en-US" sz="2400" dirty="0">
                <a:latin typeface="Arial" charset="0"/>
                <a:ea typeface="+mn-ea"/>
                <a:cs typeface="+mn-cs"/>
              </a:rPr>
              <a:t>20% have + family hx; female gender</a:t>
            </a:r>
          </a:p>
          <a:p>
            <a:pPr eaLnBrk="1" fontAlgn="auto" hangingPunct="1">
              <a:spcBef>
                <a:spcPts val="300"/>
              </a:spcBef>
              <a:spcAft>
                <a:spcPts val="0"/>
              </a:spcAft>
              <a:buFont typeface="Arial"/>
              <a:buChar char="•"/>
              <a:defRPr/>
            </a:pPr>
            <a:r>
              <a:rPr lang="en-US" sz="2400" dirty="0">
                <a:latin typeface="Arial" charset="0"/>
                <a:ea typeface="+mn-ea"/>
                <a:cs typeface="+mn-cs"/>
              </a:rPr>
              <a:t>Biology</a:t>
            </a:r>
          </a:p>
          <a:p>
            <a:pPr lvl="1" eaLnBrk="1" fontAlgn="auto" hangingPunct="1">
              <a:spcBef>
                <a:spcPts val="300"/>
              </a:spcBef>
              <a:spcAft>
                <a:spcPts val="0"/>
              </a:spcAft>
              <a:buFont typeface="Arial"/>
              <a:buChar char="–"/>
              <a:defRPr/>
            </a:pPr>
            <a:r>
              <a:rPr lang="en-US" sz="2400" dirty="0">
                <a:latin typeface="Arial" charset="0"/>
                <a:ea typeface="+mn-ea"/>
                <a:cs typeface="+mn-cs"/>
              </a:rPr>
              <a:t>puberty, premenstrual, postpartum</a:t>
            </a:r>
          </a:p>
          <a:p>
            <a:pPr eaLnBrk="1" fontAlgn="auto" hangingPunct="1">
              <a:spcBef>
                <a:spcPts val="300"/>
              </a:spcBef>
              <a:spcAft>
                <a:spcPts val="0"/>
              </a:spcAft>
              <a:buFont typeface="Arial"/>
              <a:buChar char="•"/>
              <a:defRPr/>
            </a:pPr>
            <a:r>
              <a:rPr lang="en-US" sz="2400" dirty="0">
                <a:latin typeface="Arial" charset="0"/>
                <a:ea typeface="+mn-ea"/>
                <a:cs typeface="+mn-cs"/>
              </a:rPr>
              <a:t>Environment</a:t>
            </a:r>
          </a:p>
          <a:p>
            <a:pPr lvl="1" eaLnBrk="1" fontAlgn="auto" hangingPunct="1">
              <a:spcBef>
                <a:spcPts val="300"/>
              </a:spcBef>
              <a:spcAft>
                <a:spcPts val="0"/>
              </a:spcAft>
              <a:buFont typeface="Arial"/>
              <a:buChar char="–"/>
              <a:defRPr/>
            </a:pPr>
            <a:r>
              <a:rPr lang="en-US" sz="2400" dirty="0">
                <a:latin typeface="Arial" charset="0"/>
                <a:ea typeface="+mn-ea"/>
                <a:cs typeface="+mn-cs"/>
              </a:rPr>
              <a:t>Family conflict, substance use at home</a:t>
            </a:r>
          </a:p>
          <a:p>
            <a:pPr eaLnBrk="1" fontAlgn="auto" hangingPunct="1">
              <a:spcBef>
                <a:spcPts val="300"/>
              </a:spcBef>
              <a:spcAft>
                <a:spcPts val="0"/>
              </a:spcAft>
              <a:buFont typeface="Arial"/>
              <a:buChar char="•"/>
              <a:defRPr/>
            </a:pPr>
            <a:r>
              <a:rPr lang="en-US" sz="2400" dirty="0">
                <a:latin typeface="Arial" charset="0"/>
                <a:ea typeface="+mn-ea"/>
                <a:cs typeface="+mn-cs"/>
              </a:rPr>
              <a:t>Negative life events</a:t>
            </a:r>
          </a:p>
          <a:p>
            <a:pPr lvl="1" eaLnBrk="1" fontAlgn="auto" hangingPunct="1">
              <a:spcBef>
                <a:spcPts val="300"/>
              </a:spcBef>
              <a:spcAft>
                <a:spcPts val="0"/>
              </a:spcAft>
              <a:buFont typeface="Arial"/>
              <a:buChar char="–"/>
              <a:defRPr/>
            </a:pPr>
            <a:r>
              <a:rPr lang="en-US" sz="2400" dirty="0">
                <a:latin typeface="Arial" charset="0"/>
                <a:ea typeface="+mn-ea"/>
                <a:cs typeface="+mn-cs"/>
              </a:rPr>
              <a:t>Divorce, loss of parent</a:t>
            </a:r>
          </a:p>
          <a:p>
            <a:pPr eaLnBrk="1" fontAlgn="auto" hangingPunct="1">
              <a:spcBef>
                <a:spcPts val="300"/>
              </a:spcBef>
              <a:spcAft>
                <a:spcPts val="0"/>
              </a:spcAft>
              <a:buFont typeface="Arial"/>
              <a:buChar char="•"/>
              <a:defRPr/>
            </a:pPr>
            <a:r>
              <a:rPr lang="en-US" sz="2400" dirty="0">
                <a:latin typeface="Arial" charset="0"/>
                <a:ea typeface="+mn-ea"/>
                <a:cs typeface="+mn-cs"/>
              </a:rPr>
              <a:t>Individual factors</a:t>
            </a:r>
          </a:p>
          <a:p>
            <a:pPr lvl="1" eaLnBrk="1" fontAlgn="auto" hangingPunct="1">
              <a:spcBef>
                <a:spcPts val="300"/>
              </a:spcBef>
              <a:spcAft>
                <a:spcPts val="0"/>
              </a:spcAft>
              <a:buFont typeface="Arial"/>
              <a:buChar char="–"/>
              <a:defRPr/>
            </a:pPr>
            <a:r>
              <a:rPr lang="en-US" sz="2400" dirty="0">
                <a:latin typeface="Arial" charset="0"/>
                <a:ea typeface="+mn-ea"/>
                <a:cs typeface="+mn-cs"/>
              </a:rPr>
              <a:t>Poor self esteem, poor school performance</a:t>
            </a:r>
          </a:p>
          <a:p>
            <a:pPr eaLnBrk="1" fontAlgn="auto" hangingPunct="1">
              <a:spcBef>
                <a:spcPts val="300"/>
              </a:spcBef>
              <a:spcAft>
                <a:spcPts val="0"/>
              </a:spcAft>
              <a:buFont typeface="Arial"/>
              <a:buChar char="•"/>
              <a:defRPr/>
            </a:pPr>
            <a:r>
              <a:rPr lang="en-US" sz="2400" dirty="0">
                <a:latin typeface="Arial" charset="0"/>
                <a:ea typeface="+mn-ea"/>
                <a:cs typeface="+mn-cs"/>
              </a:rPr>
              <a:t>Co morbidities</a:t>
            </a:r>
          </a:p>
          <a:p>
            <a:pPr lvl="1" eaLnBrk="1" fontAlgn="auto" hangingPunct="1">
              <a:spcBef>
                <a:spcPts val="300"/>
              </a:spcBef>
              <a:spcAft>
                <a:spcPts val="0"/>
              </a:spcAft>
              <a:buFont typeface="Arial"/>
              <a:buChar char="–"/>
              <a:defRPr/>
            </a:pPr>
            <a:r>
              <a:rPr lang="en-US" sz="2400" dirty="0" smtClean="0">
                <a:latin typeface="Arial" charset="0"/>
                <a:ea typeface="+mn-ea"/>
                <a:cs typeface="+mn-cs"/>
              </a:rPr>
              <a:t>Other Mental health disorders </a:t>
            </a:r>
            <a:endParaRPr lang="en-US" sz="2400" dirty="0">
              <a:latin typeface="Arial" charset="0"/>
              <a:ea typeface="+mn-ea"/>
              <a:cs typeface="+mn-cs"/>
            </a:endParaRPr>
          </a:p>
          <a:p>
            <a:pPr lvl="1" eaLnBrk="1" fontAlgn="auto" hangingPunct="1">
              <a:spcBef>
                <a:spcPts val="300"/>
              </a:spcBef>
              <a:spcAft>
                <a:spcPts val="0"/>
              </a:spcAft>
              <a:buFont typeface="Arial"/>
              <a:buChar char="–"/>
              <a:defRPr/>
            </a:pPr>
            <a:r>
              <a:rPr lang="en-US" sz="2400" dirty="0">
                <a:latin typeface="Arial" charset="0"/>
                <a:ea typeface="+mn-ea"/>
                <a:cs typeface="+mn-cs"/>
              </a:rPr>
              <a:t>Chronic medical conditions</a:t>
            </a:r>
            <a:endParaRPr lang="en-US" sz="2000" dirty="0">
              <a:latin typeface="Arial"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smtClean="0">
                <a:latin typeface="Avenir Book" pitchFamily="-84" charset="0"/>
              </a:rPr>
              <a:t>HEEADSSS</a:t>
            </a:r>
          </a:p>
        </p:txBody>
      </p:sp>
      <p:sp>
        <p:nvSpPr>
          <p:cNvPr id="28674" name="Content Placeholder 2"/>
          <p:cNvSpPr>
            <a:spLocks noGrp="1"/>
          </p:cNvSpPr>
          <p:nvPr>
            <p:ph idx="1"/>
          </p:nvPr>
        </p:nvSpPr>
        <p:spPr>
          <a:xfrm>
            <a:off x="2286000" y="1397000"/>
            <a:ext cx="4724400" cy="4525963"/>
          </a:xfrm>
        </p:spPr>
        <p:txBody>
          <a:bodyPr rtlCol="0">
            <a:noAutofit/>
          </a:bodyPr>
          <a:lstStyle/>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H</a:t>
            </a:r>
            <a:r>
              <a:rPr lang="en-US" dirty="0">
                <a:latin typeface="Arial" charset="0"/>
                <a:ea typeface="+mn-ea"/>
                <a:cs typeface="+mn-cs"/>
              </a:rPr>
              <a:t>ome</a:t>
            </a:r>
          </a:p>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E</a:t>
            </a:r>
            <a:r>
              <a:rPr lang="en-US" dirty="0">
                <a:latin typeface="Arial" charset="0"/>
                <a:ea typeface="+mn-ea"/>
                <a:cs typeface="+mn-cs"/>
              </a:rPr>
              <a:t>ducation/Employment</a:t>
            </a:r>
          </a:p>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E</a:t>
            </a:r>
            <a:r>
              <a:rPr lang="en-US" dirty="0">
                <a:latin typeface="Arial" charset="0"/>
                <a:ea typeface="+mn-ea"/>
                <a:cs typeface="+mn-cs"/>
              </a:rPr>
              <a:t>ating</a:t>
            </a:r>
          </a:p>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A</a:t>
            </a:r>
            <a:r>
              <a:rPr lang="en-US" dirty="0">
                <a:latin typeface="Arial" charset="0"/>
                <a:ea typeface="+mn-ea"/>
                <a:cs typeface="+mn-cs"/>
              </a:rPr>
              <a:t>ctivities</a:t>
            </a:r>
          </a:p>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D</a:t>
            </a:r>
            <a:r>
              <a:rPr lang="en-US" dirty="0">
                <a:latin typeface="Arial" charset="0"/>
                <a:ea typeface="+mn-ea"/>
                <a:cs typeface="+mn-cs"/>
              </a:rPr>
              <a:t>rugs</a:t>
            </a:r>
          </a:p>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S</a:t>
            </a:r>
            <a:r>
              <a:rPr lang="en-US" dirty="0">
                <a:latin typeface="Arial" charset="0"/>
                <a:ea typeface="+mn-ea"/>
                <a:cs typeface="+mn-cs"/>
              </a:rPr>
              <a:t>ex</a:t>
            </a:r>
          </a:p>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S</a:t>
            </a:r>
            <a:r>
              <a:rPr lang="en-US" dirty="0">
                <a:latin typeface="Arial" charset="0"/>
                <a:ea typeface="+mn-ea"/>
                <a:cs typeface="+mn-cs"/>
              </a:rPr>
              <a:t>uicide/Safety </a:t>
            </a:r>
          </a:p>
          <a:p>
            <a:pPr marL="0" indent="0" eaLnBrk="1" fontAlgn="auto" hangingPunct="1">
              <a:lnSpc>
                <a:spcPct val="110000"/>
              </a:lnSpc>
              <a:spcAft>
                <a:spcPts val="0"/>
              </a:spcAft>
              <a:buFont typeface="Arial" charset="0"/>
              <a:buNone/>
              <a:defRPr/>
            </a:pPr>
            <a:r>
              <a:rPr lang="en-US" b="1" dirty="0">
                <a:solidFill>
                  <a:srgbClr val="FFFF00"/>
                </a:solidFill>
                <a:latin typeface="Arial" charset="0"/>
                <a:ea typeface="+mn-ea"/>
                <a:cs typeface="+mn-cs"/>
              </a:rPr>
              <a:t>S</a:t>
            </a:r>
            <a:r>
              <a:rPr lang="en-US" dirty="0">
                <a:latin typeface="Arial" charset="0"/>
                <a:ea typeface="+mn-ea"/>
                <a:cs typeface="+mn-cs"/>
              </a:rPr>
              <a:t>trengths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0" y="533400"/>
            <a:ext cx="9144000" cy="1143000"/>
          </a:xfrm>
          <a:extLst/>
        </p:spPr>
        <p:txBody>
          <a:bodyPr rtlCol="0">
            <a:normAutofit fontScale="90000"/>
          </a:bodyPr>
          <a:lstStyle/>
          <a:p>
            <a:pPr eaLnBrk="1" fontAlgn="auto" hangingPunct="1">
              <a:spcAft>
                <a:spcPts val="0"/>
              </a:spcAft>
              <a:defRPr/>
            </a:pPr>
            <a:r>
              <a:rPr lang="en-US" dirty="0">
                <a:latin typeface="Avenir Book"/>
                <a:ea typeface="+mj-ea"/>
                <a:cs typeface="Avenir Book"/>
              </a:rPr>
              <a:t>Symptoms and Criteria for </a:t>
            </a:r>
            <a:r>
              <a:rPr lang="en-US" dirty="0" smtClean="0">
                <a:latin typeface="Avenir Book"/>
                <a:ea typeface="+mj-ea"/>
                <a:cs typeface="Avenir Book"/>
              </a:rPr>
              <a:t/>
            </a:r>
            <a:br>
              <a:rPr lang="en-US" dirty="0" smtClean="0">
                <a:latin typeface="Avenir Book"/>
                <a:ea typeface="+mj-ea"/>
                <a:cs typeface="Avenir Book"/>
              </a:rPr>
            </a:br>
            <a:r>
              <a:rPr lang="en-US" dirty="0" smtClean="0">
                <a:latin typeface="Avenir Book"/>
                <a:ea typeface="+mj-ea"/>
                <a:cs typeface="Avenir Book"/>
              </a:rPr>
              <a:t>a </a:t>
            </a:r>
            <a:r>
              <a:rPr lang="en-US" dirty="0">
                <a:latin typeface="Avenir Book"/>
                <a:ea typeface="+mj-ea"/>
                <a:cs typeface="Avenir Book"/>
              </a:rPr>
              <a:t>Major Depressive Episode</a:t>
            </a:r>
          </a:p>
        </p:txBody>
      </p:sp>
      <p:sp>
        <p:nvSpPr>
          <p:cNvPr id="34818" name="Rectangle 3"/>
          <p:cNvSpPr>
            <a:spLocks noGrp="1" noChangeArrowheads="1"/>
          </p:cNvSpPr>
          <p:nvPr>
            <p:ph idx="1"/>
          </p:nvPr>
        </p:nvSpPr>
        <p:spPr>
          <a:xfrm>
            <a:off x="685800" y="2019300"/>
            <a:ext cx="8001000" cy="4114800"/>
          </a:xfrm>
        </p:spPr>
        <p:txBody>
          <a:bodyPr rtlCol="0">
            <a:noAutofit/>
          </a:bodyPr>
          <a:lstStyle/>
          <a:p>
            <a:pPr eaLnBrk="1" fontAlgn="auto" hangingPunct="1">
              <a:spcBef>
                <a:spcPts val="678"/>
              </a:spcBef>
              <a:spcAft>
                <a:spcPts val="0"/>
              </a:spcAft>
              <a:buFont typeface="Arial"/>
              <a:buChar char="•"/>
              <a:defRPr/>
            </a:pPr>
            <a:r>
              <a:rPr lang="en-US" sz="2000" dirty="0">
                <a:solidFill>
                  <a:srgbClr val="FFFF00"/>
                </a:solidFill>
                <a:latin typeface="Arial" charset="0"/>
                <a:ea typeface="+mn-ea"/>
                <a:cs typeface="+mn-cs"/>
              </a:rPr>
              <a:t>Depressed mood or loss of interest </a:t>
            </a:r>
            <a:r>
              <a:rPr lang="en-US" sz="2000" dirty="0" smtClean="0">
                <a:solidFill>
                  <a:srgbClr val="FFFF00"/>
                </a:solidFill>
                <a:latin typeface="Arial" charset="0"/>
                <a:ea typeface="+mn-ea"/>
                <a:cs typeface="+mn-cs"/>
              </a:rPr>
              <a:t>or pleasure for </a:t>
            </a:r>
            <a:r>
              <a:rPr lang="en-US" sz="2000" dirty="0">
                <a:solidFill>
                  <a:srgbClr val="FFFF00"/>
                </a:solidFill>
                <a:latin typeface="Arial" charset="0"/>
                <a:ea typeface="+mn-ea"/>
                <a:cs typeface="+mn-cs"/>
              </a:rPr>
              <a:t>a 2-week period (or irritability among children and adolescents), plus:</a:t>
            </a:r>
          </a:p>
          <a:p>
            <a:pPr eaLnBrk="1" fontAlgn="auto" hangingPunct="1">
              <a:spcBef>
                <a:spcPts val="678"/>
              </a:spcBef>
              <a:spcAft>
                <a:spcPts val="0"/>
              </a:spcAft>
              <a:buFont typeface="Arial"/>
              <a:buChar char="•"/>
              <a:defRPr/>
            </a:pPr>
            <a:r>
              <a:rPr lang="en-US" sz="2000" dirty="0" smtClean="0">
                <a:solidFill>
                  <a:srgbClr val="FFFF00"/>
                </a:solidFill>
                <a:latin typeface="Arial" charset="0"/>
                <a:ea typeface="+mn-ea"/>
                <a:cs typeface="+mn-cs"/>
              </a:rPr>
              <a:t>Four </a:t>
            </a:r>
            <a:r>
              <a:rPr lang="en-US" sz="2000" dirty="0">
                <a:solidFill>
                  <a:srgbClr val="FFFF00"/>
                </a:solidFill>
                <a:latin typeface="Arial" charset="0"/>
                <a:ea typeface="+mn-ea"/>
                <a:cs typeface="+mn-cs"/>
              </a:rPr>
              <a:t>or more of </a:t>
            </a:r>
            <a:r>
              <a:rPr lang="en-US" sz="2000" dirty="0" smtClean="0">
                <a:solidFill>
                  <a:srgbClr val="FFFF00"/>
                </a:solidFill>
                <a:latin typeface="Arial" charset="0"/>
                <a:ea typeface="+mn-ea"/>
                <a:cs typeface="+mn-cs"/>
              </a:rPr>
              <a:t>following </a:t>
            </a:r>
            <a:r>
              <a:rPr lang="en-US" sz="2000" dirty="0">
                <a:solidFill>
                  <a:srgbClr val="FFFF00"/>
                </a:solidFill>
                <a:latin typeface="Arial" charset="0"/>
                <a:ea typeface="+mn-ea"/>
                <a:cs typeface="+mn-cs"/>
              </a:rPr>
              <a:t>symptoms in the same </a:t>
            </a:r>
            <a:r>
              <a:rPr lang="en-US" sz="2000" dirty="0" smtClean="0">
                <a:solidFill>
                  <a:srgbClr val="FFFF00"/>
                </a:solidFill>
                <a:latin typeface="Arial" charset="0"/>
                <a:ea typeface="+mn-ea"/>
                <a:cs typeface="+mn-cs"/>
              </a:rPr>
              <a:t>2</a:t>
            </a:r>
            <a:r>
              <a:rPr lang="en-US" sz="2000" dirty="0">
                <a:solidFill>
                  <a:srgbClr val="FFFF00"/>
                </a:solidFill>
                <a:latin typeface="Arial" charset="0"/>
                <a:ea typeface="+mn-ea"/>
                <a:cs typeface="+mn-cs"/>
              </a:rPr>
              <a:t>-week </a:t>
            </a:r>
            <a:r>
              <a:rPr lang="en-US" sz="2000" dirty="0" smtClean="0">
                <a:solidFill>
                  <a:srgbClr val="FFFF00"/>
                </a:solidFill>
                <a:latin typeface="Arial" charset="0"/>
                <a:ea typeface="+mn-ea"/>
                <a:cs typeface="+mn-cs"/>
              </a:rPr>
              <a:t>period:</a:t>
            </a:r>
            <a:endParaRPr lang="en-US" sz="2000" dirty="0" smtClean="0">
              <a:solidFill>
                <a:srgbClr val="FFFF00"/>
              </a:solidFill>
              <a:latin typeface="Arial" charset="0"/>
              <a:ea typeface="+mn-ea"/>
              <a:cs typeface="ＭＳ Ｐゴシック" charset="0"/>
            </a:endParaRPr>
          </a:p>
          <a:p>
            <a:pPr lvl="1" eaLnBrk="1" fontAlgn="auto" hangingPunct="1">
              <a:spcBef>
                <a:spcPts val="678"/>
              </a:spcBef>
              <a:spcAft>
                <a:spcPts val="0"/>
              </a:spcAft>
              <a:buFont typeface="Arial"/>
              <a:buChar char="–"/>
              <a:defRPr/>
            </a:pPr>
            <a:r>
              <a:rPr lang="en-US" sz="2000" dirty="0" smtClean="0">
                <a:latin typeface="Arial" charset="0"/>
                <a:ea typeface="+mn-ea"/>
                <a:cs typeface="+mn-cs"/>
              </a:rPr>
              <a:t>Significant weight loss or </a:t>
            </a:r>
            <a:r>
              <a:rPr lang="en-US" sz="2000" dirty="0">
                <a:latin typeface="Arial" charset="0"/>
                <a:ea typeface="+mn-ea"/>
                <a:cs typeface="+mn-cs"/>
              </a:rPr>
              <a:t>weight </a:t>
            </a:r>
            <a:r>
              <a:rPr lang="en-US" sz="2000" dirty="0" smtClean="0">
                <a:latin typeface="Arial" charset="0"/>
                <a:ea typeface="+mn-ea"/>
                <a:cs typeface="+mn-cs"/>
              </a:rPr>
              <a:t>gain </a:t>
            </a:r>
            <a:endParaRPr lang="en-US" sz="2000" dirty="0">
              <a:latin typeface="Arial" charset="0"/>
              <a:ea typeface="+mn-ea"/>
              <a:cs typeface="+mn-cs"/>
            </a:endParaRPr>
          </a:p>
          <a:p>
            <a:pPr lvl="1" eaLnBrk="1" fontAlgn="auto" hangingPunct="1">
              <a:spcBef>
                <a:spcPts val="678"/>
              </a:spcBef>
              <a:spcAft>
                <a:spcPts val="0"/>
              </a:spcAft>
              <a:buFont typeface="Arial"/>
              <a:buChar char="–"/>
              <a:defRPr/>
            </a:pPr>
            <a:r>
              <a:rPr lang="en-US" sz="2000" dirty="0">
                <a:latin typeface="Arial" charset="0"/>
                <a:ea typeface="+mn-ea"/>
                <a:cs typeface="+mn-cs"/>
              </a:rPr>
              <a:t>Insomnia or </a:t>
            </a:r>
            <a:r>
              <a:rPr lang="en-US" sz="2000" dirty="0" smtClean="0">
                <a:latin typeface="Arial" charset="0"/>
                <a:ea typeface="+mn-ea"/>
                <a:cs typeface="+mn-cs"/>
              </a:rPr>
              <a:t>hypersomnia nearly every day</a:t>
            </a:r>
            <a:endParaRPr lang="en-US" sz="2000" dirty="0">
              <a:latin typeface="Arial" charset="0"/>
              <a:ea typeface="+mn-ea"/>
              <a:cs typeface="+mn-cs"/>
            </a:endParaRPr>
          </a:p>
          <a:p>
            <a:pPr lvl="1" eaLnBrk="1" fontAlgn="auto" hangingPunct="1">
              <a:spcBef>
                <a:spcPts val="678"/>
              </a:spcBef>
              <a:spcAft>
                <a:spcPts val="0"/>
              </a:spcAft>
              <a:buFont typeface="Arial"/>
              <a:buChar char="–"/>
              <a:defRPr/>
            </a:pPr>
            <a:r>
              <a:rPr lang="en-US" sz="2000" dirty="0">
                <a:latin typeface="Arial" charset="0"/>
                <a:ea typeface="+mn-ea"/>
                <a:cs typeface="+mn-cs"/>
              </a:rPr>
              <a:t>Being restless or being </a:t>
            </a:r>
            <a:r>
              <a:rPr lang="en-US" sz="2000" dirty="0" smtClean="0">
                <a:latin typeface="Arial" charset="0"/>
                <a:ea typeface="+mn-ea"/>
                <a:cs typeface="+mn-cs"/>
              </a:rPr>
              <a:t>slow</a:t>
            </a:r>
            <a:endParaRPr lang="en-US" sz="2000" dirty="0">
              <a:latin typeface="Arial" charset="0"/>
              <a:ea typeface="+mn-ea"/>
              <a:cs typeface="+mn-cs"/>
            </a:endParaRPr>
          </a:p>
          <a:p>
            <a:pPr lvl="1" eaLnBrk="1" fontAlgn="auto" hangingPunct="1">
              <a:spcBef>
                <a:spcPts val="678"/>
              </a:spcBef>
              <a:spcAft>
                <a:spcPts val="0"/>
              </a:spcAft>
              <a:buFont typeface="Arial"/>
              <a:buChar char="–"/>
              <a:defRPr/>
            </a:pPr>
            <a:r>
              <a:rPr lang="en-US" sz="2000" dirty="0">
                <a:latin typeface="Arial" charset="0"/>
                <a:ea typeface="+mn-ea"/>
                <a:cs typeface="+mn-cs"/>
              </a:rPr>
              <a:t>Fatigue or loss of </a:t>
            </a:r>
            <a:r>
              <a:rPr lang="en-US" sz="2000" dirty="0" smtClean="0">
                <a:latin typeface="Arial" charset="0"/>
                <a:ea typeface="+mn-ea"/>
                <a:cs typeface="+mn-cs"/>
              </a:rPr>
              <a:t>energy nearly every day</a:t>
            </a:r>
            <a:endParaRPr lang="en-US" sz="2000" dirty="0">
              <a:latin typeface="Arial" charset="0"/>
              <a:ea typeface="+mn-ea"/>
              <a:cs typeface="+mn-cs"/>
            </a:endParaRPr>
          </a:p>
          <a:p>
            <a:pPr lvl="1" eaLnBrk="1" fontAlgn="auto" hangingPunct="1">
              <a:spcBef>
                <a:spcPts val="678"/>
              </a:spcBef>
              <a:spcAft>
                <a:spcPts val="0"/>
              </a:spcAft>
              <a:buFont typeface="Arial"/>
              <a:buChar char="–"/>
              <a:defRPr/>
            </a:pPr>
            <a:r>
              <a:rPr lang="en-US" sz="2000" dirty="0">
                <a:latin typeface="Arial" charset="0"/>
                <a:ea typeface="+mn-ea"/>
                <a:cs typeface="+mn-cs"/>
              </a:rPr>
              <a:t>Feelings of worthlessness </a:t>
            </a:r>
            <a:r>
              <a:rPr lang="en-US" sz="2000" dirty="0" smtClean="0">
                <a:latin typeface="Arial" charset="0"/>
                <a:ea typeface="+mn-ea"/>
                <a:cs typeface="+mn-cs"/>
              </a:rPr>
              <a:t>or excessive or </a:t>
            </a:r>
            <a:r>
              <a:rPr lang="en-US" sz="2000" dirty="0">
                <a:latin typeface="Arial" charset="0"/>
                <a:ea typeface="+mn-ea"/>
                <a:cs typeface="+mn-cs"/>
              </a:rPr>
              <a:t>inappropriate guilt</a:t>
            </a:r>
          </a:p>
          <a:p>
            <a:pPr lvl="1" eaLnBrk="1" fontAlgn="auto" hangingPunct="1">
              <a:spcBef>
                <a:spcPts val="678"/>
              </a:spcBef>
              <a:spcAft>
                <a:spcPts val="0"/>
              </a:spcAft>
              <a:buFont typeface="Arial"/>
              <a:buChar char="–"/>
              <a:defRPr/>
            </a:pPr>
            <a:r>
              <a:rPr lang="en-US" sz="2000" dirty="0">
                <a:latin typeface="Arial" charset="0"/>
                <a:ea typeface="+mn-ea"/>
                <a:cs typeface="+mn-cs"/>
              </a:rPr>
              <a:t>Inability to concentrate</a:t>
            </a:r>
          </a:p>
          <a:p>
            <a:pPr lvl="1" eaLnBrk="1" fontAlgn="auto" hangingPunct="1">
              <a:spcBef>
                <a:spcPts val="678"/>
              </a:spcBef>
              <a:spcAft>
                <a:spcPts val="0"/>
              </a:spcAft>
              <a:buFont typeface="Arial"/>
              <a:buChar char="–"/>
              <a:defRPr/>
            </a:pPr>
            <a:r>
              <a:rPr lang="en-US" sz="2000" dirty="0">
                <a:latin typeface="Arial" charset="0"/>
                <a:ea typeface="+mn-ea"/>
                <a:cs typeface="+mn-cs"/>
              </a:rPr>
              <a:t>Recurrent thoughts of death or suicide ideations or plans</a:t>
            </a:r>
          </a:p>
          <a:p>
            <a:pPr eaLnBrk="1" fontAlgn="auto" hangingPunct="1">
              <a:spcBef>
                <a:spcPts val="678"/>
              </a:spcBef>
              <a:spcAft>
                <a:spcPts val="0"/>
              </a:spcAft>
              <a:buFont typeface="Arial"/>
              <a:buChar char="•"/>
              <a:defRPr/>
            </a:pPr>
            <a:endParaRPr lang="en-US" sz="1900" dirty="0">
              <a:latin typeface="Arial" charset="0"/>
              <a:ea typeface="+mn-ea"/>
              <a:cs typeface="+mn-cs"/>
            </a:endParaRPr>
          </a:p>
        </p:txBody>
      </p:sp>
      <p:sp>
        <p:nvSpPr>
          <p:cNvPr id="33796" name="TextBox 1"/>
          <p:cNvSpPr txBox="1">
            <a:spLocks noChangeArrowheads="1"/>
          </p:cNvSpPr>
          <p:nvPr/>
        </p:nvSpPr>
        <p:spPr bwMode="auto">
          <a:xfrm>
            <a:off x="312738" y="6269038"/>
            <a:ext cx="858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1800" i="1" dirty="0">
                <a:solidFill>
                  <a:schemeClr val="bg1"/>
                </a:solidFill>
                <a:latin typeface="Times" pitchFamily="1" charset="0"/>
              </a:rPr>
              <a:t>DSM V</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a:xfrm>
            <a:off x="0" y="533400"/>
            <a:ext cx="9144000" cy="869950"/>
          </a:xfrm>
          <a:extLst/>
        </p:spPr>
        <p:txBody>
          <a:bodyPr rtlCol="0">
            <a:normAutofit/>
          </a:bodyPr>
          <a:lstStyle/>
          <a:p>
            <a:pPr eaLnBrk="1" fontAlgn="auto" hangingPunct="1">
              <a:spcAft>
                <a:spcPts val="0"/>
              </a:spcAft>
              <a:defRPr/>
            </a:pPr>
            <a:r>
              <a:rPr lang="en-US" dirty="0">
                <a:latin typeface="Avenir Book"/>
                <a:ea typeface="+mj-ea"/>
                <a:cs typeface="Avenir Book"/>
              </a:rPr>
              <a:t>Symptoms in Adolescents </a:t>
            </a:r>
          </a:p>
        </p:txBody>
      </p:sp>
      <p:graphicFrame>
        <p:nvGraphicFramePr>
          <p:cNvPr id="143430" name="Group 70"/>
          <p:cNvGraphicFramePr>
            <a:graphicFrameLocks noGrp="1"/>
          </p:cNvGraphicFramePr>
          <p:nvPr>
            <p:extLst>
              <p:ext uri="{D42A27DB-BD31-4B8C-83A1-F6EECF244321}">
                <p14:modId xmlns:p14="http://schemas.microsoft.com/office/powerpoint/2010/main" val="2403711690"/>
              </p:ext>
            </p:extLst>
          </p:nvPr>
        </p:nvGraphicFramePr>
        <p:xfrm>
          <a:off x="304800" y="1600200"/>
          <a:ext cx="8610600" cy="4605339"/>
        </p:xfrm>
        <a:graphic>
          <a:graphicData uri="http://schemas.openxmlformats.org/drawingml/2006/table">
            <a:tbl>
              <a:tblPr/>
              <a:tblGrid>
                <a:gridCol w="4038600"/>
                <a:gridCol w="4572000"/>
              </a:tblGrid>
              <a:tr h="431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1" i="0" u="sng" strike="noStrike" cap="none" normalizeH="0" baseline="0" dirty="0">
                          <a:ln>
                            <a:noFill/>
                          </a:ln>
                          <a:solidFill>
                            <a:srgbClr val="FFFF00"/>
                          </a:solidFill>
                          <a:effectLst/>
                          <a:latin typeface="Arial" charset="0"/>
                          <a:ea typeface="ＭＳ Ｐゴシック" charset="0"/>
                          <a:cs typeface="ＭＳ Ｐゴシック" charset="0"/>
                        </a:rPr>
                        <a:t>DSM</a:t>
                      </a:r>
                      <a:r>
                        <a:rPr kumimoji="1" lang="en-US" sz="2000" b="1" i="0" u="sng" strike="noStrike" cap="none" normalizeH="0" baseline="0" dirty="0" smtClean="0">
                          <a:ln>
                            <a:noFill/>
                          </a:ln>
                          <a:solidFill>
                            <a:srgbClr val="FFFF00"/>
                          </a:solidFill>
                          <a:effectLst/>
                          <a:latin typeface="Arial" charset="0"/>
                          <a:ea typeface="ＭＳ Ｐゴシック" charset="0"/>
                          <a:cs typeface="ＭＳ Ｐゴシック" charset="0"/>
                        </a:rPr>
                        <a:t>-V </a:t>
                      </a:r>
                      <a:r>
                        <a:rPr kumimoji="1" lang="en-US" sz="2000" b="1" i="0" u="sng" strike="noStrike" cap="none" normalizeH="0" baseline="0" dirty="0">
                          <a:ln>
                            <a:noFill/>
                          </a:ln>
                          <a:solidFill>
                            <a:srgbClr val="FFFF00"/>
                          </a:solidFill>
                          <a:effectLst/>
                          <a:latin typeface="Arial" charset="0"/>
                          <a:ea typeface="ＭＳ Ｐゴシック" charset="0"/>
                          <a:cs typeface="ＭＳ Ｐゴシック" charset="0"/>
                        </a:rPr>
                        <a:t>sx of MDD</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1" i="0" u="sng" strike="noStrike" cap="none" normalizeH="0" baseline="0" dirty="0">
                          <a:ln>
                            <a:noFill/>
                          </a:ln>
                          <a:solidFill>
                            <a:srgbClr val="FFFF00"/>
                          </a:solidFill>
                          <a:effectLst/>
                          <a:latin typeface="Arial" charset="0"/>
                          <a:ea typeface="ＭＳ Ｐゴシック" charset="0"/>
                          <a:cs typeface="ＭＳ Ｐゴシック" charset="0"/>
                        </a:rPr>
                        <a:t>As seen in </a:t>
                      </a:r>
                      <a:r>
                        <a:rPr kumimoji="1" lang="en-US" sz="2000" b="1" i="0" u="sng" strike="noStrike" cap="none" normalizeH="0" baseline="0" dirty="0" smtClean="0">
                          <a:ln>
                            <a:noFill/>
                          </a:ln>
                          <a:solidFill>
                            <a:srgbClr val="FFFF00"/>
                          </a:solidFill>
                          <a:effectLst/>
                          <a:latin typeface="Arial" charset="0"/>
                          <a:ea typeface="ＭＳ Ｐゴシック" charset="0"/>
                          <a:cs typeface="ＭＳ Ｐゴシック" charset="0"/>
                        </a:rPr>
                        <a:t>Adolescents </a:t>
                      </a:r>
                      <a:endParaRPr kumimoji="1" lang="en-US" sz="2000" b="1" i="0" u="sng" strike="noStrike" cap="none" normalizeH="0" baseline="0" dirty="0">
                        <a:ln>
                          <a:noFill/>
                        </a:ln>
                        <a:solidFill>
                          <a:srgbClr val="FFFF00"/>
                        </a:solidFill>
                        <a:effectLst/>
                        <a:latin typeface="Arial" charset="0"/>
                        <a:ea typeface="ＭＳ Ｐゴシック" charset="0"/>
                        <a:cs typeface="ＭＳ Ｐゴシック" charset="0"/>
                      </a:endParaRPr>
                    </a:p>
                  </a:txBody>
                  <a:tcPr marT="45716" marB="45716" horzOverflow="overflow">
                    <a:lnL>
                      <a:noFill/>
                    </a:lnL>
                    <a:lnR>
                      <a:noFill/>
                    </a:lnR>
                    <a:lnT>
                      <a:noFill/>
                    </a:lnT>
                    <a:lnB>
                      <a:noFill/>
                    </a:lnB>
                    <a:lnTlToBr>
                      <a:noFill/>
                    </a:lnTlToBr>
                    <a:lnBlToTr>
                      <a:noFill/>
                    </a:lnBlToTr>
                    <a:noFill/>
                  </a:tcPr>
                </a:tc>
              </a:tr>
              <a:tr h="3968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Depressed mood most of the day</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Irritable or cranky mood</a:t>
                      </a:r>
                    </a:p>
                  </a:txBody>
                  <a:tcPr marT="45716" marB="45716" horzOverflow="overflow">
                    <a:lnL>
                      <a:noFill/>
                    </a:lnL>
                    <a:lnR>
                      <a:noFill/>
                    </a:lnR>
                    <a:lnT>
                      <a:noFill/>
                    </a:lnT>
                    <a:lnB>
                      <a:noFill/>
                    </a:lnB>
                    <a:lnTlToBr>
                      <a:noFill/>
                    </a:lnTlToBr>
                    <a:lnBlToTr>
                      <a:noFill/>
                    </a:lnBlToTr>
                    <a:noFill/>
                  </a:tcPr>
                </a:tc>
              </a:tr>
              <a:tr h="701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Loss of interest </a:t>
                      </a:r>
                      <a:r>
                        <a:rPr kumimoji="1" lang="en-US" sz="2000" b="0" i="0" u="none" strike="noStrike" cap="none" normalizeH="0" baseline="0">
                          <a:ln>
                            <a:noFill/>
                          </a:ln>
                          <a:solidFill>
                            <a:schemeClr val="bg1"/>
                          </a:solidFill>
                          <a:effectLst/>
                          <a:latin typeface="Arial" charset="0"/>
                          <a:ea typeface="ＭＳ Ｐゴシック" charset="0"/>
                          <a:cs typeface="ＭＳ Ｐゴシック" charset="0"/>
                        </a:rPr>
                        <a:t>in </a:t>
                      </a:r>
                      <a:r>
                        <a:rPr kumimoji="1" lang="en-US" sz="2000" b="0" i="0" u="none" strike="noStrike" cap="none" normalizeH="0" baseline="0" smtClean="0">
                          <a:ln>
                            <a:noFill/>
                          </a:ln>
                          <a:solidFill>
                            <a:schemeClr val="bg1"/>
                          </a:solidFill>
                          <a:effectLst/>
                          <a:latin typeface="Arial" charset="0"/>
                          <a:ea typeface="ＭＳ Ｐゴシック" charset="0"/>
                          <a:cs typeface="ＭＳ Ｐゴシック" charset="0"/>
                        </a:rPr>
                        <a:t>one’s </a:t>
                      </a: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favorite activities</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Loss of interest in sports, video games, activities with friends</a:t>
                      </a:r>
                    </a:p>
                  </a:txBody>
                  <a:tcPr marT="45716" marB="45716" horzOverflow="overflow">
                    <a:lnL>
                      <a:noFill/>
                    </a:lnL>
                    <a:lnR>
                      <a:noFill/>
                    </a:lnR>
                    <a:lnT>
                      <a:noFill/>
                    </a:lnT>
                    <a:lnB>
                      <a:noFill/>
                    </a:lnB>
                    <a:lnTlToBr>
                      <a:noFill/>
                    </a:lnTlToBr>
                    <a:lnBlToTr>
                      <a:noFill/>
                    </a:lnBlToTr>
                    <a:noFill/>
                  </a:tcPr>
                </a:tc>
              </a:tr>
              <a:tr h="4285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Weight loss/gain</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Somatic complaints, failure to gain </a:t>
                      </a:r>
                      <a:r>
                        <a:rPr kumimoji="1" lang="en-US" sz="2000" b="0" i="0" u="none" strike="noStrike" cap="none" normalizeH="0" baseline="0" dirty="0" smtClean="0">
                          <a:ln>
                            <a:noFill/>
                          </a:ln>
                          <a:solidFill>
                            <a:schemeClr val="bg1"/>
                          </a:solidFill>
                          <a:effectLst/>
                          <a:latin typeface="Arial" charset="0"/>
                          <a:ea typeface="ＭＳ Ｐゴシック" charset="0"/>
                          <a:cs typeface="ＭＳ Ｐゴシック" charset="0"/>
                        </a:rPr>
                        <a:t>wt.</a:t>
                      </a:r>
                      <a:endPar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endParaRPr>
                    </a:p>
                  </a:txBody>
                  <a:tcPr marT="45716" marB="45716" horzOverflow="overflow">
                    <a:lnL>
                      <a:noFill/>
                    </a:lnL>
                    <a:lnR>
                      <a:noFill/>
                    </a:lnR>
                    <a:lnT>
                      <a:noFill/>
                    </a:lnT>
                    <a:lnB>
                      <a:noFill/>
                    </a:lnB>
                    <a:lnTlToBr>
                      <a:noFill/>
                    </a:lnTlToBr>
                    <a:lnBlToTr>
                      <a:noFill/>
                    </a:lnBlToTr>
                    <a:noFill/>
                  </a:tcPr>
                </a:tc>
              </a:tr>
              <a:tr h="701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Insomnia/hypersomnia</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Excess late night TV, refusal to wake for school</a:t>
                      </a:r>
                    </a:p>
                  </a:txBody>
                  <a:tcPr marT="45716" marB="45716" horzOverflow="overflow">
                    <a:lnL>
                      <a:noFill/>
                    </a:lnL>
                    <a:lnR>
                      <a:noFill/>
                    </a:lnR>
                    <a:lnT>
                      <a:noFill/>
                    </a:lnT>
                    <a:lnB>
                      <a:noFill/>
                    </a:lnB>
                    <a:lnTlToBr>
                      <a:noFill/>
                    </a:lnTlToBr>
                    <a:lnBlToTr>
                      <a:noFill/>
                    </a:lnBlToTr>
                    <a:noFill/>
                  </a:tcPr>
                </a:tc>
              </a:tr>
              <a:tr h="3962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Psychomotor agitation/retardation</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Talk of running away from home</a:t>
                      </a:r>
                    </a:p>
                  </a:txBody>
                  <a:tcPr marT="45716" marB="45716" horzOverflow="overflow">
                    <a:lnL>
                      <a:noFill/>
                    </a:lnL>
                    <a:lnR>
                      <a:noFill/>
                    </a:lnR>
                    <a:lnT>
                      <a:noFill/>
                    </a:lnT>
                    <a:lnB>
                      <a:noFill/>
                    </a:lnB>
                    <a:lnTlToBr>
                      <a:noFill/>
                    </a:lnTlToBr>
                    <a:lnBlToTr>
                      <a:noFill/>
                    </a:lnBlToTr>
                    <a:noFill/>
                  </a:tcPr>
                </a:tc>
              </a:tr>
              <a:tr h="3968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Fatigue, loss of energy</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Persistent boredom</a:t>
                      </a:r>
                    </a:p>
                  </a:txBody>
                  <a:tcPr marT="45716" marB="45716" horzOverflow="overflow">
                    <a:lnL>
                      <a:noFill/>
                    </a:lnL>
                    <a:lnR>
                      <a:noFill/>
                    </a:lnR>
                    <a:lnT>
                      <a:noFill/>
                    </a:lnT>
                    <a:lnB>
                      <a:noFill/>
                    </a:lnB>
                    <a:lnTlToBr>
                      <a:noFill/>
                    </a:lnTlToBr>
                    <a:lnBlToTr>
                      <a:noFill/>
                    </a:lnBlToTr>
                    <a:noFill/>
                  </a:tcPr>
                </a:tc>
              </a:tr>
              <a:tr h="701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Decreased concentration, indecisive</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Poor school performance, frequent absences</a:t>
                      </a:r>
                    </a:p>
                  </a:txBody>
                  <a:tcPr marT="45716" marB="45716" horzOverflow="overflow">
                    <a:lnL>
                      <a:noFill/>
                    </a:lnL>
                    <a:lnR>
                      <a:noFill/>
                    </a:lnR>
                    <a:lnT>
                      <a:noFill/>
                    </a:lnT>
                    <a:lnB>
                      <a:noFill/>
                    </a:lnB>
                    <a:lnTlToBr>
                      <a:noFill/>
                    </a:lnTlToBr>
                    <a:lnBlToTr>
                      <a:noFill/>
                    </a:lnBlToTr>
                    <a:noFill/>
                  </a:tcPr>
                </a:tc>
              </a:tr>
              <a:tr h="4508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Loss of self esteem, guilt</a:t>
                      </a:r>
                    </a:p>
                  </a:txBody>
                  <a:tcPr marT="45716" marB="45716"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sz="2000" b="0" i="0" u="none" strike="noStrike" cap="none" normalizeH="0" baseline="0" dirty="0">
                          <a:ln>
                            <a:noFill/>
                          </a:ln>
                          <a:solidFill>
                            <a:schemeClr val="bg1"/>
                          </a:solidFill>
                          <a:effectLst/>
                          <a:latin typeface="Arial" charset="0"/>
                          <a:ea typeface="ＭＳ Ｐゴシック" charset="0"/>
                          <a:cs typeface="ＭＳ Ｐゴシック" charset="0"/>
                        </a:rPr>
                        <a:t>Oppositional/negative behavior</a:t>
                      </a:r>
                    </a:p>
                  </a:txBody>
                  <a:tcPr marT="45716" marB="45716"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09600"/>
            <a:ext cx="8229600" cy="1143000"/>
          </a:xfrm>
        </p:spPr>
        <p:txBody>
          <a:bodyPr/>
          <a:lstStyle/>
          <a:p>
            <a:r>
              <a:rPr lang="en-US" altLang="en-US" dirty="0" smtClean="0">
                <a:latin typeface="Avenir Book" pitchFamily="-84" charset="0"/>
              </a:rPr>
              <a:t>Disclosure Slide</a:t>
            </a:r>
          </a:p>
        </p:txBody>
      </p:sp>
      <p:sp>
        <p:nvSpPr>
          <p:cNvPr id="16387" name="Content Placeholder 2"/>
          <p:cNvSpPr>
            <a:spLocks noGrp="1"/>
          </p:cNvSpPr>
          <p:nvPr>
            <p:ph idx="1"/>
          </p:nvPr>
        </p:nvSpPr>
        <p:spPr>
          <a:xfrm>
            <a:off x="685800" y="1905000"/>
            <a:ext cx="7696200" cy="4525963"/>
          </a:xfrm>
        </p:spPr>
        <p:txBody>
          <a:bodyPr/>
          <a:lstStyle/>
          <a:p>
            <a:r>
              <a:rPr lang="en-US" altLang="en-US" dirty="0" smtClean="0">
                <a:latin typeface="Arial" pitchFamily="34" charset="0"/>
                <a:cs typeface="Arial" pitchFamily="34" charset="0"/>
              </a:rPr>
              <a:t>I have nothing to disclose </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0" y="609600"/>
            <a:ext cx="9144000" cy="1143000"/>
          </a:xfrm>
          <a:extLst/>
        </p:spPr>
        <p:txBody>
          <a:bodyPr rtlCol="0">
            <a:normAutofit/>
          </a:bodyPr>
          <a:lstStyle/>
          <a:p>
            <a:pPr eaLnBrk="1" fontAlgn="auto" hangingPunct="1">
              <a:spcAft>
                <a:spcPts val="0"/>
              </a:spcAft>
              <a:defRPr/>
            </a:pPr>
            <a:r>
              <a:rPr lang="en-US" dirty="0">
                <a:latin typeface="Avenir Book"/>
                <a:ea typeface="+mj-ea"/>
                <a:cs typeface="Avenir Book"/>
              </a:rPr>
              <a:t>Major Depression </a:t>
            </a:r>
            <a:r>
              <a:rPr lang="en-US" dirty="0" smtClean="0">
                <a:latin typeface="Avenir Book"/>
                <a:ea typeface="+mj-ea"/>
                <a:cs typeface="Avenir Book"/>
              </a:rPr>
              <a:t>&amp; Co-morbidity</a:t>
            </a:r>
            <a:endParaRPr lang="en-US" dirty="0">
              <a:latin typeface="Avenir Book"/>
              <a:ea typeface="+mj-ea"/>
              <a:cs typeface="Avenir Book"/>
            </a:endParaRPr>
          </a:p>
        </p:txBody>
      </p:sp>
      <p:sp>
        <p:nvSpPr>
          <p:cNvPr id="43010" name="Rectangle 3"/>
          <p:cNvSpPr>
            <a:spLocks noGrp="1" noChangeArrowheads="1"/>
          </p:cNvSpPr>
          <p:nvPr>
            <p:ph type="body" idx="4294967295"/>
          </p:nvPr>
        </p:nvSpPr>
        <p:spPr>
          <a:xfrm>
            <a:off x="685800" y="1905000"/>
            <a:ext cx="7772400" cy="4419600"/>
          </a:xfrm>
        </p:spPr>
        <p:txBody>
          <a:bodyPr rtlCol="0">
            <a:normAutofit/>
          </a:bodyPr>
          <a:lstStyle/>
          <a:p>
            <a:pPr eaLnBrk="1" fontAlgn="auto" hangingPunct="1">
              <a:lnSpc>
                <a:spcPct val="110000"/>
              </a:lnSpc>
              <a:spcBef>
                <a:spcPts val="648"/>
              </a:spcBef>
              <a:spcAft>
                <a:spcPts val="0"/>
              </a:spcAft>
              <a:buFont typeface="Arial"/>
              <a:buChar char="•"/>
              <a:defRPr/>
            </a:pPr>
            <a:r>
              <a:rPr lang="en-US" dirty="0">
                <a:latin typeface="Arial" charset="0"/>
                <a:ea typeface="+mn-ea"/>
                <a:cs typeface="+mn-cs"/>
              </a:rPr>
              <a:t>76% with major depression also had other diagnoses, two thirds of which preceded the depression diagnosis.</a:t>
            </a:r>
          </a:p>
          <a:p>
            <a:pPr eaLnBrk="1" fontAlgn="auto" hangingPunct="1">
              <a:lnSpc>
                <a:spcPct val="110000"/>
              </a:lnSpc>
              <a:spcBef>
                <a:spcPts val="648"/>
              </a:spcBef>
              <a:spcAft>
                <a:spcPts val="0"/>
              </a:spcAft>
              <a:buFont typeface="Arial"/>
              <a:buChar char="•"/>
              <a:defRPr/>
            </a:pPr>
            <a:r>
              <a:rPr lang="en-US" dirty="0">
                <a:latin typeface="Arial" charset="0"/>
                <a:ea typeface="+mn-ea"/>
                <a:cs typeface="+mn-cs"/>
              </a:rPr>
              <a:t>Previous diagnoses </a:t>
            </a:r>
            <a:r>
              <a:rPr lang="en-US" dirty="0" smtClean="0">
                <a:latin typeface="Arial" charset="0"/>
                <a:ea typeface="+mn-ea"/>
                <a:cs typeface="+mn-cs"/>
              </a:rPr>
              <a:t>include</a:t>
            </a:r>
            <a:r>
              <a:rPr lang="en-US" dirty="0">
                <a:latin typeface="Arial" charset="0"/>
                <a:ea typeface="+mn-ea"/>
                <a:cs typeface="+mn-cs"/>
              </a:rPr>
              <a:t>:</a:t>
            </a:r>
          </a:p>
          <a:p>
            <a:pPr lvl="1" eaLnBrk="1" fontAlgn="auto" hangingPunct="1">
              <a:lnSpc>
                <a:spcPct val="110000"/>
              </a:lnSpc>
              <a:spcBef>
                <a:spcPts val="648"/>
              </a:spcBef>
              <a:spcAft>
                <a:spcPts val="0"/>
              </a:spcAft>
              <a:buFont typeface="Arial"/>
              <a:buChar char="–"/>
              <a:defRPr/>
            </a:pPr>
            <a:r>
              <a:rPr lang="en-US" dirty="0" smtClean="0">
                <a:latin typeface="Arial" charset="0"/>
                <a:ea typeface="+mn-ea"/>
                <a:cs typeface="+mn-cs"/>
              </a:rPr>
              <a:t>Anxiety </a:t>
            </a:r>
            <a:r>
              <a:rPr lang="en-US" dirty="0">
                <a:latin typeface="Arial" charset="0"/>
                <a:ea typeface="+mn-ea"/>
                <a:cs typeface="+mn-cs"/>
              </a:rPr>
              <a:t>disorders (40%)</a:t>
            </a:r>
          </a:p>
          <a:p>
            <a:pPr lvl="1" eaLnBrk="1" fontAlgn="auto" hangingPunct="1">
              <a:lnSpc>
                <a:spcPct val="110000"/>
              </a:lnSpc>
              <a:spcBef>
                <a:spcPts val="648"/>
              </a:spcBef>
              <a:spcAft>
                <a:spcPts val="0"/>
              </a:spcAft>
              <a:buFont typeface="Arial"/>
              <a:buChar char="–"/>
              <a:defRPr/>
            </a:pPr>
            <a:r>
              <a:rPr lang="en-US" dirty="0" smtClean="0">
                <a:latin typeface="Arial" charset="0"/>
                <a:ea typeface="+mn-ea"/>
                <a:cs typeface="+mn-cs"/>
              </a:rPr>
              <a:t>Conduct </a:t>
            </a:r>
            <a:r>
              <a:rPr lang="en-US" dirty="0">
                <a:latin typeface="Arial" charset="0"/>
                <a:ea typeface="+mn-ea"/>
                <a:cs typeface="+mn-cs"/>
              </a:rPr>
              <a:t>disorders (25%)</a:t>
            </a:r>
          </a:p>
          <a:p>
            <a:pPr lvl="1" eaLnBrk="1" fontAlgn="auto" hangingPunct="1">
              <a:lnSpc>
                <a:spcPct val="110000"/>
              </a:lnSpc>
              <a:spcBef>
                <a:spcPts val="648"/>
              </a:spcBef>
              <a:spcAft>
                <a:spcPts val="0"/>
              </a:spcAft>
              <a:buFont typeface="Arial"/>
              <a:buChar char="–"/>
              <a:defRPr/>
            </a:pPr>
            <a:r>
              <a:rPr lang="en-US" dirty="0" smtClean="0">
                <a:latin typeface="Arial" charset="0"/>
                <a:ea typeface="+mn-ea"/>
                <a:cs typeface="+mn-cs"/>
              </a:rPr>
              <a:t>Addictive </a:t>
            </a:r>
            <a:r>
              <a:rPr lang="en-US" dirty="0">
                <a:latin typeface="Arial" charset="0"/>
                <a:ea typeface="+mn-ea"/>
                <a:cs typeface="+mn-cs"/>
              </a:rPr>
              <a:t>disorders (12%)</a:t>
            </a:r>
          </a:p>
          <a:p>
            <a:pPr eaLnBrk="1" fontAlgn="auto" hangingPunct="1">
              <a:lnSpc>
                <a:spcPct val="110000"/>
              </a:lnSpc>
              <a:spcBef>
                <a:spcPts val="648"/>
              </a:spcBef>
              <a:spcAft>
                <a:spcPct val="20000"/>
              </a:spcAft>
              <a:buClr>
                <a:schemeClr val="tx1"/>
              </a:buClr>
              <a:buFontTx/>
              <a:buNone/>
              <a:defRPr/>
            </a:pPr>
            <a:endParaRPr lang="en-US" sz="1600" dirty="0">
              <a:latin typeface="Arial" charset="0"/>
              <a:ea typeface="+mn-ea"/>
              <a:cs typeface="+mn-cs"/>
            </a:endParaRPr>
          </a:p>
        </p:txBody>
      </p:sp>
      <p:sp>
        <p:nvSpPr>
          <p:cNvPr id="35844" name="Rectangle 4"/>
          <p:cNvSpPr>
            <a:spLocks noChangeArrowheads="1"/>
          </p:cNvSpPr>
          <p:nvPr/>
        </p:nvSpPr>
        <p:spPr bwMode="auto">
          <a:xfrm>
            <a:off x="1588" y="25368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endParaRPr lang="en-US" altLang="en-US" sz="1800" dirty="0">
              <a:solidFill>
                <a:schemeClr val="tx1"/>
              </a:solidFill>
              <a:latin typeface="Arial" pitchFamily="34" charset="0"/>
            </a:endParaRPr>
          </a:p>
        </p:txBody>
      </p:sp>
      <p:sp>
        <p:nvSpPr>
          <p:cNvPr id="35845" name="Rectangle 5"/>
          <p:cNvSpPr>
            <a:spLocks noChangeArrowheads="1"/>
          </p:cNvSpPr>
          <p:nvPr/>
        </p:nvSpPr>
        <p:spPr bwMode="auto">
          <a:xfrm>
            <a:off x="1581150" y="2536825"/>
            <a:ext cx="59832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endParaRPr lang="en-US" altLang="en-US" sz="1800" dirty="0">
              <a:solidFill>
                <a:schemeClr val="tx1"/>
              </a:solidFill>
              <a:latin typeface="Arial" pitchFamily="34" charset="0"/>
            </a:endParaRPr>
          </a:p>
        </p:txBody>
      </p:sp>
      <p:sp>
        <p:nvSpPr>
          <p:cNvPr id="35846" name="Rectangle 6"/>
          <p:cNvSpPr>
            <a:spLocks noChangeArrowheads="1"/>
          </p:cNvSpPr>
          <p:nvPr/>
        </p:nvSpPr>
        <p:spPr bwMode="auto">
          <a:xfrm>
            <a:off x="1581150" y="2536825"/>
            <a:ext cx="5983288"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endParaRPr lang="en-US" altLang="en-US" sz="1800" dirty="0">
              <a:solidFill>
                <a:schemeClr val="tx1"/>
              </a:solidFill>
              <a:latin typeface="Arial" pitchFamily="34" charset="0"/>
            </a:endParaRPr>
          </a:p>
        </p:txBody>
      </p:sp>
      <p:sp>
        <p:nvSpPr>
          <p:cNvPr id="35847" name="Rectangle 1"/>
          <p:cNvSpPr>
            <a:spLocks noChangeArrowheads="1"/>
          </p:cNvSpPr>
          <p:nvPr/>
        </p:nvSpPr>
        <p:spPr bwMode="auto">
          <a:xfrm>
            <a:off x="296863" y="6284913"/>
            <a:ext cx="193675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eaLnBrk="1" hangingPunct="1">
              <a:lnSpc>
                <a:spcPct val="120000"/>
              </a:lnSpc>
              <a:spcBef>
                <a:spcPts val="650"/>
              </a:spcBef>
              <a:spcAft>
                <a:spcPct val="20000"/>
              </a:spcAft>
              <a:buClr>
                <a:schemeClr val="tx1"/>
              </a:buClr>
              <a:buFontTx/>
              <a:buNone/>
            </a:pPr>
            <a:r>
              <a:rPr lang="en-US" altLang="en-US" sz="1400" i="1" dirty="0">
                <a:solidFill>
                  <a:schemeClr val="bg1"/>
                </a:solidFill>
                <a:latin typeface="Arial" pitchFamily="34" charset="0"/>
              </a:rPr>
              <a:t>Source: Kessler, 1998</a:t>
            </a:r>
            <a:endParaRPr lang="en-US" altLang="en-US" sz="2000" i="1"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627063"/>
            <a:ext cx="9144000" cy="1143000"/>
          </a:xfrm>
        </p:spPr>
        <p:txBody>
          <a:bodyPr/>
          <a:lstStyle/>
          <a:p>
            <a:pPr eaLnBrk="1" hangingPunct="1"/>
            <a:r>
              <a:rPr lang="en-US" altLang="en-US" dirty="0" smtClean="0">
                <a:latin typeface="Avenir Book" pitchFamily="-84" charset="0"/>
              </a:rPr>
              <a:t>Screening Instruments</a:t>
            </a:r>
          </a:p>
        </p:txBody>
      </p:sp>
      <p:sp>
        <p:nvSpPr>
          <p:cNvPr id="36867" name="Content Placeholder 2"/>
          <p:cNvSpPr>
            <a:spLocks noGrp="1"/>
          </p:cNvSpPr>
          <p:nvPr>
            <p:ph idx="4294967295"/>
          </p:nvPr>
        </p:nvSpPr>
        <p:spPr>
          <a:xfrm>
            <a:off x="685800" y="1905000"/>
            <a:ext cx="7772400" cy="4114800"/>
          </a:xfrm>
        </p:spPr>
        <p:txBody>
          <a:bodyPr/>
          <a:lstStyle/>
          <a:p>
            <a:pPr eaLnBrk="1" hangingPunct="1"/>
            <a:r>
              <a:rPr lang="en-US" altLang="en-US" dirty="0" smtClean="0">
                <a:latin typeface="Arial" pitchFamily="34" charset="0"/>
              </a:rPr>
              <a:t>PHQ-A: PHQ-2 &amp; PHQ-9</a:t>
            </a:r>
          </a:p>
          <a:p>
            <a:pPr lvl="1" eaLnBrk="1" hangingPunct="1"/>
            <a:r>
              <a:rPr lang="en-US" altLang="en-US" dirty="0" smtClean="0">
                <a:latin typeface="Arial" pitchFamily="34" charset="0"/>
              </a:rPr>
              <a:t>Patient Health Questionnaire for Adolescents</a:t>
            </a:r>
          </a:p>
          <a:p>
            <a:pPr eaLnBrk="1" hangingPunct="1"/>
            <a:r>
              <a:rPr lang="en-US" altLang="en-US" dirty="0" smtClean="0">
                <a:latin typeface="Arial" pitchFamily="34" charset="0"/>
              </a:rPr>
              <a:t>BDI – PC</a:t>
            </a:r>
          </a:p>
          <a:p>
            <a:pPr lvl="1" eaLnBrk="1" hangingPunct="1"/>
            <a:r>
              <a:rPr lang="en-US" altLang="en-US" dirty="0" smtClean="0">
                <a:latin typeface="Arial" pitchFamily="34" charset="0"/>
              </a:rPr>
              <a:t>Beck Depression Inventory – Primary Care</a:t>
            </a:r>
          </a:p>
          <a:p>
            <a:pPr lvl="1" eaLnBrk="1" hangingPunct="1"/>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515938"/>
            <a:ext cx="8229600" cy="1143000"/>
          </a:xfrm>
        </p:spPr>
        <p:txBody>
          <a:bodyPr/>
          <a:lstStyle/>
          <a:p>
            <a:r>
              <a:rPr lang="en-US" altLang="en-US" sz="4000" dirty="0" smtClean="0">
                <a:latin typeface="Arial" pitchFamily="34" charset="0"/>
                <a:cs typeface="Arial" pitchFamily="34" charset="0"/>
              </a:rPr>
              <a:t>Patient Health Questionnaire-2 (PHQ-2)</a:t>
            </a:r>
          </a:p>
        </p:txBody>
      </p:sp>
      <p:sp>
        <p:nvSpPr>
          <p:cNvPr id="3" name="Content Placeholder 2"/>
          <p:cNvSpPr>
            <a:spLocks noGrp="1"/>
          </p:cNvSpPr>
          <p:nvPr>
            <p:ph idx="1"/>
          </p:nvPr>
        </p:nvSpPr>
        <p:spPr>
          <a:xfrm>
            <a:off x="533400" y="1905000"/>
            <a:ext cx="8001000" cy="4114800"/>
          </a:xfrm>
        </p:spPr>
        <p:txBody>
          <a:bodyPr/>
          <a:lstStyle/>
          <a:p>
            <a:pPr marL="0" indent="0">
              <a:buFont typeface="Arial" pitchFamily="34" charset="0"/>
              <a:buNone/>
              <a:defRPr/>
            </a:pPr>
            <a:r>
              <a:rPr lang="en-US" sz="2700" b="1" i="1" dirty="0">
                <a:latin typeface="Arial" panose="020B0604020202020204" pitchFamily="34" charset="0"/>
                <a:cs typeface="Arial" panose="020B0604020202020204" pitchFamily="34" charset="0"/>
              </a:rPr>
              <a:t>Over the past two weeks, how often have you been bothered by any of </a:t>
            </a:r>
            <a:r>
              <a:rPr lang="en-US" sz="2700" b="1" i="1" dirty="0" smtClean="0">
                <a:latin typeface="Arial" panose="020B0604020202020204" pitchFamily="34" charset="0"/>
                <a:cs typeface="Arial" panose="020B0604020202020204" pitchFamily="34" charset="0"/>
              </a:rPr>
              <a:t>the following </a:t>
            </a:r>
            <a:r>
              <a:rPr lang="en-US" sz="2700" b="1" i="1" dirty="0">
                <a:latin typeface="Arial" panose="020B0604020202020204" pitchFamily="34" charset="0"/>
                <a:cs typeface="Arial" panose="020B0604020202020204" pitchFamily="34" charset="0"/>
              </a:rPr>
              <a:t>problems?</a:t>
            </a:r>
          </a:p>
          <a:p>
            <a:pPr marL="0" indent="0">
              <a:buFont typeface="Arial" pitchFamily="34" charset="0"/>
              <a:buNone/>
              <a:defRPr/>
            </a:pPr>
            <a:r>
              <a:rPr lang="en-US" sz="2700" b="1" dirty="0" smtClean="0">
                <a:latin typeface="Arial" panose="020B0604020202020204" pitchFamily="34" charset="0"/>
                <a:cs typeface="Arial" panose="020B0604020202020204" pitchFamily="34" charset="0"/>
              </a:rPr>
              <a:t>1. Little </a:t>
            </a:r>
            <a:r>
              <a:rPr lang="en-US" sz="2700" b="1" dirty="0">
                <a:latin typeface="Arial" panose="020B0604020202020204" pitchFamily="34" charset="0"/>
                <a:cs typeface="Arial" panose="020B0604020202020204" pitchFamily="34" charset="0"/>
              </a:rPr>
              <a:t>interest or pleasure in doing things.</a:t>
            </a:r>
          </a:p>
          <a:p>
            <a:pPr marL="0" indent="228600">
              <a:buFont typeface="Arial" pitchFamily="34" charset="0"/>
              <a:buNone/>
              <a:defRPr/>
            </a:pPr>
            <a:r>
              <a:rPr lang="en-US" sz="2700" dirty="0">
                <a:latin typeface="Arial" panose="020B0604020202020204" pitchFamily="34" charset="0"/>
                <a:cs typeface="Arial" panose="020B0604020202020204" pitchFamily="34" charset="0"/>
              </a:rPr>
              <a:t>0 = Not at all</a:t>
            </a:r>
          </a:p>
          <a:p>
            <a:pPr marL="0" indent="228600">
              <a:buFont typeface="Arial" pitchFamily="34" charset="0"/>
              <a:buNone/>
              <a:defRPr/>
            </a:pPr>
            <a:r>
              <a:rPr lang="en-US" sz="2700" dirty="0">
                <a:latin typeface="Arial" panose="020B0604020202020204" pitchFamily="34" charset="0"/>
                <a:cs typeface="Arial" panose="020B0604020202020204" pitchFamily="34" charset="0"/>
              </a:rPr>
              <a:t>1 = Several days</a:t>
            </a:r>
          </a:p>
          <a:p>
            <a:pPr marL="0" indent="228600">
              <a:buFont typeface="Arial" pitchFamily="34" charset="0"/>
              <a:buNone/>
              <a:defRPr/>
            </a:pPr>
            <a:r>
              <a:rPr lang="en-US" sz="2700" b="1" dirty="0">
                <a:solidFill>
                  <a:srgbClr val="FFFF00"/>
                </a:solidFill>
                <a:latin typeface="Arial" panose="020B0604020202020204" pitchFamily="34" charset="0"/>
                <a:cs typeface="Arial" panose="020B0604020202020204" pitchFamily="34" charset="0"/>
              </a:rPr>
              <a:t>2 = More than half </a:t>
            </a:r>
            <a:r>
              <a:rPr lang="en-US" sz="2700" b="1" dirty="0" smtClean="0">
                <a:solidFill>
                  <a:srgbClr val="FFFF00"/>
                </a:solidFill>
                <a:latin typeface="Arial" panose="020B0604020202020204" pitchFamily="34" charset="0"/>
                <a:cs typeface="Arial" panose="020B0604020202020204" pitchFamily="34" charset="0"/>
              </a:rPr>
              <a:t>the days</a:t>
            </a:r>
          </a:p>
          <a:p>
            <a:pPr marL="0" indent="228600">
              <a:buFont typeface="Arial" pitchFamily="34" charset="0"/>
              <a:buNone/>
              <a:defRPr/>
            </a:pPr>
            <a:r>
              <a:rPr lang="en-US" sz="2700" dirty="0" smtClean="0">
                <a:latin typeface="Arial" panose="020B0604020202020204" pitchFamily="34" charset="0"/>
                <a:cs typeface="Arial" panose="020B0604020202020204" pitchFamily="34" charset="0"/>
              </a:rPr>
              <a:t>3 = Nearly every day</a:t>
            </a:r>
            <a:endParaRPr lang="en-US" sz="2700" dirty="0">
              <a:latin typeface="Arial" panose="020B0604020202020204" pitchFamily="34" charset="0"/>
              <a:cs typeface="Arial" panose="020B0604020202020204" pitchFamily="34" charset="0"/>
            </a:endParaRPr>
          </a:p>
        </p:txBody>
      </p:sp>
      <p:sp>
        <p:nvSpPr>
          <p:cNvPr id="4" name="TextBox 3"/>
          <p:cNvSpPr txBox="1"/>
          <p:nvPr/>
        </p:nvSpPr>
        <p:spPr>
          <a:xfrm>
            <a:off x="381000" y="6248400"/>
            <a:ext cx="7685088" cy="369888"/>
          </a:xfrm>
          <a:prstGeom prst="rect">
            <a:avLst/>
          </a:prstGeom>
          <a:noFill/>
        </p:spPr>
        <p:txBody>
          <a:bodyPr wrap="none">
            <a:spAutoFit/>
          </a:bodyPr>
          <a:lstStyle/>
          <a:p>
            <a:pPr>
              <a:defRPr/>
            </a:pPr>
            <a:r>
              <a:rPr lang="en-US" sz="900" i="1" dirty="0">
                <a:solidFill>
                  <a:schemeClr val="bg1"/>
                </a:solidFill>
                <a:latin typeface="+mj-lt"/>
              </a:rPr>
              <a:t>Information from Kroenke K, Spitzer RL, Williams JB. The Patient Health Questionnaire-2: validity of a two-item depression screener. Med Care 2003; 41:1284-92.</a:t>
            </a:r>
          </a:p>
          <a:p>
            <a:pPr>
              <a:defRPr/>
            </a:pPr>
            <a:r>
              <a:rPr lang="en-US" sz="900" i="1" dirty="0">
                <a:solidFill>
                  <a:schemeClr val="bg1"/>
                </a:solidFill>
                <a:latin typeface="+mj-lt"/>
              </a:rPr>
              <a:t>Thibault JM, Prasaad Steiner, RW. Efficient identification of adults with depression and dementia. American Family Physician, Vol. 70/No. 6 (September 15, 2004)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515938"/>
            <a:ext cx="8229600" cy="1143000"/>
          </a:xfrm>
        </p:spPr>
        <p:txBody>
          <a:bodyPr/>
          <a:lstStyle/>
          <a:p>
            <a:r>
              <a:rPr lang="en-US" altLang="en-US" sz="4000" dirty="0" smtClean="0">
                <a:latin typeface="Arial" pitchFamily="34" charset="0"/>
                <a:cs typeface="Arial" pitchFamily="34" charset="0"/>
              </a:rPr>
              <a:t>Patient Health Questionnaire-2 (PHQ-2)</a:t>
            </a:r>
          </a:p>
        </p:txBody>
      </p:sp>
      <p:sp>
        <p:nvSpPr>
          <p:cNvPr id="3" name="Content Placeholder 2"/>
          <p:cNvSpPr>
            <a:spLocks noGrp="1"/>
          </p:cNvSpPr>
          <p:nvPr>
            <p:ph idx="1"/>
          </p:nvPr>
        </p:nvSpPr>
        <p:spPr>
          <a:xfrm>
            <a:off x="533400" y="1905000"/>
            <a:ext cx="8001000" cy="4114800"/>
          </a:xfrm>
        </p:spPr>
        <p:txBody>
          <a:bodyPr/>
          <a:lstStyle/>
          <a:p>
            <a:pPr marL="0" indent="0">
              <a:buFont typeface="Arial" pitchFamily="34" charset="0"/>
              <a:buNone/>
              <a:defRPr/>
            </a:pPr>
            <a:r>
              <a:rPr lang="en-US" sz="2700" b="1" i="1" dirty="0">
                <a:latin typeface="Arial" panose="020B0604020202020204" pitchFamily="34" charset="0"/>
                <a:cs typeface="Arial" panose="020B0604020202020204" pitchFamily="34" charset="0"/>
              </a:rPr>
              <a:t>Over the past two weeks, how often have you been bothered by any of </a:t>
            </a:r>
            <a:r>
              <a:rPr lang="en-US" sz="2700" b="1" i="1" dirty="0" smtClean="0">
                <a:latin typeface="Arial" panose="020B0604020202020204" pitchFamily="34" charset="0"/>
                <a:cs typeface="Arial" panose="020B0604020202020204" pitchFamily="34" charset="0"/>
              </a:rPr>
              <a:t>the following </a:t>
            </a:r>
            <a:r>
              <a:rPr lang="en-US" sz="2700" b="1" i="1" dirty="0">
                <a:latin typeface="Arial" panose="020B0604020202020204" pitchFamily="34" charset="0"/>
                <a:cs typeface="Arial" panose="020B0604020202020204" pitchFamily="34" charset="0"/>
              </a:rPr>
              <a:t>problems?</a:t>
            </a:r>
          </a:p>
          <a:p>
            <a:pPr marL="0" indent="0">
              <a:buFont typeface="Arial" pitchFamily="34" charset="0"/>
              <a:buNone/>
              <a:defRPr/>
            </a:pPr>
            <a:r>
              <a:rPr lang="en-US" sz="2700" b="1" dirty="0" smtClean="0">
                <a:latin typeface="Arial" panose="020B0604020202020204" pitchFamily="34" charset="0"/>
                <a:cs typeface="Arial" panose="020B0604020202020204" pitchFamily="34" charset="0"/>
              </a:rPr>
              <a:t>2. Feeling </a:t>
            </a:r>
            <a:r>
              <a:rPr lang="en-US" sz="2700" b="1" dirty="0">
                <a:latin typeface="Arial" panose="020B0604020202020204" pitchFamily="34" charset="0"/>
                <a:cs typeface="Arial" panose="020B0604020202020204" pitchFamily="34" charset="0"/>
              </a:rPr>
              <a:t>down, depressed, or hopeless.</a:t>
            </a:r>
          </a:p>
          <a:p>
            <a:pPr marL="0" indent="228600">
              <a:buFont typeface="Arial" pitchFamily="34" charset="0"/>
              <a:buNone/>
              <a:defRPr/>
            </a:pPr>
            <a:r>
              <a:rPr lang="en-US" sz="2700" dirty="0">
                <a:latin typeface="Arial" panose="020B0604020202020204" pitchFamily="34" charset="0"/>
                <a:cs typeface="Arial" panose="020B0604020202020204" pitchFamily="34" charset="0"/>
              </a:rPr>
              <a:t>0 = Not at all</a:t>
            </a:r>
          </a:p>
          <a:p>
            <a:pPr marL="0" indent="228600">
              <a:buFont typeface="Arial" pitchFamily="34" charset="0"/>
              <a:buNone/>
              <a:defRPr/>
            </a:pPr>
            <a:r>
              <a:rPr lang="en-US" sz="2700" dirty="0">
                <a:latin typeface="Arial" panose="020B0604020202020204" pitchFamily="34" charset="0"/>
                <a:cs typeface="Arial" panose="020B0604020202020204" pitchFamily="34" charset="0"/>
              </a:rPr>
              <a:t>1 = Several days</a:t>
            </a:r>
          </a:p>
          <a:p>
            <a:pPr marL="0" indent="228600">
              <a:buFont typeface="Arial" pitchFamily="34" charset="0"/>
              <a:buNone/>
              <a:defRPr/>
            </a:pPr>
            <a:r>
              <a:rPr lang="en-US" sz="2700" b="1" dirty="0">
                <a:solidFill>
                  <a:srgbClr val="FFFF00"/>
                </a:solidFill>
                <a:latin typeface="Arial" panose="020B0604020202020204" pitchFamily="34" charset="0"/>
                <a:cs typeface="Arial" panose="020B0604020202020204" pitchFamily="34" charset="0"/>
              </a:rPr>
              <a:t>2 = More than half the days</a:t>
            </a:r>
          </a:p>
          <a:p>
            <a:pPr marL="0" indent="228600">
              <a:buFont typeface="Arial" pitchFamily="34" charset="0"/>
              <a:buNone/>
              <a:defRPr/>
            </a:pPr>
            <a:r>
              <a:rPr lang="en-US" sz="2700" dirty="0">
                <a:latin typeface="Arial" panose="020B0604020202020204" pitchFamily="34" charset="0"/>
                <a:cs typeface="Arial" panose="020B0604020202020204" pitchFamily="34" charset="0"/>
              </a:rPr>
              <a:t>3 = Nearly every day</a:t>
            </a:r>
          </a:p>
        </p:txBody>
      </p:sp>
      <p:sp>
        <p:nvSpPr>
          <p:cNvPr id="4" name="TextBox 3"/>
          <p:cNvSpPr txBox="1"/>
          <p:nvPr/>
        </p:nvSpPr>
        <p:spPr>
          <a:xfrm>
            <a:off x="3962400" y="5713413"/>
            <a:ext cx="4749800" cy="461962"/>
          </a:xfrm>
          <a:prstGeom prst="rect">
            <a:avLst/>
          </a:prstGeom>
          <a:noFill/>
        </p:spPr>
        <p:txBody>
          <a:bodyPr wrap="none">
            <a:spAutoFit/>
          </a:bodyPr>
          <a:lstStyle/>
          <a:p>
            <a:pPr>
              <a:defRPr/>
            </a:pPr>
            <a:r>
              <a:rPr lang="en-US" dirty="0">
                <a:solidFill>
                  <a:schemeClr val="bg1"/>
                </a:solidFill>
                <a:latin typeface="+mj-lt"/>
              </a:rPr>
              <a:t>Total point score: _______</a:t>
            </a:r>
            <a:r>
              <a:rPr lang="en-US" b="1" dirty="0">
                <a:solidFill>
                  <a:srgbClr val="FFFF00"/>
                </a:solidFill>
                <a:latin typeface="+mj-lt"/>
              </a:rPr>
              <a:t>4</a:t>
            </a:r>
            <a:r>
              <a:rPr lang="en-US" dirty="0">
                <a:solidFill>
                  <a:schemeClr val="bg1"/>
                </a:solidFill>
                <a:latin typeface="+mj-lt"/>
              </a:rPr>
              <a:t>_______</a:t>
            </a:r>
          </a:p>
        </p:txBody>
      </p:sp>
      <p:sp>
        <p:nvSpPr>
          <p:cNvPr id="6" name="TextBox 5"/>
          <p:cNvSpPr txBox="1"/>
          <p:nvPr/>
        </p:nvSpPr>
        <p:spPr>
          <a:xfrm>
            <a:off x="381000" y="6248400"/>
            <a:ext cx="7685088" cy="369888"/>
          </a:xfrm>
          <a:prstGeom prst="rect">
            <a:avLst/>
          </a:prstGeom>
          <a:noFill/>
        </p:spPr>
        <p:txBody>
          <a:bodyPr wrap="none">
            <a:spAutoFit/>
          </a:bodyPr>
          <a:lstStyle/>
          <a:p>
            <a:pPr>
              <a:defRPr/>
            </a:pPr>
            <a:r>
              <a:rPr lang="en-US" sz="900" i="1" dirty="0">
                <a:solidFill>
                  <a:schemeClr val="bg1"/>
                </a:solidFill>
                <a:latin typeface="+mj-lt"/>
              </a:rPr>
              <a:t>Information from Kroenke K, Spitzer RL, Williams JB. The Patient Health Questionnaire-2: validity of a two-item depression screener. Med Care 2003; 41:1284-92.</a:t>
            </a:r>
          </a:p>
          <a:p>
            <a:pPr>
              <a:defRPr/>
            </a:pPr>
            <a:r>
              <a:rPr lang="en-US" sz="900" i="1" dirty="0">
                <a:solidFill>
                  <a:schemeClr val="bg1"/>
                </a:solidFill>
                <a:latin typeface="+mj-lt"/>
              </a:rPr>
              <a:t>Thibault JM, Prasaad Steiner, RW. Efficient identification of adults with depression and dementia. American Family Physician, Vol. 70/No. 6 (September 15, 2004)</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515938"/>
            <a:ext cx="8229600" cy="1143000"/>
          </a:xfrm>
        </p:spPr>
        <p:txBody>
          <a:bodyPr/>
          <a:lstStyle/>
          <a:p>
            <a:r>
              <a:rPr lang="en-US" altLang="en-US" sz="4000" dirty="0" smtClean="0">
                <a:latin typeface="Arial" pitchFamily="34" charset="0"/>
                <a:cs typeface="Arial" pitchFamily="34" charset="0"/>
              </a:rPr>
              <a:t>Patient Health Questionnaire-2 (PHQ-2)</a:t>
            </a:r>
          </a:p>
        </p:txBody>
      </p:sp>
      <p:graphicFrame>
        <p:nvGraphicFramePr>
          <p:cNvPr id="5" name="Content Placeholder 4"/>
          <p:cNvGraphicFramePr>
            <a:graphicFrameLocks noGrp="1"/>
          </p:cNvGraphicFramePr>
          <p:nvPr>
            <p:ph idx="1"/>
          </p:nvPr>
        </p:nvGraphicFramePr>
        <p:xfrm>
          <a:off x="457200" y="2560638"/>
          <a:ext cx="8229600" cy="3443316"/>
        </p:xfrm>
        <a:graphic>
          <a:graphicData uri="http://schemas.openxmlformats.org/drawingml/2006/table">
            <a:tbl>
              <a:tblPr firstRow="1" bandRow="1">
                <a:tableStyleId>{5C22544A-7EE6-4342-B048-85BDC9FD1C3A}</a:tableStyleId>
              </a:tblPr>
              <a:tblGrid>
                <a:gridCol w="1752600"/>
                <a:gridCol w="3124200"/>
                <a:gridCol w="3352800"/>
              </a:tblGrid>
              <a:tr h="700902">
                <a:tc>
                  <a:txBody>
                    <a:bodyPr/>
                    <a:lstStyle/>
                    <a:p>
                      <a:pPr algn="ctr"/>
                      <a:r>
                        <a:rPr lang="en-US" sz="2000" b="1" i="1" u="none" strike="noStrike" kern="1200" baseline="0" dirty="0" smtClean="0">
                          <a:solidFill>
                            <a:schemeClr val="bg1"/>
                          </a:solidFill>
                          <a:latin typeface="Arial" panose="020B0604020202020204" pitchFamily="34" charset="0"/>
                          <a:ea typeface="+mn-ea"/>
                          <a:cs typeface="Arial" panose="020B0604020202020204" pitchFamily="34" charset="0"/>
                        </a:rPr>
                        <a:t>PHQ-2 score</a:t>
                      </a:r>
                      <a:endParaRPr lang="en-US" sz="20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1" u="none" strike="noStrike" kern="1200" baseline="0" dirty="0" smtClean="0">
                          <a:solidFill>
                            <a:schemeClr val="bg1"/>
                          </a:solidFill>
                          <a:latin typeface="Arial" panose="020B0604020202020204" pitchFamily="34" charset="0"/>
                          <a:ea typeface="+mn-ea"/>
                          <a:cs typeface="Arial" panose="020B0604020202020204" pitchFamily="34" charset="0"/>
                        </a:rPr>
                        <a:t>Probability of major depressive disorder (%)</a:t>
                      </a:r>
                      <a:endParaRPr lang="en-US" sz="20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b="1" i="1" u="none" strike="noStrike" kern="1200" baseline="0" dirty="0" smtClean="0">
                          <a:solidFill>
                            <a:schemeClr val="bg1"/>
                          </a:solidFill>
                          <a:latin typeface="Arial" panose="020B0604020202020204" pitchFamily="34" charset="0"/>
                          <a:ea typeface="+mn-ea"/>
                          <a:cs typeface="Arial" panose="020B0604020202020204" pitchFamily="34" charset="0"/>
                        </a:rPr>
                        <a:t>Probability of any </a:t>
                      </a:r>
                    </a:p>
                    <a:p>
                      <a:pPr algn="ctr"/>
                      <a:r>
                        <a:rPr lang="en-US" sz="2000" b="1" i="1" u="none" strike="noStrike" kern="1200" baseline="0" dirty="0" smtClean="0">
                          <a:solidFill>
                            <a:schemeClr val="bg1"/>
                          </a:solidFill>
                          <a:latin typeface="Arial" panose="020B0604020202020204" pitchFamily="34" charset="0"/>
                          <a:ea typeface="+mn-ea"/>
                          <a:cs typeface="Arial" panose="020B0604020202020204" pitchFamily="34" charset="0"/>
                        </a:rPr>
                        <a:t>depressive disorder (%)</a:t>
                      </a:r>
                      <a:endParaRPr lang="en-US" sz="20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57064">
                <a:tc>
                  <a:txBody>
                    <a:bodyPr/>
                    <a:lstStyle/>
                    <a:p>
                      <a:pPr algn="ctr"/>
                      <a:r>
                        <a:rPr lang="en-US" sz="2400" b="1" dirty="0" smtClean="0">
                          <a:solidFill>
                            <a:schemeClr val="bg1"/>
                          </a:solidFill>
                          <a:latin typeface="Arial" panose="020B0604020202020204" pitchFamily="34" charset="0"/>
                          <a:cs typeface="Arial" panose="020B0604020202020204" pitchFamily="34" charset="0"/>
                        </a:rPr>
                        <a:t>1</a:t>
                      </a:r>
                      <a:endParaRPr lang="en-US" sz="24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15.4</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36.9</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57064">
                <a:tc>
                  <a:txBody>
                    <a:bodyPr/>
                    <a:lstStyle/>
                    <a:p>
                      <a:pPr algn="ctr"/>
                      <a:r>
                        <a:rPr lang="en-US" sz="2400" b="1" dirty="0" smtClean="0">
                          <a:solidFill>
                            <a:schemeClr val="bg1"/>
                          </a:solidFill>
                          <a:latin typeface="Arial" panose="020B0604020202020204" pitchFamily="34" charset="0"/>
                          <a:cs typeface="Arial" panose="020B0604020202020204" pitchFamily="34" charset="0"/>
                        </a:rPr>
                        <a:t>2</a:t>
                      </a:r>
                      <a:endParaRPr lang="en-US" sz="24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21.1</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48.3</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064">
                <a:tc>
                  <a:txBody>
                    <a:bodyPr/>
                    <a:lstStyle/>
                    <a:p>
                      <a:pPr algn="ctr"/>
                      <a:r>
                        <a:rPr lang="en-US" sz="2400" b="1" dirty="0" smtClean="0">
                          <a:solidFill>
                            <a:schemeClr val="bg1"/>
                          </a:solidFill>
                          <a:latin typeface="Arial" panose="020B0604020202020204" pitchFamily="34" charset="0"/>
                          <a:cs typeface="Arial" panose="020B0604020202020204" pitchFamily="34" charset="0"/>
                        </a:rPr>
                        <a:t>3</a:t>
                      </a:r>
                      <a:endParaRPr lang="en-US" sz="24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38.4</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75.0</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064">
                <a:tc>
                  <a:txBody>
                    <a:bodyPr/>
                    <a:lstStyle/>
                    <a:p>
                      <a:pPr algn="ctr"/>
                      <a:r>
                        <a:rPr lang="en-US" sz="2400" b="1" dirty="0" smtClean="0">
                          <a:solidFill>
                            <a:srgbClr val="FFFF00"/>
                          </a:solidFill>
                          <a:latin typeface="Arial" panose="020B0604020202020204" pitchFamily="34" charset="0"/>
                          <a:cs typeface="Arial" panose="020B0604020202020204" pitchFamily="34" charset="0"/>
                        </a:rPr>
                        <a:t>4</a:t>
                      </a:r>
                      <a:endParaRPr lang="en-US" sz="2400" b="1" dirty="0">
                        <a:solidFill>
                          <a:srgbClr val="FFFF00"/>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rgbClr val="FFFF00"/>
                          </a:solidFill>
                          <a:latin typeface="Arial" panose="020B0604020202020204" pitchFamily="34" charset="0"/>
                          <a:ea typeface="+mn-ea"/>
                          <a:cs typeface="Arial" panose="020B0604020202020204" pitchFamily="34" charset="0"/>
                        </a:rPr>
                        <a:t>45.5</a:t>
                      </a:r>
                      <a:endParaRPr lang="en-US" sz="2400" dirty="0">
                        <a:solidFill>
                          <a:srgbClr val="FFFF00"/>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rgbClr val="FFFF00"/>
                          </a:solidFill>
                          <a:latin typeface="Arial" panose="020B0604020202020204" pitchFamily="34" charset="0"/>
                          <a:ea typeface="+mn-ea"/>
                          <a:cs typeface="Arial" panose="020B0604020202020204" pitchFamily="34" charset="0"/>
                        </a:rPr>
                        <a:t>81.2</a:t>
                      </a:r>
                      <a:endParaRPr lang="en-US" sz="2400" dirty="0">
                        <a:solidFill>
                          <a:srgbClr val="FFFF00"/>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064">
                <a:tc>
                  <a:txBody>
                    <a:bodyPr/>
                    <a:lstStyle/>
                    <a:p>
                      <a:pPr algn="ctr"/>
                      <a:r>
                        <a:rPr lang="en-US" sz="2400" b="1" dirty="0" smtClean="0">
                          <a:solidFill>
                            <a:schemeClr val="bg1"/>
                          </a:solidFill>
                          <a:latin typeface="Arial" panose="020B0604020202020204" pitchFamily="34" charset="0"/>
                          <a:cs typeface="Arial" panose="020B0604020202020204" pitchFamily="34" charset="0"/>
                        </a:rPr>
                        <a:t>5</a:t>
                      </a:r>
                      <a:endParaRPr lang="en-US" sz="24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56.4</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84.6</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064">
                <a:tc>
                  <a:txBody>
                    <a:bodyPr/>
                    <a:lstStyle/>
                    <a:p>
                      <a:pPr algn="ctr"/>
                      <a:r>
                        <a:rPr lang="en-US" sz="2400" b="1" dirty="0" smtClean="0">
                          <a:solidFill>
                            <a:schemeClr val="bg1"/>
                          </a:solidFill>
                          <a:latin typeface="Arial" panose="020B0604020202020204" pitchFamily="34" charset="0"/>
                          <a:cs typeface="Arial" panose="020B0604020202020204" pitchFamily="34" charset="0"/>
                        </a:rPr>
                        <a:t>6</a:t>
                      </a:r>
                      <a:endParaRPr lang="en-US" sz="2400" b="1"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78.6</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i="0" u="none" strike="noStrike" kern="1200" baseline="0" dirty="0" smtClean="0">
                          <a:solidFill>
                            <a:schemeClr val="bg1"/>
                          </a:solidFill>
                          <a:latin typeface="Arial" panose="020B0604020202020204" pitchFamily="34" charset="0"/>
                          <a:ea typeface="+mn-ea"/>
                          <a:cs typeface="Arial" panose="020B0604020202020204" pitchFamily="34" charset="0"/>
                        </a:rPr>
                        <a:t>92.9</a:t>
                      </a:r>
                      <a:endParaRPr lang="en-US" sz="2400" dirty="0">
                        <a:solidFill>
                          <a:schemeClr val="bg1"/>
                        </a:solidFill>
                        <a:latin typeface="Arial" panose="020B0604020202020204" pitchFamily="34" charset="0"/>
                        <a:cs typeface="Arial" panose="020B0604020202020204" pitchFamily="34" charset="0"/>
                      </a:endParaRPr>
                    </a:p>
                  </a:txBody>
                  <a:tcPr marT="45654" marB="45654">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9961" name="TextBox 5"/>
          <p:cNvSpPr txBox="1">
            <a:spLocks noChangeArrowheads="1"/>
          </p:cNvSpPr>
          <p:nvPr/>
        </p:nvSpPr>
        <p:spPr bwMode="auto">
          <a:xfrm>
            <a:off x="388938" y="2052638"/>
            <a:ext cx="3211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400" b="1" i="1" dirty="0">
                <a:solidFill>
                  <a:schemeClr val="bg1"/>
                </a:solidFill>
                <a:latin typeface="Arial" pitchFamily="34" charset="0"/>
                <a:cs typeface="Arial" pitchFamily="34" charset="0"/>
              </a:rPr>
              <a:t>Score Interpretation:</a:t>
            </a:r>
          </a:p>
        </p:txBody>
      </p:sp>
      <p:sp>
        <p:nvSpPr>
          <p:cNvPr id="6" name="TextBox 5"/>
          <p:cNvSpPr txBox="1"/>
          <p:nvPr/>
        </p:nvSpPr>
        <p:spPr>
          <a:xfrm>
            <a:off x="381000" y="6248400"/>
            <a:ext cx="7685088" cy="369888"/>
          </a:xfrm>
          <a:prstGeom prst="rect">
            <a:avLst/>
          </a:prstGeom>
          <a:noFill/>
        </p:spPr>
        <p:txBody>
          <a:bodyPr wrap="none">
            <a:spAutoFit/>
          </a:bodyPr>
          <a:lstStyle/>
          <a:p>
            <a:pPr>
              <a:defRPr/>
            </a:pPr>
            <a:r>
              <a:rPr lang="en-US" sz="900" i="1" dirty="0">
                <a:solidFill>
                  <a:schemeClr val="bg1"/>
                </a:solidFill>
                <a:latin typeface="+mj-lt"/>
              </a:rPr>
              <a:t>Information from Kroenke K, Spitzer RL, Williams JB. The Patient Health Questionnaire-2: validity of a two-item depression screener. Med Care 2003; 41:1284-92.</a:t>
            </a:r>
          </a:p>
          <a:p>
            <a:pPr>
              <a:defRPr/>
            </a:pPr>
            <a:r>
              <a:rPr lang="en-US" sz="900" i="1" dirty="0">
                <a:solidFill>
                  <a:schemeClr val="bg1"/>
                </a:solidFill>
                <a:latin typeface="+mj-lt"/>
              </a:rPr>
              <a:t>Thibault JM, Prasaad Steiner, RW. Efficient identification of adults with depression and dementia. American Family Physician, Vol. 70/No. 6 (September 15, 2004)</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515938"/>
            <a:ext cx="8229600" cy="1143000"/>
          </a:xfrm>
        </p:spPr>
        <p:txBody>
          <a:bodyPr/>
          <a:lstStyle/>
          <a:p>
            <a:r>
              <a:rPr lang="en-US" altLang="en-US" sz="4000" dirty="0" smtClean="0">
                <a:latin typeface="Arial" pitchFamily="34" charset="0"/>
                <a:cs typeface="Arial" pitchFamily="34" charset="0"/>
              </a:rPr>
              <a:t>Patient Health Questionnaire-9 (PHQ-9)</a:t>
            </a:r>
          </a:p>
        </p:txBody>
      </p:sp>
      <p:graphicFrame>
        <p:nvGraphicFramePr>
          <p:cNvPr id="6" name="Content Placeholder 5"/>
          <p:cNvGraphicFramePr>
            <a:graphicFrameLocks noGrp="1"/>
          </p:cNvGraphicFramePr>
          <p:nvPr>
            <p:ph idx="1"/>
          </p:nvPr>
        </p:nvGraphicFramePr>
        <p:xfrm>
          <a:off x="457200" y="2559050"/>
          <a:ext cx="8229600" cy="3330574"/>
        </p:xfrm>
        <a:graphic>
          <a:graphicData uri="http://schemas.openxmlformats.org/drawingml/2006/table">
            <a:tbl>
              <a:tblPr firstRow="1" bandRow="1">
                <a:tableStyleId>{5C22544A-7EE6-4342-B048-85BDC9FD1C3A}</a:tableStyleId>
              </a:tblPr>
              <a:tblGrid>
                <a:gridCol w="4419600"/>
                <a:gridCol w="952500"/>
                <a:gridCol w="952500"/>
                <a:gridCol w="952500"/>
                <a:gridCol w="952500"/>
              </a:tblGrid>
              <a:tr h="893644">
                <a:tc>
                  <a:txBody>
                    <a:bodyPr/>
                    <a:lstStyle/>
                    <a:p>
                      <a:endParaRPr lang="en-US" sz="200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dirty="0" smtClean="0">
                          <a:solidFill>
                            <a:schemeClr val="bg1"/>
                          </a:solidFill>
                          <a:latin typeface="Arial" panose="020B0604020202020204" pitchFamily="34" charset="0"/>
                          <a:cs typeface="Arial" panose="020B0604020202020204" pitchFamily="34" charset="0"/>
                        </a:rPr>
                        <a:t>Not </a:t>
                      </a:r>
                    </a:p>
                    <a:p>
                      <a:pPr algn="ctr"/>
                      <a:r>
                        <a:rPr lang="en-US" sz="1400" dirty="0" smtClean="0">
                          <a:solidFill>
                            <a:schemeClr val="bg1"/>
                          </a:solidFill>
                          <a:latin typeface="Arial" panose="020B0604020202020204" pitchFamily="34" charset="0"/>
                          <a:cs typeface="Arial" panose="020B0604020202020204" pitchFamily="34" charset="0"/>
                        </a:rPr>
                        <a:t>at all</a:t>
                      </a:r>
                      <a:endParaRPr lang="en-US" sz="140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Several</a:t>
                      </a:r>
                    </a:p>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days</a:t>
                      </a:r>
                      <a:endParaRPr lang="en-US" sz="140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More</a:t>
                      </a:r>
                    </a:p>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than half</a:t>
                      </a:r>
                    </a:p>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the days</a:t>
                      </a:r>
                      <a:endParaRPr lang="en-US" sz="140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Nearly</a:t>
                      </a:r>
                    </a:p>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every</a:t>
                      </a:r>
                    </a:p>
                    <a:p>
                      <a:pPr algn="ctr"/>
                      <a:r>
                        <a:rPr lang="en-US" sz="1400" b="1" i="0" u="none" strike="noStrike" kern="1200" baseline="0" dirty="0" smtClean="0">
                          <a:solidFill>
                            <a:schemeClr val="bg1"/>
                          </a:solidFill>
                          <a:latin typeface="Arial" panose="020B0604020202020204" pitchFamily="34" charset="0"/>
                          <a:ea typeface="+mn-ea"/>
                          <a:cs typeface="Arial" panose="020B0604020202020204" pitchFamily="34" charset="0"/>
                        </a:rPr>
                        <a:t>day</a:t>
                      </a:r>
                      <a:endParaRPr lang="en-US" sz="140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761252">
                <a:tc>
                  <a:txBody>
                    <a:bodyPr/>
                    <a:lstStyle/>
                    <a:p>
                      <a:pPr marL="228600" indent="-228600"/>
                      <a:r>
                        <a:rPr lang="en-US" sz="1600" b="1" i="0" u="none" strike="noStrike" kern="1200" baseline="0" dirty="0" smtClean="0">
                          <a:solidFill>
                            <a:schemeClr val="bg1"/>
                          </a:solidFill>
                          <a:latin typeface="Arial" panose="020B0604020202020204" pitchFamily="34" charset="0"/>
                          <a:ea typeface="+mn-ea"/>
                          <a:cs typeface="Arial" panose="020B0604020202020204" pitchFamily="34" charset="0"/>
                        </a:rPr>
                        <a:t>1. Little interest or pleasure in doing things</a:t>
                      </a:r>
                      <a:endParaRPr lang="en-US" sz="1600" b="1"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0</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1</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1" dirty="0" smtClean="0">
                          <a:solidFill>
                            <a:srgbClr val="FFFF00"/>
                          </a:solidFill>
                          <a:latin typeface="Arial" panose="020B0604020202020204" pitchFamily="34" charset="0"/>
                          <a:cs typeface="Arial" panose="020B0604020202020204" pitchFamily="34" charset="0"/>
                        </a:rPr>
                        <a:t>2</a:t>
                      </a:r>
                      <a:endParaRPr lang="en-US" sz="2400" b="1" dirty="0">
                        <a:solidFill>
                          <a:srgbClr val="FFFF00"/>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3</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57213">
                <a:tc>
                  <a:txBody>
                    <a:bodyPr/>
                    <a:lstStyle/>
                    <a:p>
                      <a:pPr marL="228600" indent="-228600"/>
                      <a:r>
                        <a:rPr lang="en-US" sz="1600" b="1" i="0" u="none" strike="noStrike" kern="1200" baseline="0" dirty="0" smtClean="0">
                          <a:solidFill>
                            <a:schemeClr val="bg1"/>
                          </a:solidFill>
                          <a:latin typeface="Arial" panose="020B0604020202020204" pitchFamily="34" charset="0"/>
                          <a:ea typeface="+mn-ea"/>
                          <a:cs typeface="Arial" panose="020B0604020202020204" pitchFamily="34" charset="0"/>
                        </a:rPr>
                        <a:t>2. Feeling down, depressed, or hopeless</a:t>
                      </a:r>
                      <a:endParaRPr lang="en-US" sz="1600" b="1"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0</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smtClean="0">
                          <a:solidFill>
                            <a:srgbClr val="FFFF00"/>
                          </a:solidFill>
                          <a:latin typeface="Arial" panose="020B0604020202020204" pitchFamily="34" charset="0"/>
                          <a:cs typeface="Arial" panose="020B0604020202020204" pitchFamily="34" charset="0"/>
                        </a:rPr>
                        <a:t>1</a:t>
                      </a:r>
                      <a:endParaRPr lang="en-US" sz="2400" b="1" dirty="0">
                        <a:solidFill>
                          <a:srgbClr val="FFFF00"/>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2</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3</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61252">
                <a:tc>
                  <a:txBody>
                    <a:bodyPr/>
                    <a:lstStyle/>
                    <a:p>
                      <a:pPr marL="228600" indent="-228600"/>
                      <a:r>
                        <a:rPr lang="en-US" sz="1600" b="1" i="0" u="none" strike="noStrike" kern="1200" baseline="0" dirty="0" smtClean="0">
                          <a:solidFill>
                            <a:schemeClr val="bg1"/>
                          </a:solidFill>
                          <a:latin typeface="Arial" panose="020B0604020202020204" pitchFamily="34" charset="0"/>
                          <a:ea typeface="+mn-ea"/>
                          <a:cs typeface="Arial" panose="020B0604020202020204" pitchFamily="34" charset="0"/>
                        </a:rPr>
                        <a:t>3. Trouble falling or staying asleep, or sleeping too much</a:t>
                      </a:r>
                      <a:endParaRPr lang="en-US" sz="1600" b="1"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0</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1</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2</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smtClean="0">
                          <a:solidFill>
                            <a:srgbClr val="FFFF00"/>
                          </a:solidFill>
                          <a:latin typeface="Arial" panose="020B0604020202020204" pitchFamily="34" charset="0"/>
                          <a:cs typeface="Arial" panose="020B0604020202020204" pitchFamily="34" charset="0"/>
                        </a:rPr>
                        <a:t>3</a:t>
                      </a:r>
                      <a:endParaRPr lang="en-US" sz="2400" b="1" dirty="0">
                        <a:solidFill>
                          <a:srgbClr val="FFFF00"/>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213">
                <a:tc>
                  <a:txBody>
                    <a:bodyPr/>
                    <a:lstStyle/>
                    <a:p>
                      <a:r>
                        <a:rPr lang="en-US" sz="1600" b="1" i="0" u="none" strike="noStrike" kern="1200" baseline="0" dirty="0" smtClean="0">
                          <a:solidFill>
                            <a:schemeClr val="bg1"/>
                          </a:solidFill>
                          <a:latin typeface="Arial" panose="020B0604020202020204" pitchFamily="34" charset="0"/>
                          <a:ea typeface="+mn-ea"/>
                          <a:cs typeface="Arial" panose="020B0604020202020204" pitchFamily="34" charset="0"/>
                        </a:rPr>
                        <a:t>4. Feeling tired or having little energy</a:t>
                      </a:r>
                      <a:endParaRPr lang="en-US" sz="1600" b="1"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0</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1" dirty="0" smtClean="0">
                          <a:solidFill>
                            <a:srgbClr val="FFFF00"/>
                          </a:solidFill>
                          <a:latin typeface="Arial" panose="020B0604020202020204" pitchFamily="34" charset="0"/>
                          <a:cs typeface="Arial" panose="020B0604020202020204" pitchFamily="34" charset="0"/>
                        </a:rPr>
                        <a:t>1</a:t>
                      </a:r>
                      <a:endParaRPr lang="en-US" sz="2400" b="1" dirty="0">
                        <a:solidFill>
                          <a:srgbClr val="FFFF00"/>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2</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800" b="0" dirty="0" smtClean="0">
                          <a:solidFill>
                            <a:schemeClr val="bg1"/>
                          </a:solidFill>
                          <a:latin typeface="Arial" panose="020B0604020202020204" pitchFamily="34" charset="0"/>
                          <a:cs typeface="Arial" panose="020B0604020202020204" pitchFamily="34" charset="0"/>
                        </a:rPr>
                        <a:t>3</a:t>
                      </a:r>
                      <a:endParaRPr lang="en-US" sz="1800" b="0" dirty="0">
                        <a:solidFill>
                          <a:schemeClr val="bg1"/>
                        </a:solidFill>
                        <a:latin typeface="Arial" panose="020B0604020202020204" pitchFamily="34" charset="0"/>
                        <a:cs typeface="Arial" panose="020B0604020202020204" pitchFamily="34" charset="0"/>
                      </a:endParaRPr>
                    </a:p>
                  </a:txBody>
                  <a:tcPr marT="45721" marB="45721"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40989" name="TextBox 6"/>
          <p:cNvSpPr txBox="1">
            <a:spLocks noChangeArrowheads="1"/>
          </p:cNvSpPr>
          <p:nvPr/>
        </p:nvSpPr>
        <p:spPr bwMode="auto">
          <a:xfrm>
            <a:off x="381000" y="18796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1800" b="1" i="1" dirty="0">
                <a:solidFill>
                  <a:schemeClr val="bg1"/>
                </a:solidFill>
                <a:latin typeface="Arial" pitchFamily="34" charset="0"/>
                <a:cs typeface="Arial" pitchFamily="34" charset="0"/>
              </a:rPr>
              <a:t>Over the last 2 weeks, how often have you been bothered by any of                         the following problems? </a:t>
            </a:r>
          </a:p>
          <a:p>
            <a:pPr>
              <a:spcBef>
                <a:spcPct val="0"/>
              </a:spcBef>
              <a:buFontTx/>
              <a:buNone/>
            </a:pPr>
            <a:r>
              <a:rPr lang="en-US" altLang="en-US" sz="1600" i="1" dirty="0">
                <a:solidFill>
                  <a:schemeClr val="bg1"/>
                </a:solidFill>
                <a:latin typeface="Arial" pitchFamily="34" charset="0"/>
                <a:cs typeface="Arial" pitchFamily="34" charset="0"/>
              </a:rPr>
              <a:t>(Use </a:t>
            </a:r>
            <a:r>
              <a:rPr lang="ja-JP" altLang="en-US" sz="1600" i="1" dirty="0">
                <a:solidFill>
                  <a:schemeClr val="bg1"/>
                </a:solidFill>
                <a:latin typeface="Arial" pitchFamily="34" charset="0"/>
                <a:cs typeface="Arial" pitchFamily="34" charset="0"/>
              </a:rPr>
              <a:t>“</a:t>
            </a:r>
            <a:r>
              <a:rPr lang="en-US" altLang="ja-JP" sz="1600" dirty="0">
                <a:solidFill>
                  <a:schemeClr val="bg1"/>
                </a:solidFill>
                <a:latin typeface="Arial" pitchFamily="34" charset="0"/>
                <a:cs typeface="Arial" pitchFamily="34" charset="0"/>
              </a:rPr>
              <a:t>✔</a:t>
            </a:r>
            <a:r>
              <a:rPr lang="ja-JP" altLang="en-US" sz="1600" i="1" dirty="0">
                <a:solidFill>
                  <a:schemeClr val="bg1"/>
                </a:solidFill>
                <a:latin typeface="Arial" pitchFamily="34" charset="0"/>
                <a:cs typeface="Arial" pitchFamily="34" charset="0"/>
              </a:rPr>
              <a:t>”</a:t>
            </a:r>
            <a:r>
              <a:rPr lang="en-US" altLang="ja-JP" sz="1600" i="1" dirty="0">
                <a:solidFill>
                  <a:schemeClr val="bg1"/>
                </a:solidFill>
                <a:latin typeface="Arial" pitchFamily="34" charset="0"/>
                <a:cs typeface="Arial" pitchFamily="34" charset="0"/>
              </a:rPr>
              <a:t> to indicate your answer)</a:t>
            </a:r>
            <a:endParaRPr lang="en-US" altLang="en-US" sz="1600" i="1" dirty="0">
              <a:solidFill>
                <a:schemeClr val="bg1"/>
              </a:solidFill>
              <a:latin typeface="Arial" pitchFamily="34" charset="0"/>
              <a:cs typeface="Arial" pitchFamily="34" charset="0"/>
            </a:endParaRPr>
          </a:p>
        </p:txBody>
      </p:sp>
      <p:sp>
        <p:nvSpPr>
          <p:cNvPr id="5" name="TextBox 4"/>
          <p:cNvSpPr txBox="1"/>
          <p:nvPr/>
        </p:nvSpPr>
        <p:spPr>
          <a:xfrm>
            <a:off x="388938" y="6324600"/>
            <a:ext cx="7486650" cy="261938"/>
          </a:xfrm>
          <a:prstGeom prst="rect">
            <a:avLst/>
          </a:prstGeom>
          <a:noFill/>
        </p:spPr>
        <p:txBody>
          <a:bodyPr wrap="none">
            <a:spAutoFit/>
          </a:bodyPr>
          <a:lstStyle/>
          <a:p>
            <a:pPr>
              <a:defRPr/>
            </a:pPr>
            <a:r>
              <a:rPr lang="en-US" sz="1100" i="1" dirty="0">
                <a:solidFill>
                  <a:schemeClr val="bg1"/>
                </a:solidFill>
                <a:latin typeface="+mj-lt"/>
              </a:rPr>
              <a:t>Developed by Drs. Robert L. Spitzer, Janet B.W. Williams, Kurt Kroenke and colleagues, with an educational grant from Pfizer Inc.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515938"/>
            <a:ext cx="8229600" cy="1143000"/>
          </a:xfrm>
        </p:spPr>
        <p:txBody>
          <a:bodyPr/>
          <a:lstStyle/>
          <a:p>
            <a:r>
              <a:rPr lang="en-US" altLang="en-US" sz="4000" dirty="0" smtClean="0">
                <a:latin typeface="Arial" pitchFamily="34" charset="0"/>
                <a:cs typeface="Arial" pitchFamily="34" charset="0"/>
              </a:rPr>
              <a:t>Patient Health Questionnaire-9 (PHQ-9)</a:t>
            </a:r>
          </a:p>
        </p:txBody>
      </p:sp>
      <p:graphicFrame>
        <p:nvGraphicFramePr>
          <p:cNvPr id="6" name="Content Placeholder 5"/>
          <p:cNvGraphicFramePr>
            <a:graphicFrameLocks noGrp="1"/>
          </p:cNvGraphicFramePr>
          <p:nvPr>
            <p:ph idx="1"/>
          </p:nvPr>
        </p:nvGraphicFramePr>
        <p:xfrm>
          <a:off x="457200" y="2547938"/>
          <a:ext cx="8229600" cy="3421061"/>
        </p:xfrm>
        <a:graphic>
          <a:graphicData uri="http://schemas.openxmlformats.org/drawingml/2006/table">
            <a:tbl>
              <a:tblPr/>
              <a:tblGrid>
                <a:gridCol w="4419600"/>
                <a:gridCol w="952500"/>
                <a:gridCol w="952500"/>
                <a:gridCol w="952500"/>
                <a:gridCol w="952500"/>
              </a:tblGrid>
              <a:tr h="893762">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Not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at all</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Several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days</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More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than half</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the days</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Nearly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every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day</a:t>
                      </a:r>
                    </a:p>
                  </a:txBody>
                  <a:tcPr marT="45727" marB="45727" anchor="ctr" horzOverflow="overflow">
                    <a:lnL>
                      <a:noFill/>
                    </a:lnL>
                    <a:lnR>
                      <a:noFill/>
                    </a:lnR>
                    <a:lnT>
                      <a:noFill/>
                    </a:lnT>
                    <a:lnB>
                      <a:noFill/>
                    </a:lnB>
                    <a:lnTlToBr>
                      <a:noFill/>
                    </a:lnTlToBr>
                    <a:lnBlToTr>
                      <a:noFill/>
                    </a:lnBlToTr>
                    <a:noFill/>
                  </a:tcPr>
                </a:tc>
              </a:tr>
              <a:tr h="630238">
                <a:tc>
                  <a:txBody>
                    <a:bodyPr/>
                    <a:lstStyle>
                      <a:lvl1pPr marL="228600" indent="-228600"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5. Poor appetite or overeating</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0</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00"/>
                          </a:solidFill>
                          <a:effectLst/>
                          <a:latin typeface="Arial" pitchFamily="34" charset="0"/>
                          <a:ea typeface="MS PGothic" pitchFamily="34" charset="-128"/>
                          <a:cs typeface="Arial" pitchFamily="34" charset="0"/>
                        </a:rPr>
                        <a:t>1</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2</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3</a:t>
                      </a:r>
                    </a:p>
                  </a:txBody>
                  <a:tcPr marT="45727" marB="45727" anchor="ctr" horzOverflow="overflow">
                    <a:lnL>
                      <a:noFill/>
                    </a:lnL>
                    <a:lnR>
                      <a:noFill/>
                    </a:lnR>
                    <a:lnT>
                      <a:noFill/>
                    </a:lnT>
                    <a:lnB>
                      <a:noFill/>
                    </a:lnB>
                    <a:lnTlToBr>
                      <a:noFill/>
                    </a:lnTlToBr>
                    <a:lnBlToTr>
                      <a:noFill/>
                    </a:lnBlToTr>
                    <a:noFill/>
                  </a:tcPr>
                </a:tc>
              </a:tr>
              <a:tr h="982662">
                <a:tc>
                  <a:txBody>
                    <a:bodyPr/>
                    <a:lstStyle>
                      <a:lvl1pPr marL="228600" indent="-228600"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6. Feeling bad about yourself — or that you are a failure or have let yourself or your family down</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0</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1</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00"/>
                          </a:solidFill>
                          <a:effectLst/>
                          <a:latin typeface="Arial" pitchFamily="34" charset="0"/>
                          <a:ea typeface="MS PGothic" pitchFamily="34" charset="-128"/>
                          <a:cs typeface="Arial" pitchFamily="34" charset="0"/>
                        </a:rPr>
                        <a:t>2</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3</a:t>
                      </a:r>
                    </a:p>
                  </a:txBody>
                  <a:tcPr marT="45727" marB="45727" anchor="ctr" horzOverflow="overflow">
                    <a:lnL>
                      <a:noFill/>
                    </a:lnL>
                    <a:lnR>
                      <a:noFill/>
                    </a:lnR>
                    <a:lnT>
                      <a:noFill/>
                    </a:lnT>
                    <a:lnB>
                      <a:noFill/>
                    </a:lnB>
                    <a:lnTlToBr>
                      <a:noFill/>
                    </a:lnTlToBr>
                    <a:lnBlToTr>
                      <a:noFill/>
                    </a:lnBlToTr>
                    <a:noFill/>
                  </a:tcPr>
                </a:tc>
              </a:tr>
              <a:tr h="914399">
                <a:tc>
                  <a:txBody>
                    <a:bodyPr/>
                    <a:lstStyle>
                      <a:lvl1pPr marL="228600" indent="-228600"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7. Trouble concentrating on things, such as reading the newspaper or watching television</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0</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1</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00"/>
                          </a:solidFill>
                          <a:effectLst/>
                          <a:latin typeface="Arial" pitchFamily="34" charset="0"/>
                          <a:ea typeface="MS PGothic" pitchFamily="34" charset="-128"/>
                          <a:cs typeface="Arial" pitchFamily="34" charset="0"/>
                        </a:rPr>
                        <a:t>2</a:t>
                      </a:r>
                    </a:p>
                  </a:txBody>
                  <a:tcPr marT="45727" marB="45727"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3</a:t>
                      </a:r>
                    </a:p>
                  </a:txBody>
                  <a:tcPr marT="45727" marB="45727" anchor="ctr" horzOverflow="overflow">
                    <a:lnL>
                      <a:noFill/>
                    </a:lnL>
                    <a:lnR>
                      <a:noFill/>
                    </a:lnR>
                    <a:lnT>
                      <a:noFill/>
                    </a:lnT>
                    <a:lnB>
                      <a:noFill/>
                    </a:lnB>
                    <a:lnTlToBr>
                      <a:noFill/>
                    </a:lnTlToBr>
                    <a:lnBlToTr>
                      <a:noFill/>
                    </a:lnBlToTr>
                    <a:noFill/>
                  </a:tcPr>
                </a:tc>
              </a:tr>
            </a:tbl>
          </a:graphicData>
        </a:graphic>
      </p:graphicFrame>
      <p:sp>
        <p:nvSpPr>
          <p:cNvPr id="42008" name="TextBox 6"/>
          <p:cNvSpPr txBox="1">
            <a:spLocks noChangeArrowheads="1"/>
          </p:cNvSpPr>
          <p:nvPr/>
        </p:nvSpPr>
        <p:spPr bwMode="auto">
          <a:xfrm>
            <a:off x="381000" y="18796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1800" b="1" i="1" dirty="0">
                <a:solidFill>
                  <a:schemeClr val="bg1"/>
                </a:solidFill>
                <a:latin typeface="Arial" pitchFamily="34" charset="0"/>
                <a:cs typeface="Arial" pitchFamily="34" charset="0"/>
              </a:rPr>
              <a:t>Over the last 2 weeks, how often have you been bothered by any of                         the following problems? </a:t>
            </a:r>
          </a:p>
          <a:p>
            <a:pPr>
              <a:spcBef>
                <a:spcPct val="0"/>
              </a:spcBef>
              <a:buFontTx/>
              <a:buNone/>
            </a:pPr>
            <a:r>
              <a:rPr lang="en-US" altLang="en-US" sz="1600" i="1" dirty="0">
                <a:solidFill>
                  <a:schemeClr val="bg1"/>
                </a:solidFill>
                <a:latin typeface="Arial" pitchFamily="34" charset="0"/>
                <a:cs typeface="Arial" pitchFamily="34" charset="0"/>
              </a:rPr>
              <a:t>(Use </a:t>
            </a:r>
            <a:r>
              <a:rPr lang="ja-JP" altLang="en-US" sz="1600" i="1">
                <a:solidFill>
                  <a:schemeClr val="bg1"/>
                </a:solidFill>
                <a:latin typeface="Arial" pitchFamily="34" charset="0"/>
                <a:cs typeface="Arial" pitchFamily="34" charset="0"/>
              </a:rPr>
              <a:t>“</a:t>
            </a:r>
            <a:r>
              <a:rPr lang="en-US" altLang="ja-JP" sz="1600" dirty="0">
                <a:solidFill>
                  <a:schemeClr val="bg1"/>
                </a:solidFill>
                <a:latin typeface="Arial" pitchFamily="34" charset="0"/>
                <a:cs typeface="Arial" pitchFamily="34" charset="0"/>
              </a:rPr>
              <a:t>✔</a:t>
            </a:r>
            <a:r>
              <a:rPr lang="ja-JP" altLang="en-US" sz="1600" i="1">
                <a:solidFill>
                  <a:schemeClr val="bg1"/>
                </a:solidFill>
                <a:latin typeface="Arial" pitchFamily="34" charset="0"/>
                <a:cs typeface="Arial" pitchFamily="34" charset="0"/>
              </a:rPr>
              <a:t>”</a:t>
            </a:r>
            <a:r>
              <a:rPr lang="en-US" altLang="ja-JP" sz="1600" i="1" dirty="0">
                <a:solidFill>
                  <a:schemeClr val="bg1"/>
                </a:solidFill>
                <a:latin typeface="Arial" pitchFamily="34" charset="0"/>
                <a:cs typeface="Arial" pitchFamily="34" charset="0"/>
              </a:rPr>
              <a:t> to indicate your answer)</a:t>
            </a:r>
            <a:endParaRPr lang="en-US" altLang="en-US" sz="1600" i="1" dirty="0">
              <a:solidFill>
                <a:schemeClr val="bg1"/>
              </a:solidFill>
              <a:latin typeface="Arial" pitchFamily="34" charset="0"/>
              <a:cs typeface="Arial" pitchFamily="34" charset="0"/>
            </a:endParaRPr>
          </a:p>
        </p:txBody>
      </p:sp>
      <p:sp>
        <p:nvSpPr>
          <p:cNvPr id="7" name="TextBox 6"/>
          <p:cNvSpPr txBox="1"/>
          <p:nvPr/>
        </p:nvSpPr>
        <p:spPr>
          <a:xfrm>
            <a:off x="388938" y="6324600"/>
            <a:ext cx="7486650" cy="261938"/>
          </a:xfrm>
          <a:prstGeom prst="rect">
            <a:avLst/>
          </a:prstGeom>
          <a:noFill/>
        </p:spPr>
        <p:txBody>
          <a:bodyPr wrap="none">
            <a:spAutoFit/>
          </a:bodyPr>
          <a:lstStyle/>
          <a:p>
            <a:pPr>
              <a:defRPr/>
            </a:pPr>
            <a:r>
              <a:rPr lang="en-US" sz="1100" i="1" dirty="0">
                <a:solidFill>
                  <a:schemeClr val="bg1"/>
                </a:solidFill>
                <a:latin typeface="+mj-lt"/>
              </a:rPr>
              <a:t>Developed by Drs. Robert L. Spitzer, Janet B.W. Williams, Kurt Kroenke and colleagues, with an educational grant from Pfizer Inc.</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5638800"/>
            <a:ext cx="6477000" cy="609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3011" name="Title 1"/>
          <p:cNvSpPr>
            <a:spLocks noGrp="1"/>
          </p:cNvSpPr>
          <p:nvPr>
            <p:ph type="title"/>
          </p:nvPr>
        </p:nvSpPr>
        <p:spPr>
          <a:xfrm>
            <a:off x="457200" y="515938"/>
            <a:ext cx="8229600" cy="1143000"/>
          </a:xfrm>
        </p:spPr>
        <p:txBody>
          <a:bodyPr/>
          <a:lstStyle/>
          <a:p>
            <a:r>
              <a:rPr lang="en-US" altLang="en-US" sz="4000" dirty="0" smtClean="0">
                <a:latin typeface="Arial" pitchFamily="34" charset="0"/>
                <a:cs typeface="Arial" pitchFamily="34" charset="0"/>
              </a:rPr>
              <a:t>Patient Health Questionnaire-9 (PHQ-9)</a:t>
            </a:r>
          </a:p>
        </p:txBody>
      </p:sp>
      <p:graphicFrame>
        <p:nvGraphicFramePr>
          <p:cNvPr id="6" name="Content Placeholder 5"/>
          <p:cNvGraphicFramePr>
            <a:graphicFrameLocks noGrp="1"/>
          </p:cNvGraphicFramePr>
          <p:nvPr>
            <p:ph idx="1"/>
          </p:nvPr>
        </p:nvGraphicFramePr>
        <p:xfrm>
          <a:off x="457200" y="2411413"/>
          <a:ext cx="8229600" cy="3521076"/>
        </p:xfrm>
        <a:graphic>
          <a:graphicData uri="http://schemas.openxmlformats.org/drawingml/2006/table">
            <a:tbl>
              <a:tblPr/>
              <a:tblGrid>
                <a:gridCol w="4419600"/>
                <a:gridCol w="952500"/>
                <a:gridCol w="952500"/>
                <a:gridCol w="952500"/>
                <a:gridCol w="952500"/>
              </a:tblGrid>
              <a:tr h="849313">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20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Not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at all</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Several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days</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More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than half</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the days</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Nearly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every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day</a:t>
                      </a:r>
                    </a:p>
                  </a:txBody>
                  <a:tcPr marT="45715" marB="45715" anchor="ctr" horzOverflow="overflow">
                    <a:lnL>
                      <a:noFill/>
                    </a:lnL>
                    <a:lnR>
                      <a:noFill/>
                    </a:lnR>
                    <a:lnT>
                      <a:noFill/>
                    </a:lnT>
                    <a:lnB>
                      <a:noFill/>
                    </a:lnB>
                    <a:lnTlToBr>
                      <a:noFill/>
                    </a:lnTlToBr>
                    <a:lnBlToTr>
                      <a:noFill/>
                    </a:lnBlToTr>
                    <a:noFill/>
                  </a:tcPr>
                </a:tc>
              </a:tr>
              <a:tr h="1463675">
                <a:tc>
                  <a:txBody>
                    <a:bodyPr/>
                    <a:lstStyle>
                      <a:lvl1pPr marL="228600" indent="-228600"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8. Moving or speaking so slowly that other people could have noticed? Or the opposite — being so fidgety or restless that you have been moving around a lot more than usual</a:t>
                      </a:r>
                      <a:endParaRPr kumimoji="0" lang="en-US" alt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0</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1</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00"/>
                          </a:solidFill>
                          <a:effectLst/>
                          <a:latin typeface="Arial" pitchFamily="34" charset="0"/>
                          <a:ea typeface="MS PGothic" pitchFamily="34" charset="-128"/>
                          <a:cs typeface="Arial" pitchFamily="34" charset="0"/>
                        </a:rPr>
                        <a:t>2</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3</a:t>
                      </a:r>
                    </a:p>
                  </a:txBody>
                  <a:tcPr marT="45715" marB="45715" anchor="ctr" horzOverflow="overflow">
                    <a:lnL>
                      <a:noFill/>
                    </a:lnL>
                    <a:lnR>
                      <a:noFill/>
                    </a:lnR>
                    <a:lnT>
                      <a:noFill/>
                    </a:lnT>
                    <a:lnB>
                      <a:noFill/>
                    </a:lnB>
                    <a:lnTlToBr>
                      <a:noFill/>
                    </a:lnTlToBr>
                    <a:lnBlToTr>
                      <a:noFill/>
                    </a:lnBlToTr>
                    <a:noFill/>
                  </a:tcPr>
                </a:tc>
              </a:tr>
              <a:tr h="798513">
                <a:tc>
                  <a:txBody>
                    <a:bodyPr/>
                    <a:lstStyle>
                      <a:lvl1pPr marL="228600" indent="-228600"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228600" marR="0" lvl="0" indent="-22860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Arial" pitchFamily="34" charset="0"/>
                          <a:ea typeface="MS PGothic" pitchFamily="34" charset="-128"/>
                          <a:cs typeface="Arial" pitchFamily="34" charset="0"/>
                        </a:rPr>
                        <a:t>9. Thoughts that you would be better off dead or of hurting yourself in some way</a:t>
                      </a:r>
                      <a:endParaRPr kumimoji="0" lang="en-US" altLang="en-US" sz="1800" b="1"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0</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FF00"/>
                          </a:solidFill>
                          <a:effectLst/>
                          <a:latin typeface="Arial" pitchFamily="34" charset="0"/>
                          <a:ea typeface="MS PGothic" pitchFamily="34" charset="-128"/>
                          <a:cs typeface="Arial" pitchFamily="34" charset="0"/>
                        </a:rPr>
                        <a:t>1</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2</a:t>
                      </a: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bg1"/>
                          </a:solidFill>
                          <a:effectLst/>
                          <a:latin typeface="Arial" pitchFamily="34" charset="0"/>
                          <a:ea typeface="MS PGothic" pitchFamily="34" charset="-128"/>
                          <a:cs typeface="Arial" pitchFamily="34" charset="0"/>
                        </a:rPr>
                        <a:t>3</a:t>
                      </a:r>
                    </a:p>
                  </a:txBody>
                  <a:tcPr marT="45715" marB="45715" anchor="ctr" horzOverflow="overflow">
                    <a:lnL>
                      <a:noFill/>
                    </a:lnL>
                    <a:lnR>
                      <a:noFill/>
                    </a:lnR>
                    <a:lnT>
                      <a:noFill/>
                    </a:lnT>
                    <a:lnB>
                      <a:noFill/>
                    </a:lnB>
                    <a:lnTlToBr>
                      <a:noFill/>
                    </a:lnTlToBr>
                    <a:lnBlToTr>
                      <a:noFill/>
                    </a:lnBlToTr>
                    <a:noFill/>
                  </a:tcPr>
                </a:tc>
              </a:tr>
              <a:tr h="409575">
                <a:tc>
                  <a:txBody>
                    <a:bodyPr/>
                    <a:lstStyle>
                      <a:lvl1pPr marL="228600" indent="-228600"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228600" marR="0" lvl="0" indent="-228600" algn="l"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2000" b="0" i="0" u="none" strike="noStrike" cap="none" normalizeH="0" baseline="0" dirty="0" smtClean="0">
                        <a:ln>
                          <a:noFill/>
                        </a:ln>
                        <a:solidFill>
                          <a:schemeClr val="bg1"/>
                        </a:solidFill>
                        <a:effectLst/>
                        <a:latin typeface="Arial" pitchFamily="34" charset="0"/>
                        <a:ea typeface="MS PGothic" pitchFamily="34" charset="-128"/>
                        <a:cs typeface="Arial" pitchFamily="34" charset="0"/>
                      </a:endParaRPr>
                    </a:p>
                  </a:txBody>
                  <a:tcPr marT="45715" marB="45715" anchor="ctr" horzOverflow="overflow">
                    <a:lnL>
                      <a:noFill/>
                    </a:lnL>
                    <a:lnR>
                      <a:noFill/>
                    </a:lnR>
                    <a:lnT>
                      <a:noFill/>
                    </a:lnT>
                    <a:lnB>
                      <a:noFill/>
                    </a:lnB>
                    <a:lnTlToBr>
                      <a:noFill/>
                    </a:lnTlToBr>
                    <a:lnBlToTr>
                      <a:noFill/>
                    </a:lnBlToTr>
                    <a:noFill/>
                  </a:tcPr>
                </a:tc>
              </a:tr>
            </a:tbl>
          </a:graphicData>
        </a:graphic>
      </p:graphicFrame>
      <p:grpSp>
        <p:nvGrpSpPr>
          <p:cNvPr id="43033" name="Group 10"/>
          <p:cNvGrpSpPr>
            <a:grpSpLocks/>
          </p:cNvGrpSpPr>
          <p:nvPr/>
        </p:nvGrpSpPr>
        <p:grpSpPr bwMode="auto">
          <a:xfrm>
            <a:off x="2747963" y="5676900"/>
            <a:ext cx="1819275" cy="469900"/>
            <a:chOff x="5636609" y="5504858"/>
            <a:chExt cx="1305442" cy="385595"/>
          </a:xfrm>
        </p:grpSpPr>
        <p:sp>
          <p:nvSpPr>
            <p:cNvPr id="43047" name="TextBox 3"/>
            <p:cNvSpPr txBox="1">
              <a:spLocks noChangeArrowheads="1"/>
            </p:cNvSpPr>
            <p:nvPr/>
          </p:nvSpPr>
          <p:spPr bwMode="auto">
            <a:xfrm>
              <a:off x="5636609" y="5511801"/>
              <a:ext cx="257779" cy="37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400" b="1" dirty="0">
                  <a:solidFill>
                    <a:schemeClr val="tx1"/>
                  </a:solidFill>
                  <a:latin typeface="Times" pitchFamily="1" charset="0"/>
                </a:rPr>
                <a:t>+</a:t>
              </a:r>
            </a:p>
          </p:txBody>
        </p:sp>
        <p:sp>
          <p:nvSpPr>
            <p:cNvPr id="43048" name="TextBox 7"/>
            <p:cNvSpPr txBox="1">
              <a:spLocks noChangeArrowheads="1"/>
            </p:cNvSpPr>
            <p:nvPr/>
          </p:nvSpPr>
          <p:spPr bwMode="auto">
            <a:xfrm>
              <a:off x="6707267" y="5528166"/>
              <a:ext cx="234784" cy="32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000" dirty="0">
                  <a:solidFill>
                    <a:schemeClr val="tx1"/>
                  </a:solidFill>
                  <a:latin typeface="Arial" pitchFamily="34" charset="0"/>
                  <a:cs typeface="Arial" pitchFamily="34" charset="0"/>
                </a:rPr>
                <a:t>3</a:t>
              </a:r>
            </a:p>
          </p:txBody>
        </p:sp>
        <p:sp>
          <p:nvSpPr>
            <p:cNvPr id="43049" name="TextBox 8"/>
            <p:cNvSpPr txBox="1">
              <a:spLocks noChangeArrowheads="1"/>
            </p:cNvSpPr>
            <p:nvPr/>
          </p:nvSpPr>
          <p:spPr bwMode="auto">
            <a:xfrm>
              <a:off x="6336625" y="5504858"/>
              <a:ext cx="257779" cy="378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400" b="1" dirty="0">
                  <a:solidFill>
                    <a:schemeClr val="tx1"/>
                  </a:solidFill>
                  <a:latin typeface="Times" pitchFamily="1" charset="0"/>
                </a:rPr>
                <a:t>+</a:t>
              </a:r>
            </a:p>
          </p:txBody>
        </p:sp>
      </p:grpSp>
      <p:cxnSp>
        <p:nvCxnSpPr>
          <p:cNvPr id="10" name="Straight Connector 9"/>
          <p:cNvCxnSpPr/>
          <p:nvPr/>
        </p:nvCxnSpPr>
        <p:spPr>
          <a:xfrm>
            <a:off x="609600" y="5486400"/>
            <a:ext cx="7924800" cy="0"/>
          </a:xfrm>
          <a:prstGeom prst="line">
            <a:avLst/>
          </a:prstGeom>
          <a:ln w="38100">
            <a:solidFill>
              <a:schemeClr val="bg1">
                <a:lumMod val="9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2233613" y="6100763"/>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206750" y="609600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97350" y="609600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299200" y="6096000"/>
            <a:ext cx="4572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09600" y="5867400"/>
            <a:ext cx="1474788" cy="276225"/>
          </a:xfrm>
          <a:prstGeom prst="rect">
            <a:avLst/>
          </a:prstGeom>
          <a:noFill/>
        </p:spPr>
        <p:txBody>
          <a:bodyPr wrap="none">
            <a:spAutoFit/>
          </a:bodyPr>
          <a:lstStyle/>
          <a:p>
            <a:pPr>
              <a:defRPr/>
            </a:pPr>
            <a:r>
              <a:rPr lang="en-US" sz="1200" b="1" i="1" dirty="0">
                <a:latin typeface="+mj-lt"/>
              </a:rPr>
              <a:t>FOR OFFICE CODING</a:t>
            </a:r>
          </a:p>
        </p:txBody>
      </p:sp>
      <p:sp>
        <p:nvSpPr>
          <p:cNvPr id="18" name="TextBox 17"/>
          <p:cNvSpPr txBox="1"/>
          <p:nvPr/>
        </p:nvSpPr>
        <p:spPr>
          <a:xfrm>
            <a:off x="5072063" y="5757863"/>
            <a:ext cx="1800225" cy="347662"/>
          </a:xfrm>
          <a:prstGeom prst="rect">
            <a:avLst/>
          </a:prstGeom>
          <a:noFill/>
        </p:spPr>
        <p:txBody>
          <a:bodyPr>
            <a:spAutoFit/>
          </a:bodyPr>
          <a:lstStyle/>
          <a:p>
            <a:pPr>
              <a:defRPr/>
            </a:pPr>
            <a:r>
              <a:rPr lang="en-US" sz="1600" b="1" i="1" dirty="0">
                <a:latin typeface="+mj-lt"/>
              </a:rPr>
              <a:t>Total Score:</a:t>
            </a:r>
          </a:p>
        </p:txBody>
      </p:sp>
      <p:sp>
        <p:nvSpPr>
          <p:cNvPr id="43041" name="TextBox 20"/>
          <p:cNvSpPr txBox="1">
            <a:spLocks noChangeArrowheads="1"/>
          </p:cNvSpPr>
          <p:nvPr/>
        </p:nvSpPr>
        <p:spPr bwMode="auto">
          <a:xfrm>
            <a:off x="381000" y="1879600"/>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1800" b="1" i="1" dirty="0">
                <a:solidFill>
                  <a:schemeClr val="bg1"/>
                </a:solidFill>
                <a:latin typeface="Arial" pitchFamily="34" charset="0"/>
                <a:cs typeface="Arial" pitchFamily="34" charset="0"/>
              </a:rPr>
              <a:t>Over the last 2 weeks, how often have you been bothered by any of                         the following problems? </a:t>
            </a:r>
          </a:p>
          <a:p>
            <a:pPr>
              <a:spcBef>
                <a:spcPct val="0"/>
              </a:spcBef>
              <a:buFontTx/>
              <a:buNone/>
            </a:pPr>
            <a:r>
              <a:rPr lang="en-US" altLang="en-US" sz="1600" i="1" dirty="0">
                <a:solidFill>
                  <a:schemeClr val="bg1"/>
                </a:solidFill>
                <a:latin typeface="Arial" pitchFamily="34" charset="0"/>
                <a:cs typeface="Arial" pitchFamily="34" charset="0"/>
              </a:rPr>
              <a:t>(Use </a:t>
            </a:r>
            <a:r>
              <a:rPr lang="ja-JP" altLang="en-US" sz="1600" i="1">
                <a:solidFill>
                  <a:schemeClr val="bg1"/>
                </a:solidFill>
                <a:latin typeface="Arial" pitchFamily="34" charset="0"/>
                <a:cs typeface="Arial" pitchFamily="34" charset="0"/>
              </a:rPr>
              <a:t>“</a:t>
            </a:r>
            <a:r>
              <a:rPr lang="en-US" altLang="ja-JP" sz="1600" dirty="0">
                <a:solidFill>
                  <a:schemeClr val="bg1"/>
                </a:solidFill>
                <a:latin typeface="Arial" pitchFamily="34" charset="0"/>
                <a:cs typeface="Arial" pitchFamily="34" charset="0"/>
              </a:rPr>
              <a:t>✔</a:t>
            </a:r>
            <a:r>
              <a:rPr lang="ja-JP" altLang="en-US" sz="1600" i="1">
                <a:solidFill>
                  <a:schemeClr val="bg1"/>
                </a:solidFill>
                <a:latin typeface="Arial" pitchFamily="34" charset="0"/>
                <a:cs typeface="Arial" pitchFamily="34" charset="0"/>
              </a:rPr>
              <a:t>”</a:t>
            </a:r>
            <a:r>
              <a:rPr lang="en-US" altLang="ja-JP" sz="1600" i="1" dirty="0">
                <a:solidFill>
                  <a:schemeClr val="bg1"/>
                </a:solidFill>
                <a:latin typeface="Arial" pitchFamily="34" charset="0"/>
                <a:cs typeface="Arial" pitchFamily="34" charset="0"/>
              </a:rPr>
              <a:t> to indicate your answer)</a:t>
            </a:r>
            <a:endParaRPr lang="en-US" altLang="en-US" sz="1600" i="1" dirty="0">
              <a:solidFill>
                <a:schemeClr val="bg1"/>
              </a:solidFill>
              <a:latin typeface="Arial" pitchFamily="34" charset="0"/>
              <a:cs typeface="Arial" pitchFamily="34" charset="0"/>
            </a:endParaRPr>
          </a:p>
        </p:txBody>
      </p:sp>
      <p:sp>
        <p:nvSpPr>
          <p:cNvPr id="21" name="TextBox 20"/>
          <p:cNvSpPr txBox="1"/>
          <p:nvPr/>
        </p:nvSpPr>
        <p:spPr>
          <a:xfrm>
            <a:off x="388938" y="6324600"/>
            <a:ext cx="7486650" cy="261938"/>
          </a:xfrm>
          <a:prstGeom prst="rect">
            <a:avLst/>
          </a:prstGeom>
          <a:noFill/>
        </p:spPr>
        <p:txBody>
          <a:bodyPr wrap="none">
            <a:spAutoFit/>
          </a:bodyPr>
          <a:lstStyle/>
          <a:p>
            <a:pPr>
              <a:defRPr/>
            </a:pPr>
            <a:r>
              <a:rPr lang="en-US" sz="1100" i="1" dirty="0">
                <a:solidFill>
                  <a:schemeClr val="bg1"/>
                </a:solidFill>
                <a:latin typeface="+mj-lt"/>
              </a:rPr>
              <a:t>Developed by Drs. Robert L. Spitzer, Janet B.W. Williams, Kurt Kroenke and colleagues, with an educational grant from Pfizer Inc.</a:t>
            </a:r>
          </a:p>
        </p:txBody>
      </p:sp>
      <p:sp>
        <p:nvSpPr>
          <p:cNvPr id="43043" name="TextBox 8"/>
          <p:cNvSpPr txBox="1">
            <a:spLocks noChangeArrowheads="1"/>
          </p:cNvSpPr>
          <p:nvPr/>
        </p:nvSpPr>
        <p:spPr bwMode="auto">
          <a:xfrm>
            <a:off x="4697413" y="5676900"/>
            <a:ext cx="360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400" b="1" dirty="0">
                <a:solidFill>
                  <a:schemeClr val="tx1"/>
                </a:solidFill>
                <a:latin typeface="Times" pitchFamily="1" charset="0"/>
              </a:rPr>
              <a:t>=</a:t>
            </a:r>
          </a:p>
        </p:txBody>
      </p:sp>
      <p:sp>
        <p:nvSpPr>
          <p:cNvPr id="43044" name="Rectangle 1"/>
          <p:cNvSpPr>
            <a:spLocks noChangeArrowheads="1"/>
          </p:cNvSpPr>
          <p:nvPr/>
        </p:nvSpPr>
        <p:spPr bwMode="auto">
          <a:xfrm>
            <a:off x="2273300" y="57134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lgn="ctr" eaLnBrk="1" hangingPunct="1">
              <a:spcBef>
                <a:spcPct val="0"/>
              </a:spcBef>
              <a:buFontTx/>
              <a:buNone/>
            </a:pPr>
            <a:r>
              <a:rPr lang="en-US" altLang="en-US" sz="2000" dirty="0">
                <a:solidFill>
                  <a:schemeClr val="tx1"/>
                </a:solidFill>
                <a:latin typeface="Arial" pitchFamily="34" charset="0"/>
                <a:cs typeface="Arial" pitchFamily="34" charset="0"/>
              </a:rPr>
              <a:t>7</a:t>
            </a:r>
          </a:p>
        </p:txBody>
      </p:sp>
      <p:sp>
        <p:nvSpPr>
          <p:cNvPr id="43045" name="Rectangle 2"/>
          <p:cNvSpPr>
            <a:spLocks noChangeArrowheads="1"/>
          </p:cNvSpPr>
          <p:nvPr/>
        </p:nvSpPr>
        <p:spPr bwMode="auto">
          <a:xfrm>
            <a:off x="3254375" y="5703888"/>
            <a:ext cx="328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lgn="ctr" eaLnBrk="1" hangingPunct="1">
              <a:spcBef>
                <a:spcPct val="0"/>
              </a:spcBef>
              <a:buFontTx/>
              <a:buNone/>
            </a:pPr>
            <a:r>
              <a:rPr lang="en-US" altLang="en-US" sz="2000" dirty="0">
                <a:solidFill>
                  <a:schemeClr val="tx1"/>
                </a:solidFill>
                <a:latin typeface="Arial" pitchFamily="34" charset="0"/>
                <a:cs typeface="Arial" pitchFamily="34" charset="0"/>
              </a:rPr>
              <a:t>5</a:t>
            </a:r>
          </a:p>
        </p:txBody>
      </p:sp>
      <p:sp>
        <p:nvSpPr>
          <p:cNvPr id="43046" name="TextBox 7"/>
          <p:cNvSpPr txBox="1">
            <a:spLocks noChangeArrowheads="1"/>
          </p:cNvSpPr>
          <p:nvPr/>
        </p:nvSpPr>
        <p:spPr bwMode="auto">
          <a:xfrm>
            <a:off x="6248400" y="5711825"/>
            <a:ext cx="469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000" dirty="0">
                <a:solidFill>
                  <a:schemeClr val="tx1"/>
                </a:solidFill>
                <a:latin typeface="Arial" pitchFamily="34" charset="0"/>
                <a:cs typeface="Arial" pitchFamily="34" charset="0"/>
              </a:rPr>
              <a:t>15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txBox="1">
            <a:spLocks/>
          </p:cNvSpPr>
          <p:nvPr/>
        </p:nvSpPr>
        <p:spPr bwMode="auto">
          <a:xfrm>
            <a:off x="457200" y="863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lgn="ctr">
              <a:spcBef>
                <a:spcPct val="0"/>
              </a:spcBef>
              <a:buFontTx/>
              <a:buNone/>
            </a:pPr>
            <a:r>
              <a:rPr lang="en-US" altLang="en-US" sz="4400" dirty="0">
                <a:latin typeface="Avenir Book" pitchFamily="-84" charset="0"/>
              </a:rPr>
              <a:t>Interpreting PHQ-9 Scores</a:t>
            </a:r>
          </a:p>
        </p:txBody>
      </p:sp>
      <p:graphicFrame>
        <p:nvGraphicFramePr>
          <p:cNvPr id="3" name="Content Placeholder 3"/>
          <p:cNvGraphicFramePr>
            <a:graphicFrameLocks/>
          </p:cNvGraphicFramePr>
          <p:nvPr/>
        </p:nvGraphicFramePr>
        <p:xfrm>
          <a:off x="566738" y="1985963"/>
          <a:ext cx="8061325" cy="3881437"/>
        </p:xfrm>
        <a:graphic>
          <a:graphicData uri="http://schemas.openxmlformats.org/drawingml/2006/table">
            <a:tbl>
              <a:tblPr firstRow="1" bandRow="1">
                <a:tableStyleId>{5C22544A-7EE6-4342-B048-85BDC9FD1C3A}</a:tableStyleId>
              </a:tblPr>
              <a:tblGrid>
                <a:gridCol w="2405062"/>
                <a:gridCol w="914400"/>
                <a:gridCol w="935126"/>
                <a:gridCol w="3806737"/>
              </a:tblGrid>
              <a:tr h="725893">
                <a:tc>
                  <a:txBody>
                    <a:bodyPr/>
                    <a:lstStyle/>
                    <a:p>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Diagnosis</a:t>
                      </a:r>
                      <a:endParaRPr lang="en-US" sz="1800" b="1" u="none" dirty="0">
                        <a:solidFill>
                          <a:schemeClr val="bg1"/>
                        </a:solidFill>
                        <a:latin typeface="Arial" panose="020B0604020202020204" pitchFamily="34" charset="0"/>
                        <a:cs typeface="Arial" panose="020B0604020202020204" pitchFamily="34" charset="0"/>
                      </a:endParaRPr>
                    </a:p>
                  </a:txBody>
                  <a:tcPr marL="87236" marR="87236" marT="43605" marB="43605"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Total Score</a:t>
                      </a:r>
                      <a:endParaRPr lang="en-US" sz="1800" b="1" u="none" dirty="0">
                        <a:solidFill>
                          <a:schemeClr val="bg1"/>
                        </a:solidFill>
                        <a:latin typeface="Arial" panose="020B0604020202020204" pitchFamily="34" charset="0"/>
                        <a:cs typeface="Arial" panose="020B0604020202020204" pitchFamily="34" charset="0"/>
                      </a:endParaRPr>
                    </a:p>
                  </a:txBody>
                  <a:tcPr marL="87236" marR="87236" marT="43605" marB="43605"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For Score</a:t>
                      </a:r>
                      <a:endParaRPr lang="en-US" sz="1800" b="1" u="none" dirty="0">
                        <a:solidFill>
                          <a:schemeClr val="bg1"/>
                        </a:solidFill>
                        <a:latin typeface="Arial" panose="020B0604020202020204" pitchFamily="34" charset="0"/>
                        <a:cs typeface="Arial" panose="020B0604020202020204" pitchFamily="34" charset="0"/>
                      </a:endParaRPr>
                    </a:p>
                  </a:txBody>
                  <a:tcPr marL="87236" marR="87236" marT="43605" marB="43605"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b="1" i="0" u="none" strike="noStrike" kern="1200" baseline="0" dirty="0" smtClean="0">
                          <a:solidFill>
                            <a:schemeClr val="bg1"/>
                          </a:solidFill>
                          <a:latin typeface="Arial" panose="020B0604020202020204" pitchFamily="34" charset="0"/>
                          <a:ea typeface="+mn-ea"/>
                          <a:cs typeface="Arial" panose="020B0604020202020204" pitchFamily="34" charset="0"/>
                        </a:rPr>
                        <a:t>Action</a:t>
                      </a:r>
                      <a:endParaRPr lang="en-US" sz="1800" b="1" u="none" dirty="0">
                        <a:solidFill>
                          <a:schemeClr val="bg1"/>
                        </a:solidFill>
                        <a:latin typeface="Arial" panose="020B0604020202020204" pitchFamily="34" charset="0"/>
                        <a:cs typeface="Arial" panose="020B0604020202020204" pitchFamily="34" charset="0"/>
                      </a:endParaRPr>
                    </a:p>
                  </a:txBody>
                  <a:tcPr marL="87236" marR="87236" marT="43605" marB="43605" anchor="b">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25893">
                <a:tc>
                  <a:txBody>
                    <a:bodyPr/>
                    <a:lstStyle/>
                    <a:p>
                      <a:r>
                        <a:rPr lang="en-US" sz="1800" b="0" i="0" u="none" strike="noStrike" kern="1200" baseline="0" dirty="0" smtClean="0">
                          <a:solidFill>
                            <a:schemeClr val="bg1"/>
                          </a:solidFill>
                          <a:latin typeface="Arial" panose="020B0604020202020204" pitchFamily="34" charset="0"/>
                          <a:ea typeface="+mn-ea"/>
                          <a:cs typeface="Arial" panose="020B0604020202020204" pitchFamily="34" charset="0"/>
                        </a:rPr>
                        <a:t>Minimal depression</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0-4</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u="sng" dirty="0" smtClean="0">
                          <a:solidFill>
                            <a:schemeClr val="bg1"/>
                          </a:solidFill>
                          <a:latin typeface="Arial" panose="020B0604020202020204" pitchFamily="34" charset="0"/>
                          <a:cs typeface="Arial" panose="020B0604020202020204" pitchFamily="34" charset="0"/>
                        </a:rPr>
                        <a:t>&lt;</a:t>
                      </a:r>
                      <a:r>
                        <a:rPr lang="en-US" sz="1800" dirty="0" smtClean="0">
                          <a:solidFill>
                            <a:schemeClr val="bg1"/>
                          </a:solidFill>
                          <a:latin typeface="Arial" panose="020B0604020202020204" pitchFamily="34" charset="0"/>
                          <a:cs typeface="Arial" panose="020B0604020202020204" pitchFamily="34" charset="0"/>
                        </a:rPr>
                        <a:t>4</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smtClean="0">
                          <a:solidFill>
                            <a:schemeClr val="bg1"/>
                          </a:solidFill>
                          <a:latin typeface="Arial" panose="020B0604020202020204" pitchFamily="34" charset="0"/>
                          <a:ea typeface="+mn-ea"/>
                          <a:cs typeface="Arial" panose="020B0604020202020204" pitchFamily="34" charset="0"/>
                        </a:rPr>
                        <a:t>The score suggests the patient may not need depression treatment</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245161">
                <a:tc>
                  <a:txBody>
                    <a:bodyPr/>
                    <a:lstStyle/>
                    <a:p>
                      <a:r>
                        <a:rPr lang="en-US" sz="1800" b="0" i="0" u="none" strike="noStrike" kern="1200" baseline="0" dirty="0" smtClean="0">
                          <a:solidFill>
                            <a:schemeClr val="bg1"/>
                          </a:solidFill>
                          <a:latin typeface="Arial" panose="020B0604020202020204" pitchFamily="34" charset="0"/>
                          <a:ea typeface="+mn-ea"/>
                          <a:cs typeface="Arial" panose="020B0604020202020204" pitchFamily="34" charset="0"/>
                        </a:rPr>
                        <a:t>Mild depression</a:t>
                      </a:r>
                      <a:endParaRPr lang="en-US" sz="1800" dirty="0">
                        <a:solidFill>
                          <a:schemeClr val="bg1"/>
                        </a:solidFill>
                        <a:latin typeface="Arial" panose="020B0604020202020204" pitchFamily="34" charset="0"/>
                        <a:cs typeface="Arial" panose="020B0604020202020204" pitchFamily="34" charset="0"/>
                      </a:endParaRPr>
                    </a:p>
                    <a:p>
                      <a:r>
                        <a:rPr lang="en-US" sz="1800" b="0" i="0" u="none" strike="noStrike" kern="1200" baseline="0" dirty="0" smtClean="0">
                          <a:solidFill>
                            <a:schemeClr val="bg1"/>
                          </a:solidFill>
                          <a:latin typeface="Arial" panose="020B0604020202020204" pitchFamily="34" charset="0"/>
                          <a:ea typeface="+mn-ea"/>
                          <a:cs typeface="Arial" panose="020B0604020202020204" pitchFamily="34" charset="0"/>
                        </a:rPr>
                        <a:t>Moderate depression</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5-9</a:t>
                      </a:r>
                      <a:endParaRPr lang="en-US" sz="1800" dirty="0">
                        <a:solidFill>
                          <a:schemeClr val="bg1"/>
                        </a:solidFill>
                        <a:latin typeface="Arial" panose="020B0604020202020204" pitchFamily="34" charset="0"/>
                        <a:cs typeface="Arial" panose="020B0604020202020204" pitchFamily="34" charset="0"/>
                      </a:endParaRPr>
                    </a:p>
                    <a:p>
                      <a:pPr algn="ctr"/>
                      <a:r>
                        <a:rPr lang="en-US" sz="1800" dirty="0" smtClean="0">
                          <a:solidFill>
                            <a:schemeClr val="bg1"/>
                          </a:solidFill>
                          <a:latin typeface="Arial" panose="020B0604020202020204" pitchFamily="34" charset="0"/>
                          <a:cs typeface="Arial" panose="020B0604020202020204" pitchFamily="34" charset="0"/>
                        </a:rPr>
                        <a:t>10-14</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800" dirty="0" smtClean="0">
                          <a:solidFill>
                            <a:schemeClr val="bg1"/>
                          </a:solidFill>
                          <a:latin typeface="Arial" panose="020B0604020202020204" pitchFamily="34" charset="0"/>
                          <a:cs typeface="Arial" panose="020B0604020202020204" pitchFamily="34" charset="0"/>
                        </a:rPr>
                        <a:t>5-14</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800" b="0" i="0" u="none" strike="noStrike" kern="1200" baseline="0" dirty="0" smtClean="0">
                          <a:solidFill>
                            <a:schemeClr val="bg1"/>
                          </a:solidFill>
                          <a:latin typeface="Arial" panose="020B0604020202020204" pitchFamily="34" charset="0"/>
                          <a:ea typeface="+mn-ea"/>
                          <a:cs typeface="Arial" panose="020B0604020202020204" pitchFamily="34" charset="0"/>
                        </a:rPr>
                        <a:t>Physician uses clinical judgment about treatment, based on patient's duration of symptoms and functional impairment</a:t>
                      </a:r>
                      <a:endParaRPr lang="en-US" sz="1800" dirty="0">
                        <a:solidFill>
                          <a:schemeClr val="bg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184489">
                <a:tc>
                  <a:txBody>
                    <a:bodyPr/>
                    <a:lstStyle/>
                    <a:p>
                      <a:pPr marL="228600" indent="-228600"/>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Moderately severe depression</a:t>
                      </a:r>
                      <a:endParaRPr lang="en-US" sz="1800" dirty="0">
                        <a:solidFill>
                          <a:schemeClr val="tx1"/>
                        </a:solidFill>
                        <a:latin typeface="Arial" panose="020B0604020202020204" pitchFamily="34" charset="0"/>
                        <a:cs typeface="Arial" panose="020B0604020202020204" pitchFamily="34" charset="0"/>
                      </a:endParaRPr>
                    </a:p>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Severe depression</a:t>
                      </a:r>
                      <a:endParaRPr lang="en-US" sz="1800" dirty="0">
                        <a:solidFill>
                          <a:schemeClr val="tx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a:r>
                        <a:rPr lang="en-US" sz="1800" dirty="0" smtClean="0">
                          <a:solidFill>
                            <a:schemeClr val="tx1"/>
                          </a:solidFill>
                          <a:latin typeface="Arial" panose="020B0604020202020204" pitchFamily="34" charset="0"/>
                          <a:cs typeface="Arial" panose="020B0604020202020204" pitchFamily="34" charset="0"/>
                        </a:rPr>
                        <a:t>15-19</a:t>
                      </a:r>
                      <a:endParaRPr lang="en-US" sz="1800" dirty="0">
                        <a:solidFill>
                          <a:schemeClr val="tx1"/>
                        </a:solidFill>
                        <a:latin typeface="Arial" panose="020B0604020202020204" pitchFamily="34" charset="0"/>
                        <a:cs typeface="Arial" panose="020B0604020202020204" pitchFamily="34" charset="0"/>
                      </a:endParaRPr>
                    </a:p>
                    <a:p>
                      <a:pPr algn="ctr"/>
                      <a:endParaRPr lang="en-US" sz="1800" dirty="0" smtClean="0">
                        <a:solidFill>
                          <a:schemeClr val="tx1"/>
                        </a:solidFill>
                        <a:latin typeface="Arial" panose="020B0604020202020204" pitchFamily="34" charset="0"/>
                        <a:cs typeface="Arial" panose="020B0604020202020204" pitchFamily="34" charset="0"/>
                      </a:endParaRPr>
                    </a:p>
                    <a:p>
                      <a:pPr algn="ctr"/>
                      <a:r>
                        <a:rPr lang="en-US" sz="1800" dirty="0" smtClean="0">
                          <a:solidFill>
                            <a:schemeClr val="tx1"/>
                          </a:solidFill>
                          <a:latin typeface="Arial" panose="020B0604020202020204" pitchFamily="34" charset="0"/>
                          <a:cs typeface="Arial" panose="020B0604020202020204" pitchFamily="34" charset="0"/>
                        </a:rPr>
                        <a:t>20-27</a:t>
                      </a:r>
                      <a:endParaRPr lang="en-US" sz="1800" dirty="0">
                        <a:solidFill>
                          <a:schemeClr val="tx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pPr algn="ctr"/>
                      <a:r>
                        <a:rPr lang="en-US" sz="1800" dirty="0" smtClean="0">
                          <a:solidFill>
                            <a:schemeClr val="tx1"/>
                          </a:solidFill>
                          <a:latin typeface="Arial" panose="020B0604020202020204" pitchFamily="34" charset="0"/>
                          <a:cs typeface="Arial" panose="020B0604020202020204" pitchFamily="34" charset="0"/>
                        </a:rPr>
                        <a:t>&gt;14</a:t>
                      </a:r>
                      <a:endParaRPr lang="en-US" sz="1800" dirty="0">
                        <a:solidFill>
                          <a:schemeClr val="tx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c>
                  <a:txBody>
                    <a:bodyPr/>
                    <a:lstStyle/>
                    <a:p>
                      <a:r>
                        <a:rPr lang="en-US" sz="1800" b="0" i="0" u="none" strike="noStrike" kern="1200" baseline="0" dirty="0" smtClean="0">
                          <a:solidFill>
                            <a:schemeClr val="tx1"/>
                          </a:solidFill>
                          <a:latin typeface="Arial" panose="020B0604020202020204" pitchFamily="34" charset="0"/>
                          <a:ea typeface="+mn-ea"/>
                          <a:cs typeface="Arial" panose="020B0604020202020204" pitchFamily="34" charset="0"/>
                        </a:rPr>
                        <a:t>Warrants treatment for depression, using antidepressant, psychotherapy and/or a combination of treatment.</a:t>
                      </a:r>
                      <a:endParaRPr lang="en-US" sz="1800" dirty="0">
                        <a:solidFill>
                          <a:schemeClr val="tx1"/>
                        </a:solidFill>
                        <a:latin typeface="Arial" panose="020B0604020202020204" pitchFamily="34" charset="0"/>
                        <a:cs typeface="Arial" panose="020B0604020202020204" pitchFamily="34" charset="0"/>
                      </a:endParaRPr>
                    </a:p>
                  </a:txBody>
                  <a:tcPr marL="87236" marR="87236" marT="43605" marB="43605">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00"/>
                    </a:solidFill>
                  </a:tcPr>
                </a:tc>
              </a:tr>
            </a:tbl>
          </a:graphicData>
        </a:graphic>
      </p:graphicFrame>
      <p:sp>
        <p:nvSpPr>
          <p:cNvPr id="4" name="TextBox 3"/>
          <p:cNvSpPr txBox="1"/>
          <p:nvPr/>
        </p:nvSpPr>
        <p:spPr>
          <a:xfrm>
            <a:off x="381000" y="6316663"/>
            <a:ext cx="5853113" cy="276225"/>
          </a:xfrm>
          <a:prstGeom prst="rect">
            <a:avLst/>
          </a:prstGeom>
          <a:noFill/>
        </p:spPr>
        <p:txBody>
          <a:bodyPr wrap="none">
            <a:spAutoFit/>
          </a:bodyPr>
          <a:lstStyle/>
          <a:p>
            <a:pPr>
              <a:defRPr/>
            </a:pPr>
            <a:r>
              <a:rPr lang="en-US" sz="1200" i="1" dirty="0">
                <a:solidFill>
                  <a:schemeClr val="bg1"/>
                </a:solidFill>
                <a:latin typeface="+mj-lt"/>
              </a:rPr>
              <a:t>The PHQ-9 is described in more detail at the Pfizer website: http://www.phqscreeners.com/</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515938"/>
            <a:ext cx="8229600" cy="1143000"/>
          </a:xfrm>
        </p:spPr>
        <p:txBody>
          <a:bodyPr/>
          <a:lstStyle/>
          <a:p>
            <a:r>
              <a:rPr lang="en-US" altLang="en-US" sz="4000" dirty="0" smtClean="0">
                <a:latin typeface="Arial" pitchFamily="34" charset="0"/>
                <a:cs typeface="Arial" pitchFamily="34" charset="0"/>
              </a:rPr>
              <a:t>Patient Health Questionnaire-9 (PHQ-9)</a:t>
            </a:r>
          </a:p>
        </p:txBody>
      </p:sp>
      <p:sp>
        <p:nvSpPr>
          <p:cNvPr id="45059" name="TextBox 6"/>
          <p:cNvSpPr txBox="1">
            <a:spLocks noChangeArrowheads="1"/>
          </p:cNvSpPr>
          <p:nvPr/>
        </p:nvSpPr>
        <p:spPr bwMode="auto">
          <a:xfrm>
            <a:off x="533400" y="2311400"/>
            <a:ext cx="7967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000" b="1" i="1" dirty="0">
                <a:solidFill>
                  <a:schemeClr val="bg1"/>
                </a:solidFill>
                <a:latin typeface="Arial" pitchFamily="34" charset="0"/>
                <a:cs typeface="Arial" pitchFamily="34" charset="0"/>
              </a:rPr>
              <a:t>If you checked off </a:t>
            </a:r>
            <a:r>
              <a:rPr lang="en-US" altLang="en-US" sz="2000" b="1" i="1" u="sng" dirty="0">
                <a:solidFill>
                  <a:schemeClr val="bg1"/>
                </a:solidFill>
                <a:latin typeface="Arial" pitchFamily="34" charset="0"/>
                <a:cs typeface="Arial" pitchFamily="34" charset="0"/>
              </a:rPr>
              <a:t>any</a:t>
            </a:r>
            <a:r>
              <a:rPr lang="en-US" altLang="en-US" sz="2000" b="1" i="1" dirty="0">
                <a:solidFill>
                  <a:schemeClr val="bg1"/>
                </a:solidFill>
                <a:latin typeface="Arial" pitchFamily="34" charset="0"/>
                <a:cs typeface="Arial" pitchFamily="34" charset="0"/>
              </a:rPr>
              <a:t> problems, how </a:t>
            </a:r>
            <a:r>
              <a:rPr lang="en-US" altLang="en-US" sz="2000" b="1" i="1" u="sng" dirty="0">
                <a:solidFill>
                  <a:schemeClr val="bg1"/>
                </a:solidFill>
                <a:latin typeface="Arial" pitchFamily="34" charset="0"/>
                <a:cs typeface="Arial" pitchFamily="34" charset="0"/>
              </a:rPr>
              <a:t>difficult</a:t>
            </a:r>
            <a:r>
              <a:rPr lang="en-US" altLang="en-US" sz="2000" b="1" i="1" dirty="0">
                <a:solidFill>
                  <a:schemeClr val="bg1"/>
                </a:solidFill>
                <a:latin typeface="Arial" pitchFamily="34" charset="0"/>
                <a:cs typeface="Arial" pitchFamily="34" charset="0"/>
              </a:rPr>
              <a:t> have these problems made it for you to do your work, take care of things </a:t>
            </a:r>
          </a:p>
          <a:p>
            <a:pPr>
              <a:spcBef>
                <a:spcPct val="0"/>
              </a:spcBef>
              <a:buFontTx/>
              <a:buNone/>
            </a:pPr>
            <a:r>
              <a:rPr lang="en-US" altLang="en-US" sz="2000" b="1" i="1" dirty="0">
                <a:solidFill>
                  <a:schemeClr val="bg1"/>
                </a:solidFill>
                <a:latin typeface="Arial" pitchFamily="34" charset="0"/>
                <a:cs typeface="Arial" pitchFamily="34" charset="0"/>
              </a:rPr>
              <a:t>at home, or get along with other people?</a:t>
            </a:r>
            <a:endParaRPr lang="en-US" altLang="en-US" sz="2000" i="1"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nvGraphicFramePr>
        <p:xfrm>
          <a:off x="762000" y="3763963"/>
          <a:ext cx="7391400" cy="1493837"/>
        </p:xfrm>
        <a:graphic>
          <a:graphicData uri="http://schemas.openxmlformats.org/drawingml/2006/table">
            <a:tbl>
              <a:tblPr/>
              <a:tblGrid>
                <a:gridCol w="1847850"/>
                <a:gridCol w="1847850"/>
                <a:gridCol w="1847850"/>
                <a:gridCol w="1847850"/>
              </a:tblGrid>
              <a:tr h="1493837">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Not difficult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at all</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a:t>
                      </a:r>
                    </a:p>
                  </a:txBody>
                  <a:tcPr marT="45730" marB="45730"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Somewhat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difficult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endParaRPr>
                    </a:p>
                  </a:txBody>
                  <a:tcPr marT="45730" marB="45730"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Very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Difficult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a:t>
                      </a:r>
                    </a:p>
                  </a:txBody>
                  <a:tcPr marT="45730" marB="45730" horzOverflow="overflow">
                    <a:lnL>
                      <a:noFill/>
                    </a:lnL>
                    <a:lnR>
                      <a:noFill/>
                    </a:lnR>
                    <a:lnT>
                      <a:noFill/>
                    </a:lnT>
                    <a:lnB>
                      <a:noFill/>
                    </a:lnB>
                    <a:lnTlToBr>
                      <a:noFill/>
                    </a:lnTlToBr>
                    <a:lnBlToTr>
                      <a:noFill/>
                    </a:lnBlToTr>
                    <a:noFill/>
                  </a:tcPr>
                </a:tc>
                <a:tc>
                  <a:txBody>
                    <a:bodyPr/>
                    <a:lstStyle>
                      <a:lvl1pPr defTabSz="457200">
                        <a:spcBef>
                          <a:spcPct val="20000"/>
                        </a:spcBef>
                        <a:buFont typeface="Arial" pitchFamily="34" charset="0"/>
                        <a:defRPr sz="28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defRPr sz="24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defRPr sz="20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defRPr>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defRPr>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defRPr>
                          <a:solidFill>
                            <a:srgbClr val="FFFFFF"/>
                          </a:solidFill>
                          <a:latin typeface="Calibri" pitchFamily="34"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Extremely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difficult</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FFFFFF"/>
                          </a:solidFill>
                          <a:effectLst/>
                          <a:latin typeface="Arial" pitchFamily="34" charset="0"/>
                          <a:ea typeface="MS PGothic" pitchFamily="34" charset="-128"/>
                          <a:cs typeface="Arial" pitchFamily="34" charset="0"/>
                        </a:rPr>
                        <a:t>□</a:t>
                      </a:r>
                    </a:p>
                  </a:txBody>
                  <a:tcPr marT="45730" marB="45730" horzOverflow="overflow">
                    <a:lnL>
                      <a:noFill/>
                    </a:lnL>
                    <a:lnR>
                      <a:noFill/>
                    </a:lnR>
                    <a:lnT>
                      <a:noFill/>
                    </a:lnT>
                    <a:lnB>
                      <a:noFill/>
                    </a:lnB>
                    <a:lnTlToBr>
                      <a:noFill/>
                    </a:lnTlToBr>
                    <a:lnBlToTr>
                      <a:noFill/>
                    </a:lnBlToTr>
                    <a:noFill/>
                  </a:tcPr>
                </a:tc>
              </a:tr>
            </a:tbl>
          </a:graphicData>
        </a:graphic>
      </p:graphicFrame>
      <p:sp>
        <p:nvSpPr>
          <p:cNvPr id="45065" name="Rectangle 1"/>
          <p:cNvSpPr>
            <a:spLocks noChangeArrowheads="1"/>
          </p:cNvSpPr>
          <p:nvPr/>
        </p:nvSpPr>
        <p:spPr bwMode="auto">
          <a:xfrm>
            <a:off x="5121275" y="4233863"/>
            <a:ext cx="527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defTabSz="45720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defTabSz="4572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defTabSz="4572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lgn="ctr" eaLnBrk="1" hangingPunct="1">
              <a:spcBef>
                <a:spcPct val="0"/>
              </a:spcBef>
              <a:buFontTx/>
              <a:buNone/>
            </a:pPr>
            <a:r>
              <a:rPr lang="en-US" altLang="en-US" sz="4000" b="1" dirty="0">
                <a:solidFill>
                  <a:srgbClr val="FFFF00"/>
                </a:solidFill>
                <a:latin typeface="Arial" pitchFamily="34" charset="0"/>
                <a:cs typeface="Arial" pitchFamily="34" charset="0"/>
              </a:rPr>
              <a:t>X</a:t>
            </a:r>
          </a:p>
        </p:txBody>
      </p:sp>
      <p:sp>
        <p:nvSpPr>
          <p:cNvPr id="7" name="TextBox 6"/>
          <p:cNvSpPr txBox="1"/>
          <p:nvPr/>
        </p:nvSpPr>
        <p:spPr>
          <a:xfrm>
            <a:off x="388938" y="6324600"/>
            <a:ext cx="7486650" cy="261938"/>
          </a:xfrm>
          <a:prstGeom prst="rect">
            <a:avLst/>
          </a:prstGeom>
          <a:noFill/>
        </p:spPr>
        <p:txBody>
          <a:bodyPr wrap="none">
            <a:spAutoFit/>
          </a:bodyPr>
          <a:lstStyle/>
          <a:p>
            <a:pPr>
              <a:defRPr/>
            </a:pPr>
            <a:r>
              <a:rPr lang="en-US" sz="1100" i="1" dirty="0">
                <a:solidFill>
                  <a:schemeClr val="bg1"/>
                </a:solidFill>
                <a:latin typeface="+mj-lt"/>
              </a:rPr>
              <a:t>Developed by Drs. Robert L. Spitzer, Janet B.W. Williams, Kurt Kroenke and colleagues, with an educational grant from Pfizer Inc.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85800" y="627063"/>
            <a:ext cx="7772400" cy="1143000"/>
          </a:xfrm>
        </p:spPr>
        <p:txBody>
          <a:bodyPr/>
          <a:lstStyle/>
          <a:p>
            <a:pPr eaLnBrk="1" hangingPunct="1"/>
            <a:r>
              <a:rPr lang="en-US" altLang="en-US" dirty="0" smtClean="0">
                <a:latin typeface="Avenir Book" pitchFamily="-84" charset="0"/>
              </a:rPr>
              <a:t>Outline</a:t>
            </a:r>
          </a:p>
        </p:txBody>
      </p:sp>
      <p:sp>
        <p:nvSpPr>
          <p:cNvPr id="17411" name="Rectangle 3"/>
          <p:cNvSpPr>
            <a:spLocks noGrp="1" noChangeArrowheads="1"/>
          </p:cNvSpPr>
          <p:nvPr>
            <p:ph type="body" sz="half" idx="4294967295"/>
          </p:nvPr>
        </p:nvSpPr>
        <p:spPr>
          <a:xfrm>
            <a:off x="685800" y="1905000"/>
            <a:ext cx="7924800" cy="3949700"/>
          </a:xfrm>
        </p:spPr>
        <p:txBody>
          <a:bodyPr/>
          <a:lstStyle/>
          <a:p>
            <a:pPr eaLnBrk="1" hangingPunct="1"/>
            <a:r>
              <a:rPr lang="en-US" altLang="en-US" dirty="0" smtClean="0">
                <a:latin typeface="Arial" pitchFamily="34" charset="0"/>
              </a:rPr>
              <a:t>Why Focus On Depression</a:t>
            </a:r>
          </a:p>
          <a:p>
            <a:pPr eaLnBrk="1" hangingPunct="1"/>
            <a:r>
              <a:rPr lang="en-US" altLang="en-US" dirty="0" smtClean="0">
                <a:latin typeface="Arial" pitchFamily="34" charset="0"/>
              </a:rPr>
              <a:t>How to Make the Diagnosis</a:t>
            </a:r>
          </a:p>
          <a:p>
            <a:pPr lvl="1" eaLnBrk="1" hangingPunct="1"/>
            <a:r>
              <a:rPr lang="en-US" altLang="en-US" dirty="0" smtClean="0">
                <a:latin typeface="Arial" pitchFamily="34" charset="0"/>
              </a:rPr>
              <a:t>Hx taking</a:t>
            </a:r>
          </a:p>
          <a:p>
            <a:pPr lvl="1" eaLnBrk="1" hangingPunct="1"/>
            <a:r>
              <a:rPr lang="en-US" altLang="en-US" dirty="0" smtClean="0">
                <a:latin typeface="Arial" pitchFamily="34" charset="0"/>
              </a:rPr>
              <a:t>Physical exam</a:t>
            </a:r>
          </a:p>
          <a:p>
            <a:pPr lvl="1" eaLnBrk="1" hangingPunct="1"/>
            <a:r>
              <a:rPr lang="en-US" altLang="en-US" dirty="0" smtClean="0">
                <a:latin typeface="Arial" pitchFamily="34" charset="0"/>
              </a:rPr>
              <a:t>Screening Instruments</a:t>
            </a:r>
          </a:p>
          <a:p>
            <a:pPr eaLnBrk="1" hangingPunct="1"/>
            <a:r>
              <a:rPr lang="en-US" altLang="en-US" dirty="0" smtClean="0">
                <a:latin typeface="Arial" pitchFamily="34" charset="0"/>
              </a:rPr>
              <a:t>Management</a:t>
            </a:r>
          </a:p>
          <a:p>
            <a:pPr eaLnBrk="1" hangingPunct="1"/>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622300"/>
            <a:ext cx="8229600" cy="1143000"/>
          </a:xfrm>
        </p:spPr>
        <p:txBody>
          <a:bodyPr/>
          <a:lstStyle/>
          <a:p>
            <a:pPr eaLnBrk="1" hangingPunct="1"/>
            <a:r>
              <a:rPr lang="en-US" altLang="en-US" dirty="0" smtClean="0">
                <a:latin typeface="Avenir Book" pitchFamily="-84" charset="0"/>
              </a:rPr>
              <a:t>Case – 15 y.o. Male</a:t>
            </a:r>
          </a:p>
        </p:txBody>
      </p:sp>
      <p:sp>
        <p:nvSpPr>
          <p:cNvPr id="46083" name="Content Placeholder 1"/>
          <p:cNvSpPr>
            <a:spLocks noGrp="1"/>
          </p:cNvSpPr>
          <p:nvPr>
            <p:ph idx="1"/>
          </p:nvPr>
        </p:nvSpPr>
        <p:spPr>
          <a:xfrm>
            <a:off x="685800" y="1951038"/>
            <a:ext cx="7696200" cy="4068762"/>
          </a:xfrm>
        </p:spPr>
        <p:txBody>
          <a:bodyPr/>
          <a:lstStyle/>
          <a:p>
            <a:pPr>
              <a:spcBef>
                <a:spcPts val="763"/>
              </a:spcBef>
            </a:pPr>
            <a:r>
              <a:rPr lang="en-US" altLang="en-US" sz="2500" dirty="0" smtClean="0">
                <a:latin typeface="Arial" pitchFamily="34" charset="0"/>
                <a:cs typeface="Arial" pitchFamily="34" charset="0"/>
              </a:rPr>
              <a:t>Referred for Weight Loss – Possible Eating Disorder</a:t>
            </a:r>
          </a:p>
          <a:p>
            <a:pPr>
              <a:spcBef>
                <a:spcPts val="763"/>
              </a:spcBef>
            </a:pPr>
            <a:r>
              <a:rPr lang="en-US" altLang="en-US" sz="2500" dirty="0" smtClean="0">
                <a:latin typeface="Arial" pitchFamily="34" charset="0"/>
                <a:cs typeface="Arial" pitchFamily="34" charset="0"/>
              </a:rPr>
              <a:t>Screening</a:t>
            </a:r>
          </a:p>
          <a:p>
            <a:pPr>
              <a:spcBef>
                <a:spcPts val="763"/>
              </a:spcBef>
            </a:pPr>
            <a:r>
              <a:rPr lang="en-US" altLang="en-US" sz="2500" dirty="0" smtClean="0">
                <a:latin typeface="Arial" pitchFamily="34" charset="0"/>
                <a:cs typeface="Arial" pitchFamily="34" charset="0"/>
              </a:rPr>
              <a:t>Hx</a:t>
            </a:r>
          </a:p>
          <a:p>
            <a:pPr lvl="1">
              <a:spcBef>
                <a:spcPts val="763"/>
              </a:spcBef>
            </a:pPr>
            <a:r>
              <a:rPr lang="en-US" altLang="en-US" sz="2200" dirty="0" smtClean="0">
                <a:latin typeface="Arial" pitchFamily="34" charset="0"/>
              </a:rPr>
              <a:t>Two month history of weight loss without body image issues – “not hungry”</a:t>
            </a:r>
          </a:p>
          <a:p>
            <a:pPr lvl="1">
              <a:spcBef>
                <a:spcPts val="763"/>
              </a:spcBef>
            </a:pPr>
            <a:r>
              <a:rPr lang="en-US" altLang="en-US" sz="2200" dirty="0" smtClean="0">
                <a:latin typeface="Arial" pitchFamily="34" charset="0"/>
              </a:rPr>
              <a:t>Grades have changed from last year: 3.4 GPA as Freshman, now 2.0</a:t>
            </a:r>
          </a:p>
          <a:p>
            <a:pPr lvl="1">
              <a:spcBef>
                <a:spcPts val="763"/>
              </a:spcBef>
            </a:pPr>
            <a:r>
              <a:rPr lang="en-US" altLang="en-US" sz="2200" dirty="0" smtClean="0">
                <a:latin typeface="Arial" pitchFamily="34" charset="0"/>
              </a:rPr>
              <a:t>Maternal GM dx with Cancer; Paternal Uncle died 3 months ago</a:t>
            </a:r>
          </a:p>
          <a:p>
            <a:pPr lvl="1">
              <a:spcBef>
                <a:spcPts val="763"/>
              </a:spcBef>
            </a:pPr>
            <a:r>
              <a:rPr lang="en-US" altLang="en-US" sz="2200" dirty="0" smtClean="0">
                <a:latin typeface="Arial" pitchFamily="34" charset="0"/>
              </a:rPr>
              <a:t>Difficulty falling asleep </a:t>
            </a:r>
          </a:p>
          <a:p>
            <a:pPr>
              <a:spcBef>
                <a:spcPts val="763"/>
              </a:spcBef>
            </a:pPr>
            <a:endParaRPr lang="en-US" alt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1"/>
          <p:cNvSpPr>
            <a:spLocks noGrp="1"/>
          </p:cNvSpPr>
          <p:nvPr>
            <p:ph idx="1"/>
          </p:nvPr>
        </p:nvSpPr>
        <p:spPr>
          <a:xfrm>
            <a:off x="685800" y="1951038"/>
            <a:ext cx="7696200" cy="4525962"/>
          </a:xfrm>
        </p:spPr>
        <p:txBody>
          <a:bodyPr/>
          <a:lstStyle/>
          <a:p>
            <a:pPr>
              <a:spcBef>
                <a:spcPts val="763"/>
              </a:spcBef>
            </a:pPr>
            <a:r>
              <a:rPr lang="en-US" altLang="en-US" sz="2500" dirty="0" smtClean="0">
                <a:latin typeface="Arial" pitchFamily="34" charset="0"/>
                <a:cs typeface="Arial" pitchFamily="34" charset="0"/>
              </a:rPr>
              <a:t>PE</a:t>
            </a:r>
          </a:p>
          <a:p>
            <a:pPr lvl="1">
              <a:spcBef>
                <a:spcPts val="763"/>
              </a:spcBef>
            </a:pPr>
            <a:r>
              <a:rPr lang="en-US" altLang="en-US" sz="2200" dirty="0" smtClean="0">
                <a:latin typeface="Arial" pitchFamily="34" charset="0"/>
              </a:rPr>
              <a:t>VS. wnl</a:t>
            </a:r>
          </a:p>
          <a:p>
            <a:pPr lvl="1">
              <a:spcBef>
                <a:spcPts val="763"/>
              </a:spcBef>
            </a:pPr>
            <a:r>
              <a:rPr lang="en-US" altLang="en-US" sz="2200" dirty="0" smtClean="0">
                <a:latin typeface="Arial" pitchFamily="34" charset="0"/>
              </a:rPr>
              <a:t>BMI  - 19.0</a:t>
            </a:r>
          </a:p>
          <a:p>
            <a:pPr lvl="1">
              <a:spcBef>
                <a:spcPts val="763"/>
              </a:spcBef>
            </a:pPr>
            <a:r>
              <a:rPr lang="en-US" altLang="en-US" sz="2200" dirty="0" smtClean="0">
                <a:latin typeface="Arial" pitchFamily="34" charset="0"/>
              </a:rPr>
              <a:t>Remainder of exam wnl</a:t>
            </a:r>
          </a:p>
          <a:p>
            <a:pPr>
              <a:spcBef>
                <a:spcPts val="763"/>
              </a:spcBef>
            </a:pPr>
            <a:r>
              <a:rPr lang="en-US" altLang="en-US" sz="2500" dirty="0" smtClean="0">
                <a:latin typeface="Arial" pitchFamily="34" charset="0"/>
                <a:cs typeface="Arial" pitchFamily="34" charset="0"/>
              </a:rPr>
              <a:t>Screening</a:t>
            </a:r>
          </a:p>
          <a:p>
            <a:pPr lvl="1">
              <a:spcBef>
                <a:spcPts val="763"/>
              </a:spcBef>
            </a:pPr>
            <a:r>
              <a:rPr lang="en-US" altLang="en-US" sz="2200" dirty="0" smtClean="0">
                <a:latin typeface="Arial" pitchFamily="34" charset="0"/>
              </a:rPr>
              <a:t>PHQ-2 :  4</a:t>
            </a:r>
          </a:p>
          <a:p>
            <a:pPr lvl="1">
              <a:spcBef>
                <a:spcPts val="763"/>
              </a:spcBef>
            </a:pPr>
            <a:r>
              <a:rPr lang="en-US" altLang="en-US" sz="2200" dirty="0" smtClean="0">
                <a:latin typeface="Arial" pitchFamily="34" charset="0"/>
              </a:rPr>
              <a:t>PHZ - 15</a:t>
            </a:r>
          </a:p>
          <a:p>
            <a:pPr>
              <a:spcBef>
                <a:spcPts val="763"/>
              </a:spcBef>
            </a:pPr>
            <a:r>
              <a:rPr lang="en-US" altLang="en-US" sz="2500" dirty="0" smtClean="0">
                <a:latin typeface="Arial" pitchFamily="34" charset="0"/>
                <a:cs typeface="Arial" pitchFamily="34" charset="0"/>
              </a:rPr>
              <a:t>Management: </a:t>
            </a:r>
          </a:p>
          <a:p>
            <a:pPr lvl="1">
              <a:spcBef>
                <a:spcPts val="763"/>
              </a:spcBef>
            </a:pPr>
            <a:r>
              <a:rPr lang="en-US" altLang="en-US" sz="2200" dirty="0" smtClean="0">
                <a:latin typeface="Arial" pitchFamily="34" charset="0"/>
              </a:rPr>
              <a:t>Initiate  SRI</a:t>
            </a:r>
          </a:p>
          <a:p>
            <a:pPr lvl="1">
              <a:spcBef>
                <a:spcPts val="763"/>
              </a:spcBef>
            </a:pPr>
            <a:r>
              <a:rPr lang="en-US" altLang="en-US" sz="2200" dirty="0" smtClean="0">
                <a:latin typeface="Arial" pitchFamily="34" charset="0"/>
              </a:rPr>
              <a:t>Work with Family on identifying therapist.</a:t>
            </a:r>
          </a:p>
        </p:txBody>
      </p:sp>
      <p:sp>
        <p:nvSpPr>
          <p:cNvPr id="47107" name="Rectangle 2"/>
          <p:cNvSpPr>
            <a:spLocks noGrp="1" noChangeArrowheads="1"/>
          </p:cNvSpPr>
          <p:nvPr>
            <p:ph type="title"/>
          </p:nvPr>
        </p:nvSpPr>
        <p:spPr>
          <a:xfrm>
            <a:off x="457200" y="622300"/>
            <a:ext cx="8229600" cy="1143000"/>
          </a:xfrm>
        </p:spPr>
        <p:txBody>
          <a:bodyPr/>
          <a:lstStyle/>
          <a:p>
            <a:pPr eaLnBrk="1" hangingPunct="1"/>
            <a:r>
              <a:rPr lang="en-US" altLang="en-US" dirty="0" smtClean="0">
                <a:latin typeface="Avenir Book" pitchFamily="-84" charset="0"/>
              </a:rPr>
              <a:t>Case – 15 y.o. Male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Principles of Treatment</a:t>
            </a:r>
          </a:p>
        </p:txBody>
      </p:sp>
      <p:sp>
        <p:nvSpPr>
          <p:cNvPr id="59394" name="Rectangle 3"/>
          <p:cNvSpPr>
            <a:spLocks noGrp="1" noChangeArrowheads="1"/>
          </p:cNvSpPr>
          <p:nvPr>
            <p:ph type="body" idx="4294967295"/>
          </p:nvPr>
        </p:nvSpPr>
        <p:spPr>
          <a:xfrm>
            <a:off x="609601" y="1905000"/>
            <a:ext cx="8153400" cy="4114800"/>
          </a:xfrm>
        </p:spPr>
        <p:txBody>
          <a:bodyPr rtlCol="0">
            <a:noAutofit/>
          </a:bodyPr>
          <a:lstStyle/>
          <a:p>
            <a:pPr eaLnBrk="1" fontAlgn="auto" hangingPunct="1">
              <a:spcBef>
                <a:spcPts val="768"/>
              </a:spcBef>
              <a:spcAft>
                <a:spcPts val="0"/>
              </a:spcAft>
              <a:buFont typeface="Arial"/>
              <a:buChar char="•"/>
              <a:defRPr/>
            </a:pPr>
            <a:r>
              <a:rPr lang="en-US" sz="2900" dirty="0">
                <a:latin typeface="Arial" charset="0"/>
                <a:ea typeface="+mn-ea"/>
                <a:cs typeface="+mn-cs"/>
              </a:rPr>
              <a:t>Ensure safety</a:t>
            </a:r>
          </a:p>
          <a:p>
            <a:pPr eaLnBrk="1" fontAlgn="auto" hangingPunct="1">
              <a:spcBef>
                <a:spcPts val="768"/>
              </a:spcBef>
              <a:spcAft>
                <a:spcPts val="0"/>
              </a:spcAft>
              <a:buFont typeface="Arial"/>
              <a:buChar char="•"/>
              <a:defRPr/>
            </a:pPr>
            <a:r>
              <a:rPr lang="en-US" sz="2900" dirty="0">
                <a:latin typeface="Arial" charset="0"/>
                <a:ea typeface="+mn-ea"/>
                <a:cs typeface="+mn-cs"/>
              </a:rPr>
              <a:t>Develop an alliance with the teen and parents </a:t>
            </a:r>
          </a:p>
          <a:p>
            <a:pPr lvl="1" eaLnBrk="1" fontAlgn="auto" hangingPunct="1">
              <a:spcBef>
                <a:spcPts val="768"/>
              </a:spcBef>
              <a:spcAft>
                <a:spcPts val="0"/>
              </a:spcAft>
              <a:buFont typeface="Arial"/>
              <a:buChar char="–"/>
              <a:defRPr/>
            </a:pPr>
            <a:r>
              <a:rPr lang="en-US" sz="2600" dirty="0">
                <a:latin typeface="Arial" charset="0"/>
                <a:ea typeface="+mn-ea"/>
                <a:cs typeface="+mn-cs"/>
              </a:rPr>
              <a:t>Confidentiality?</a:t>
            </a:r>
          </a:p>
          <a:p>
            <a:pPr eaLnBrk="1" fontAlgn="auto" hangingPunct="1">
              <a:spcBef>
                <a:spcPts val="768"/>
              </a:spcBef>
              <a:spcAft>
                <a:spcPts val="0"/>
              </a:spcAft>
              <a:buFont typeface="Arial"/>
              <a:buChar char="•"/>
              <a:defRPr/>
            </a:pPr>
            <a:r>
              <a:rPr lang="en-US" sz="2900" dirty="0">
                <a:latin typeface="Arial" charset="0"/>
                <a:ea typeface="+mn-ea"/>
                <a:cs typeface="+mn-cs"/>
              </a:rPr>
              <a:t>Psycho-education</a:t>
            </a:r>
          </a:p>
          <a:p>
            <a:pPr lvl="1" eaLnBrk="1" fontAlgn="auto" hangingPunct="1">
              <a:spcBef>
                <a:spcPts val="768"/>
              </a:spcBef>
              <a:spcAft>
                <a:spcPts val="0"/>
              </a:spcAft>
              <a:buFont typeface="Arial"/>
              <a:buChar char="–"/>
              <a:defRPr/>
            </a:pPr>
            <a:r>
              <a:rPr lang="en-US" sz="2600" dirty="0">
                <a:latin typeface="Arial" charset="0"/>
                <a:ea typeface="+mn-ea"/>
                <a:cs typeface="+mn-cs"/>
              </a:rPr>
              <a:t>Addresses signs and symptoms of depression</a:t>
            </a:r>
          </a:p>
          <a:p>
            <a:pPr lvl="1" eaLnBrk="1" fontAlgn="auto" hangingPunct="1">
              <a:spcBef>
                <a:spcPts val="768"/>
              </a:spcBef>
              <a:spcAft>
                <a:spcPts val="0"/>
              </a:spcAft>
              <a:buFont typeface="Arial"/>
              <a:buChar char="–"/>
              <a:defRPr/>
            </a:pPr>
            <a:r>
              <a:rPr lang="en-US" sz="2600" dirty="0">
                <a:latin typeface="Arial" charset="0"/>
                <a:ea typeface="+mn-ea"/>
                <a:cs typeface="+mn-cs"/>
              </a:rPr>
              <a:t>Stresses importance of psychotherapy and psychiatric medications</a:t>
            </a:r>
          </a:p>
          <a:p>
            <a:pPr lvl="1" eaLnBrk="1" fontAlgn="auto" hangingPunct="1">
              <a:spcBef>
                <a:spcPts val="768"/>
              </a:spcBef>
              <a:spcAft>
                <a:spcPts val="0"/>
              </a:spcAft>
              <a:buFont typeface="Arial"/>
              <a:buChar char="–"/>
              <a:defRPr/>
            </a:pPr>
            <a:r>
              <a:rPr lang="en-US" sz="2600" dirty="0">
                <a:latin typeface="Arial" charset="0"/>
                <a:ea typeface="+mn-ea"/>
                <a:cs typeface="+mn-cs"/>
              </a:rPr>
              <a:t>Addresses misconceptions</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a:xfrm>
            <a:off x="0" y="584200"/>
            <a:ext cx="9144000" cy="990600"/>
          </a:xfrm>
          <a:extLst/>
        </p:spPr>
        <p:txBody>
          <a:bodyPr rtlCol="0">
            <a:noAutofit/>
          </a:bodyPr>
          <a:lstStyle/>
          <a:p>
            <a:pPr eaLnBrk="1" fontAlgn="auto" hangingPunct="1">
              <a:spcAft>
                <a:spcPts val="0"/>
              </a:spcAft>
              <a:defRPr/>
            </a:pPr>
            <a:r>
              <a:rPr lang="en-US" sz="3200" dirty="0" smtClean="0">
                <a:latin typeface="Avenir Book"/>
                <a:ea typeface="+mj-ea"/>
                <a:cs typeface="Avenir Book"/>
              </a:rPr>
              <a:t>PCP </a:t>
            </a:r>
            <a:r>
              <a:rPr lang="en-US" sz="3200" dirty="0">
                <a:latin typeface="Avenir Book"/>
                <a:ea typeface="+mj-ea"/>
                <a:cs typeface="Avenir Book"/>
              </a:rPr>
              <a:t>Care </a:t>
            </a:r>
            <a:r>
              <a:rPr lang="en-US" sz="3200" dirty="0" smtClean="0">
                <a:latin typeface="Avenir Book"/>
                <a:ea typeface="+mj-ea"/>
                <a:cs typeface="Avenir Book"/>
              </a:rPr>
              <a:t>vs. </a:t>
            </a:r>
            <a:r>
              <a:rPr lang="en-US" sz="3200" dirty="0">
                <a:latin typeface="Avenir Book"/>
                <a:ea typeface="+mj-ea"/>
                <a:cs typeface="Avenir Book"/>
              </a:rPr>
              <a:t>Specialist </a:t>
            </a:r>
            <a:r>
              <a:rPr lang="en-US" sz="3200" dirty="0" smtClean="0">
                <a:latin typeface="Avenir Book"/>
                <a:ea typeface="+mj-ea"/>
                <a:cs typeface="Avenir Book"/>
              </a:rPr>
              <a:t>for  </a:t>
            </a:r>
            <a:r>
              <a:rPr lang="en-US" sz="3200" dirty="0">
                <a:latin typeface="Avenir Book"/>
                <a:ea typeface="+mj-ea"/>
                <a:cs typeface="Avenir Book"/>
              </a:rPr>
              <a:t>Adolescents with Depression</a:t>
            </a:r>
          </a:p>
        </p:txBody>
      </p:sp>
      <p:sp>
        <p:nvSpPr>
          <p:cNvPr id="49155" name="Rectangle 3"/>
          <p:cNvSpPr>
            <a:spLocks noGrp="1" noChangeArrowheads="1"/>
          </p:cNvSpPr>
          <p:nvPr>
            <p:ph type="body" sz="half" idx="4294967295"/>
          </p:nvPr>
        </p:nvSpPr>
        <p:spPr>
          <a:xfrm>
            <a:off x="457200" y="1828800"/>
            <a:ext cx="3962400" cy="3429000"/>
          </a:xfrm>
        </p:spPr>
        <p:txBody>
          <a:bodyPr/>
          <a:lstStyle/>
          <a:p>
            <a:pPr eaLnBrk="1" hangingPunct="1">
              <a:buFontTx/>
              <a:buNone/>
            </a:pPr>
            <a:r>
              <a:rPr lang="en-US" altLang="en-US" sz="2200" b="1" u="sng" dirty="0" smtClean="0">
                <a:solidFill>
                  <a:srgbClr val="FFFF00"/>
                </a:solidFill>
                <a:latin typeface="Arial" pitchFamily="34" charset="0"/>
              </a:rPr>
              <a:t>Indications for PCP</a:t>
            </a:r>
          </a:p>
          <a:p>
            <a:pPr eaLnBrk="1" hangingPunct="1"/>
            <a:r>
              <a:rPr lang="en-US" altLang="en-US" sz="2200" dirty="0" smtClean="0">
                <a:latin typeface="Arial" pitchFamily="34" charset="0"/>
              </a:rPr>
              <a:t>Initial episode of depression</a:t>
            </a:r>
          </a:p>
          <a:p>
            <a:pPr eaLnBrk="1" hangingPunct="1"/>
            <a:r>
              <a:rPr lang="en-US" altLang="en-US" sz="2200" dirty="0" smtClean="0">
                <a:latin typeface="Arial" pitchFamily="34" charset="0"/>
              </a:rPr>
              <a:t>Absence of coexisting conditions</a:t>
            </a:r>
          </a:p>
          <a:p>
            <a:pPr eaLnBrk="1" hangingPunct="1"/>
            <a:r>
              <a:rPr lang="en-US" altLang="en-US" sz="2200" dirty="0" smtClean="0">
                <a:latin typeface="Arial" pitchFamily="34" charset="0"/>
              </a:rPr>
              <a:t>Ability to make a no suicide contract</a:t>
            </a:r>
          </a:p>
        </p:txBody>
      </p:sp>
      <p:sp>
        <p:nvSpPr>
          <p:cNvPr id="49156" name="Rectangle 4"/>
          <p:cNvSpPr>
            <a:spLocks noGrp="1" noChangeArrowheads="1"/>
          </p:cNvSpPr>
          <p:nvPr>
            <p:ph type="body" sz="half" idx="4294967295"/>
          </p:nvPr>
        </p:nvSpPr>
        <p:spPr>
          <a:xfrm>
            <a:off x="4572000" y="1828800"/>
            <a:ext cx="4343400" cy="4648200"/>
          </a:xfrm>
        </p:spPr>
        <p:txBody>
          <a:bodyPr/>
          <a:lstStyle/>
          <a:p>
            <a:pPr eaLnBrk="1" hangingPunct="1">
              <a:buFontTx/>
              <a:buNone/>
            </a:pPr>
            <a:r>
              <a:rPr lang="en-US" altLang="en-US" sz="2200" b="1" u="sng" dirty="0" smtClean="0">
                <a:solidFill>
                  <a:srgbClr val="FFFF00"/>
                </a:solidFill>
                <a:latin typeface="Arial" pitchFamily="34" charset="0"/>
              </a:rPr>
              <a:t>Indications for Specialist</a:t>
            </a:r>
          </a:p>
          <a:p>
            <a:pPr eaLnBrk="1" hangingPunct="1"/>
            <a:r>
              <a:rPr lang="en-US" altLang="en-US" sz="2200" dirty="0" smtClean="0">
                <a:latin typeface="Arial" pitchFamily="34" charset="0"/>
              </a:rPr>
              <a:t>Chronic, recurrent depression</a:t>
            </a:r>
          </a:p>
          <a:p>
            <a:pPr eaLnBrk="1" hangingPunct="1"/>
            <a:r>
              <a:rPr lang="en-US" altLang="en-US" sz="2200" dirty="0" smtClean="0">
                <a:latin typeface="Arial" pitchFamily="34" charset="0"/>
              </a:rPr>
              <a:t>Lack of response to initial treatment</a:t>
            </a:r>
          </a:p>
          <a:p>
            <a:pPr eaLnBrk="1" hangingPunct="1"/>
            <a:r>
              <a:rPr lang="en-US" altLang="en-US" sz="2200" dirty="0" smtClean="0">
                <a:latin typeface="Arial" pitchFamily="34" charset="0"/>
              </a:rPr>
              <a:t>Coexisting substance abuse</a:t>
            </a:r>
          </a:p>
          <a:p>
            <a:pPr eaLnBrk="1" hangingPunct="1"/>
            <a:r>
              <a:rPr lang="en-US" altLang="en-US" sz="2200" dirty="0" smtClean="0">
                <a:latin typeface="Arial" pitchFamily="34" charset="0"/>
              </a:rPr>
              <a:t>Recent suicide attempt or current suicidal ideation</a:t>
            </a:r>
          </a:p>
          <a:p>
            <a:pPr eaLnBrk="1" hangingPunct="1"/>
            <a:r>
              <a:rPr lang="en-US" altLang="en-US" sz="2200" dirty="0" smtClean="0">
                <a:latin typeface="Arial" pitchFamily="34" charset="0"/>
              </a:rPr>
              <a:t>Psychosis</a:t>
            </a:r>
          </a:p>
          <a:p>
            <a:pPr eaLnBrk="1" hangingPunct="1"/>
            <a:r>
              <a:rPr lang="en-US" altLang="en-US" sz="2200" dirty="0" smtClean="0">
                <a:latin typeface="Arial" pitchFamily="34" charset="0"/>
              </a:rPr>
              <a:t>Bipolar</a:t>
            </a:r>
          </a:p>
          <a:p>
            <a:pPr eaLnBrk="1" hangingPunct="1"/>
            <a:r>
              <a:rPr lang="en-US" altLang="en-US" sz="2200" dirty="0" smtClean="0">
                <a:latin typeface="Arial" pitchFamily="34" charset="0"/>
              </a:rPr>
              <a:t>High level of family discord</a:t>
            </a:r>
          </a:p>
          <a:p>
            <a:pPr eaLnBrk="1" hangingPunct="1"/>
            <a:r>
              <a:rPr lang="en-US" altLang="en-US" sz="2200" dirty="0" smtClean="0">
                <a:latin typeface="Arial" pitchFamily="34" charset="0"/>
              </a:rPr>
              <a:t>Inability of family to monitor patient</a:t>
            </a:r>
            <a:r>
              <a:rPr lang="en-US" altLang="ja-JP" sz="2200" dirty="0" smtClean="0">
                <a:latin typeface="Arial" pitchFamily="34" charset="0"/>
              </a:rPr>
              <a:t>’s safety </a:t>
            </a:r>
            <a:endParaRPr lang="en-US" altLang="en-US" sz="2200" dirty="0" smtClean="0">
              <a:latin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Depression-Treatment Options</a:t>
            </a:r>
          </a:p>
        </p:txBody>
      </p:sp>
      <p:sp>
        <p:nvSpPr>
          <p:cNvPr id="50179" name="Rectangle 3"/>
          <p:cNvSpPr>
            <a:spLocks noGrp="1" noChangeArrowheads="1"/>
          </p:cNvSpPr>
          <p:nvPr>
            <p:ph type="body" idx="4294967295"/>
          </p:nvPr>
        </p:nvSpPr>
        <p:spPr>
          <a:xfrm>
            <a:off x="685800" y="1905000"/>
            <a:ext cx="7924800" cy="4572000"/>
          </a:xfrm>
        </p:spPr>
        <p:txBody>
          <a:bodyPr/>
          <a:lstStyle/>
          <a:p>
            <a:pPr eaLnBrk="1" hangingPunct="1">
              <a:spcBef>
                <a:spcPts val="763"/>
              </a:spcBef>
            </a:pPr>
            <a:r>
              <a:rPr lang="en-US" altLang="en-US" dirty="0" smtClean="0">
                <a:latin typeface="Arial" pitchFamily="34" charset="0"/>
              </a:rPr>
              <a:t>Cognitive Behavioral Therapy (CBT)</a:t>
            </a:r>
          </a:p>
          <a:p>
            <a:pPr eaLnBrk="1" hangingPunct="1">
              <a:spcBef>
                <a:spcPts val="763"/>
              </a:spcBef>
            </a:pPr>
            <a:r>
              <a:rPr lang="en-US" altLang="en-US" dirty="0" smtClean="0">
                <a:latin typeface="Arial" pitchFamily="34" charset="0"/>
              </a:rPr>
              <a:t>Interpersonal therapy</a:t>
            </a:r>
          </a:p>
          <a:p>
            <a:pPr eaLnBrk="1" hangingPunct="1">
              <a:spcBef>
                <a:spcPts val="763"/>
              </a:spcBef>
            </a:pPr>
            <a:r>
              <a:rPr lang="en-US" altLang="en-US" dirty="0">
                <a:latin typeface="Arial" pitchFamily="34" charset="0"/>
              </a:rPr>
              <a:t>Family therapy</a:t>
            </a:r>
          </a:p>
          <a:p>
            <a:pPr eaLnBrk="1" hangingPunct="1">
              <a:spcBef>
                <a:spcPts val="763"/>
              </a:spcBef>
            </a:pPr>
            <a:r>
              <a:rPr lang="en-US" altLang="en-US" dirty="0" smtClean="0">
                <a:latin typeface="Arial" pitchFamily="34" charset="0"/>
              </a:rPr>
              <a:t>Pharmacotherapy</a:t>
            </a:r>
          </a:p>
          <a:p>
            <a:pPr lvl="1" eaLnBrk="1" hangingPunct="1">
              <a:spcBef>
                <a:spcPts val="763"/>
              </a:spcBef>
            </a:pPr>
            <a:r>
              <a:rPr lang="en-US" altLang="en-US" dirty="0" smtClean="0">
                <a:latin typeface="Arial" pitchFamily="34" charset="0"/>
              </a:rPr>
              <a:t>First line therapy, SSRI</a:t>
            </a:r>
            <a:r>
              <a:rPr lang="ja-JP" altLang="en-US" dirty="0" smtClean="0">
                <a:latin typeface="Arial" pitchFamily="34" charset="0"/>
              </a:rPr>
              <a:t>’</a:t>
            </a:r>
            <a:r>
              <a:rPr lang="en-US" altLang="ja-JP" dirty="0" smtClean="0">
                <a:latin typeface="Arial" pitchFamily="34" charset="0"/>
              </a:rPr>
              <a:t>s</a:t>
            </a:r>
          </a:p>
          <a:p>
            <a:pPr lvl="1" eaLnBrk="1" hangingPunct="1">
              <a:spcBef>
                <a:spcPts val="763"/>
              </a:spcBef>
            </a:pPr>
            <a:r>
              <a:rPr lang="en-US" altLang="en-US" dirty="0" smtClean="0">
                <a:latin typeface="Arial" pitchFamily="34" charset="0"/>
              </a:rPr>
              <a:t>Others– SNRI</a:t>
            </a:r>
            <a:r>
              <a:rPr lang="ja-JP" altLang="en-US" dirty="0" smtClean="0">
                <a:latin typeface="Arial" pitchFamily="34" charset="0"/>
              </a:rPr>
              <a:t>’</a:t>
            </a:r>
            <a:r>
              <a:rPr lang="en-US" altLang="ja-JP" dirty="0" smtClean="0">
                <a:latin typeface="Arial" pitchFamily="34" charset="0"/>
              </a:rPr>
              <a:t>s, Bupropion, TCA</a:t>
            </a:r>
            <a:r>
              <a:rPr lang="ja-JP" altLang="en-US" dirty="0" smtClean="0">
                <a:latin typeface="Arial" pitchFamily="34" charset="0"/>
              </a:rPr>
              <a:t>’</a:t>
            </a:r>
            <a:r>
              <a:rPr lang="en-US" altLang="ja-JP" dirty="0" smtClean="0">
                <a:latin typeface="Arial" pitchFamily="34" charset="0"/>
              </a:rPr>
              <a:t>s, </a:t>
            </a:r>
          </a:p>
          <a:p>
            <a:pPr eaLnBrk="1" hangingPunct="1">
              <a:spcBef>
                <a:spcPts val="763"/>
              </a:spcBef>
            </a:pPr>
            <a:r>
              <a:rPr lang="en-US" altLang="en-US" dirty="0" smtClean="0">
                <a:latin typeface="Arial" pitchFamily="34" charset="0"/>
              </a:rPr>
              <a:t>Combinations of the above methods works best</a:t>
            </a:r>
          </a:p>
          <a:p>
            <a:pPr eaLnBrk="1" hangingPunct="1">
              <a:spcBef>
                <a:spcPts val="763"/>
              </a:spcBef>
              <a:buFontTx/>
              <a:buNone/>
            </a:pPr>
            <a:endParaRPr lang="en-US" altLang="en-US" dirty="0" smtClean="0">
              <a:latin typeface="Arial" pitchFamily="34" charset="0"/>
            </a:endParaRPr>
          </a:p>
          <a:p>
            <a:pPr eaLnBrk="1" hangingPunct="1">
              <a:spcBef>
                <a:spcPts val="763"/>
              </a:spcBef>
            </a:pPr>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Pharmacological Treatment</a:t>
            </a:r>
          </a:p>
        </p:txBody>
      </p:sp>
      <p:sp>
        <p:nvSpPr>
          <p:cNvPr id="51203" name="Rectangle 3"/>
          <p:cNvSpPr>
            <a:spLocks noGrp="1" noChangeArrowheads="1"/>
          </p:cNvSpPr>
          <p:nvPr>
            <p:ph type="body" idx="4294967295"/>
          </p:nvPr>
        </p:nvSpPr>
        <p:spPr>
          <a:xfrm>
            <a:off x="685800" y="1905000"/>
            <a:ext cx="7696200" cy="4114800"/>
          </a:xfrm>
        </p:spPr>
        <p:txBody>
          <a:bodyPr/>
          <a:lstStyle/>
          <a:p>
            <a:pPr eaLnBrk="1" hangingPunct="1">
              <a:spcBef>
                <a:spcPts val="763"/>
              </a:spcBef>
            </a:pPr>
            <a:r>
              <a:rPr lang="en-US" altLang="en-US" dirty="0" smtClean="0">
                <a:latin typeface="Arial" pitchFamily="34" charset="0"/>
              </a:rPr>
              <a:t>Selective Serotonin Reuptake Inhibitors (SSRIs) are first line for medication for adolescents for depression and anxiety</a:t>
            </a:r>
          </a:p>
          <a:p>
            <a:pPr eaLnBrk="1" hangingPunct="1">
              <a:spcBef>
                <a:spcPts val="763"/>
              </a:spcBef>
            </a:pPr>
            <a:r>
              <a:rPr lang="en-US" altLang="en-US" dirty="0" smtClean="0">
                <a:solidFill>
                  <a:srgbClr val="FFFF00"/>
                </a:solidFill>
                <a:latin typeface="Arial" pitchFamily="34" charset="0"/>
              </a:rPr>
              <a:t>Fluoxetine, only drug approved for treatment of MDD among youth</a:t>
            </a:r>
          </a:p>
          <a:p>
            <a:pPr eaLnBrk="1" hangingPunct="1">
              <a:spcBef>
                <a:spcPts val="763"/>
              </a:spcBef>
            </a:pPr>
            <a:r>
              <a:rPr lang="en-US" altLang="en-US" dirty="0" smtClean="0">
                <a:latin typeface="Arial" pitchFamily="34" charset="0"/>
              </a:rPr>
              <a:t>Other SSRIs – Off label  use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What is a </a:t>
            </a:r>
            <a:r>
              <a:rPr lang="ja-JP" altLang="en-US" smtClean="0">
                <a:latin typeface="Avenir Book" pitchFamily="-84" charset="0"/>
              </a:rPr>
              <a:t>“</a:t>
            </a:r>
            <a:r>
              <a:rPr lang="en-US" altLang="ja-JP" dirty="0" smtClean="0">
                <a:latin typeface="Avenir Book" pitchFamily="-84" charset="0"/>
              </a:rPr>
              <a:t>Black Box Warning?</a:t>
            </a:r>
            <a:r>
              <a:rPr lang="ja-JP" altLang="en-US" smtClean="0">
                <a:latin typeface="Avenir Book" pitchFamily="-84" charset="0"/>
              </a:rPr>
              <a:t>”</a:t>
            </a:r>
            <a:endParaRPr lang="en-US" altLang="en-US" dirty="0" smtClean="0">
              <a:latin typeface="Avenir Book" pitchFamily="-84" charset="0"/>
            </a:endParaRPr>
          </a:p>
        </p:txBody>
      </p:sp>
      <p:sp>
        <p:nvSpPr>
          <p:cNvPr id="61442" name="Rectangle 3"/>
          <p:cNvSpPr>
            <a:spLocks noGrp="1" noChangeArrowheads="1"/>
          </p:cNvSpPr>
          <p:nvPr>
            <p:ph type="body" idx="4294967295"/>
          </p:nvPr>
        </p:nvSpPr>
        <p:spPr>
          <a:xfrm>
            <a:off x="685800" y="1905000"/>
            <a:ext cx="7620000" cy="4114800"/>
          </a:xfrm>
        </p:spPr>
        <p:txBody>
          <a:bodyPr rtlCol="0">
            <a:noAutofit/>
          </a:bodyPr>
          <a:lstStyle/>
          <a:p>
            <a:pPr eaLnBrk="1" fontAlgn="auto" hangingPunct="1">
              <a:spcBef>
                <a:spcPts val="768"/>
              </a:spcBef>
              <a:spcAft>
                <a:spcPts val="0"/>
              </a:spcAft>
              <a:buFont typeface="Arial"/>
              <a:buChar char="•"/>
              <a:defRPr/>
            </a:pPr>
            <a:r>
              <a:rPr lang="en-US" sz="3100" dirty="0">
                <a:latin typeface="Arial" charset="0"/>
                <a:ea typeface="+mn-ea"/>
                <a:cs typeface="+mn-cs"/>
              </a:rPr>
              <a:t>It is a required statement on the package insert that accompanies every prescription </a:t>
            </a:r>
          </a:p>
          <a:p>
            <a:pPr eaLnBrk="1" fontAlgn="auto" hangingPunct="1">
              <a:spcBef>
                <a:spcPts val="768"/>
              </a:spcBef>
              <a:spcAft>
                <a:spcPts val="0"/>
              </a:spcAft>
              <a:buFont typeface="Arial"/>
              <a:buChar char="•"/>
              <a:defRPr/>
            </a:pPr>
            <a:r>
              <a:rPr lang="en-US" sz="3100" dirty="0">
                <a:latin typeface="Arial" charset="0"/>
                <a:ea typeface="+mn-ea"/>
                <a:cs typeface="+mn-cs"/>
              </a:rPr>
              <a:t>It is the strongest warning from the FDA to prescribers and patients regarding possible adverse effects of a medication</a:t>
            </a:r>
          </a:p>
          <a:p>
            <a:pPr eaLnBrk="1" fontAlgn="auto" hangingPunct="1">
              <a:spcBef>
                <a:spcPts val="768"/>
              </a:spcBef>
              <a:spcAft>
                <a:spcPts val="0"/>
              </a:spcAft>
              <a:buFont typeface="Arial"/>
              <a:buChar char="•"/>
              <a:defRPr/>
            </a:pPr>
            <a:r>
              <a:rPr lang="en-US" sz="3100" b="1" i="1" dirty="0">
                <a:latin typeface="Arial" charset="0"/>
                <a:ea typeface="+mn-ea"/>
                <a:cs typeface="+mn-cs"/>
              </a:rPr>
              <a:t>HOWEVER</a:t>
            </a:r>
            <a:r>
              <a:rPr lang="en-US" sz="3100" dirty="0">
                <a:latin typeface="Arial" charset="0"/>
                <a:ea typeface="+mn-ea"/>
                <a:cs typeface="+mn-cs"/>
              </a:rPr>
              <a:t>, it is </a:t>
            </a:r>
            <a:r>
              <a:rPr lang="en-US" sz="3100" b="1" i="1" dirty="0">
                <a:solidFill>
                  <a:srgbClr val="FFFF00"/>
                </a:solidFill>
                <a:latin typeface="Arial" charset="0"/>
                <a:ea typeface="+mn-ea"/>
                <a:cs typeface="+mn-cs"/>
              </a:rPr>
              <a:t>not</a:t>
            </a:r>
            <a:r>
              <a:rPr lang="en-US" sz="3100" dirty="0">
                <a:solidFill>
                  <a:srgbClr val="FFFF00"/>
                </a:solidFill>
                <a:latin typeface="Arial" charset="0"/>
                <a:ea typeface="+mn-ea"/>
                <a:cs typeface="+mn-cs"/>
              </a:rPr>
              <a:t> </a:t>
            </a:r>
            <a:r>
              <a:rPr lang="en-US" sz="3100" dirty="0">
                <a:latin typeface="Arial" charset="0"/>
                <a:ea typeface="+mn-ea"/>
                <a:cs typeface="+mn-cs"/>
              </a:rPr>
              <a:t>a contraindication for use of a medication</a:t>
            </a:r>
          </a:p>
          <a:p>
            <a:pPr eaLnBrk="1" fontAlgn="auto" hangingPunct="1">
              <a:spcBef>
                <a:spcPts val="768"/>
              </a:spcBef>
              <a:spcAft>
                <a:spcPts val="0"/>
              </a:spcAft>
              <a:buFont typeface="Arial"/>
              <a:buChar char="•"/>
              <a:defRPr/>
            </a:pPr>
            <a:endParaRPr lang="en-US" sz="3100" b="1" i="1" dirty="0">
              <a:latin typeface="Arial" charset="0"/>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23813" y="609600"/>
            <a:ext cx="9167813" cy="1143000"/>
          </a:xfrm>
        </p:spPr>
        <p:txBody>
          <a:bodyPr/>
          <a:lstStyle/>
          <a:p>
            <a:pPr eaLnBrk="1" hangingPunct="1"/>
            <a:r>
              <a:rPr lang="en-US" altLang="en-US" dirty="0" smtClean="0">
                <a:latin typeface="Avenir Book" pitchFamily="-84" charset="0"/>
              </a:rPr>
              <a:t>Black Box Warning</a:t>
            </a:r>
          </a:p>
        </p:txBody>
      </p:sp>
      <p:sp>
        <p:nvSpPr>
          <p:cNvPr id="53251" name="Rectangle 3"/>
          <p:cNvSpPr>
            <a:spLocks noGrp="1" noChangeArrowheads="1"/>
          </p:cNvSpPr>
          <p:nvPr>
            <p:ph type="body" idx="4294967295"/>
          </p:nvPr>
        </p:nvSpPr>
        <p:spPr>
          <a:xfrm>
            <a:off x="685800" y="1905000"/>
            <a:ext cx="7696200" cy="4114800"/>
          </a:xfrm>
        </p:spPr>
        <p:txBody>
          <a:bodyPr/>
          <a:lstStyle/>
          <a:p>
            <a:pPr eaLnBrk="1" hangingPunct="1">
              <a:spcBef>
                <a:spcPts val="763"/>
              </a:spcBef>
            </a:pPr>
            <a:r>
              <a:rPr lang="en-US" altLang="en-US" dirty="0" smtClean="0">
                <a:latin typeface="Arial" pitchFamily="34" charset="0"/>
              </a:rPr>
              <a:t>FDA put on all antidepressants in 2004</a:t>
            </a:r>
          </a:p>
          <a:p>
            <a:pPr eaLnBrk="1" hangingPunct="1">
              <a:spcBef>
                <a:spcPts val="763"/>
              </a:spcBef>
            </a:pPr>
            <a:r>
              <a:rPr lang="ja-JP" altLang="en-US" dirty="0" smtClean="0">
                <a:latin typeface="Arial" pitchFamily="34" charset="0"/>
              </a:rPr>
              <a:t>“</a:t>
            </a:r>
            <a:r>
              <a:rPr lang="en-US" altLang="ja-JP" dirty="0" smtClean="0">
                <a:latin typeface="Arial" pitchFamily="34" charset="0"/>
              </a:rPr>
              <a:t>..increase the risk of suicidal thinking and behavior (suicidality) in children and adolescents with major depressive disorder (MDD) or other psychiatric disorders.</a:t>
            </a:r>
            <a:r>
              <a:rPr lang="ja-JP" altLang="en-US" dirty="0" smtClean="0">
                <a:latin typeface="Arial" pitchFamily="34" charset="0"/>
              </a:rPr>
              <a:t>”</a:t>
            </a:r>
            <a:r>
              <a:rPr lang="en-US" altLang="ja-JP" dirty="0" smtClean="0">
                <a:latin typeface="Arial" pitchFamily="34" charset="0"/>
              </a:rPr>
              <a:t> </a:t>
            </a:r>
          </a:p>
          <a:p>
            <a:pPr eaLnBrk="1" hangingPunct="1">
              <a:spcBef>
                <a:spcPts val="763"/>
              </a:spcBef>
            </a:pPr>
            <a:r>
              <a:rPr lang="en-US" altLang="en-US" dirty="0" smtClean="0">
                <a:latin typeface="Arial" pitchFamily="34" charset="0"/>
              </a:rPr>
              <a:t>Rx with SSRI</a:t>
            </a:r>
            <a:r>
              <a:rPr lang="ja-JP" altLang="en-US" dirty="0" smtClean="0">
                <a:latin typeface="Arial" pitchFamily="34" charset="0"/>
              </a:rPr>
              <a:t>’</a:t>
            </a:r>
            <a:r>
              <a:rPr lang="en-US" altLang="ja-JP" dirty="0" smtClean="0">
                <a:latin typeface="Arial" pitchFamily="34" charset="0"/>
              </a:rPr>
              <a:t>s leads to 1-2% absolute increase in risk of suicidality</a:t>
            </a:r>
          </a:p>
          <a:p>
            <a:pPr eaLnBrk="1" hangingPunct="1">
              <a:spcBef>
                <a:spcPts val="763"/>
              </a:spcBef>
              <a:buFontTx/>
              <a:buNone/>
            </a:pPr>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If starting an antidepressant</a:t>
            </a:r>
          </a:p>
        </p:txBody>
      </p:sp>
      <p:sp>
        <p:nvSpPr>
          <p:cNvPr id="77826" name="Rectangle 3"/>
          <p:cNvSpPr>
            <a:spLocks noGrp="1" noChangeArrowheads="1"/>
          </p:cNvSpPr>
          <p:nvPr>
            <p:ph type="body" idx="4294967295"/>
          </p:nvPr>
        </p:nvSpPr>
        <p:spPr>
          <a:xfrm>
            <a:off x="685800" y="1905000"/>
            <a:ext cx="7772400" cy="4648200"/>
          </a:xfrm>
        </p:spPr>
        <p:txBody>
          <a:bodyPr rtlCol="0">
            <a:normAutofit fontScale="92500" lnSpcReduction="10000"/>
          </a:bodyPr>
          <a:lstStyle/>
          <a:p>
            <a:pPr eaLnBrk="1" fontAlgn="auto" hangingPunct="1">
              <a:lnSpc>
                <a:spcPct val="110000"/>
              </a:lnSpc>
              <a:spcBef>
                <a:spcPts val="648"/>
              </a:spcBef>
              <a:spcAft>
                <a:spcPts val="0"/>
              </a:spcAft>
              <a:buFont typeface="Arial"/>
              <a:buChar char="•"/>
              <a:defRPr/>
            </a:pPr>
            <a:r>
              <a:rPr lang="en-US" sz="2600" dirty="0">
                <a:latin typeface="Arial" charset="0"/>
                <a:ea typeface="+mn-ea"/>
                <a:cs typeface="+mn-cs"/>
              </a:rPr>
              <a:t>Confirm your diagnosis</a:t>
            </a:r>
          </a:p>
          <a:p>
            <a:pPr lvl="1" eaLnBrk="1" fontAlgn="auto" hangingPunct="1">
              <a:lnSpc>
                <a:spcPct val="110000"/>
              </a:lnSpc>
              <a:spcBef>
                <a:spcPts val="648"/>
              </a:spcBef>
              <a:spcAft>
                <a:spcPts val="0"/>
              </a:spcAft>
              <a:buFont typeface="Arial"/>
              <a:buChar char="–"/>
              <a:defRPr/>
            </a:pPr>
            <a:r>
              <a:rPr lang="en-US" sz="2600" dirty="0">
                <a:latin typeface="Arial" charset="0"/>
                <a:ea typeface="+mn-ea"/>
                <a:cs typeface="+mn-cs"/>
              </a:rPr>
              <a:t>BDI, PHQ-A </a:t>
            </a:r>
          </a:p>
          <a:p>
            <a:pPr eaLnBrk="1" fontAlgn="auto" hangingPunct="1">
              <a:lnSpc>
                <a:spcPct val="110000"/>
              </a:lnSpc>
              <a:spcBef>
                <a:spcPts val="648"/>
              </a:spcBef>
              <a:spcAft>
                <a:spcPts val="0"/>
              </a:spcAft>
              <a:buFont typeface="Arial"/>
              <a:buChar char="•"/>
              <a:defRPr/>
            </a:pPr>
            <a:r>
              <a:rPr lang="en-US" sz="2600" dirty="0">
                <a:latin typeface="Arial" charset="0"/>
                <a:ea typeface="+mn-ea"/>
                <a:cs typeface="+mn-cs"/>
              </a:rPr>
              <a:t>Start low and advance slowly</a:t>
            </a:r>
          </a:p>
          <a:p>
            <a:pPr eaLnBrk="1" fontAlgn="auto" hangingPunct="1">
              <a:lnSpc>
                <a:spcPct val="110000"/>
              </a:lnSpc>
              <a:spcBef>
                <a:spcPts val="648"/>
              </a:spcBef>
              <a:spcAft>
                <a:spcPts val="0"/>
              </a:spcAft>
              <a:buFont typeface="Arial"/>
              <a:buChar char="•"/>
              <a:defRPr/>
            </a:pPr>
            <a:r>
              <a:rPr lang="en-US" sz="2600" dirty="0">
                <a:latin typeface="Arial" charset="0"/>
                <a:ea typeface="+mn-ea"/>
                <a:cs typeface="+mn-cs"/>
              </a:rPr>
              <a:t>Follow up frequently-the black box warning recommends weekly for the first 4 weeks and when a dosage change is made </a:t>
            </a:r>
          </a:p>
          <a:p>
            <a:pPr eaLnBrk="1" fontAlgn="auto" hangingPunct="1">
              <a:lnSpc>
                <a:spcPct val="110000"/>
              </a:lnSpc>
              <a:spcBef>
                <a:spcPts val="648"/>
              </a:spcBef>
              <a:spcAft>
                <a:spcPts val="0"/>
              </a:spcAft>
              <a:buFont typeface="Arial"/>
              <a:buChar char="•"/>
              <a:defRPr/>
            </a:pPr>
            <a:r>
              <a:rPr lang="en-US" sz="2600" dirty="0">
                <a:latin typeface="Arial" charset="0"/>
                <a:ea typeface="+mn-ea"/>
                <a:cs typeface="+mn-cs"/>
              </a:rPr>
              <a:t>If no improvement after 6 weeks consider changing meds and reconfirm diagnosis</a:t>
            </a:r>
          </a:p>
          <a:p>
            <a:pPr eaLnBrk="1" fontAlgn="auto" hangingPunct="1">
              <a:lnSpc>
                <a:spcPct val="110000"/>
              </a:lnSpc>
              <a:spcBef>
                <a:spcPts val="648"/>
              </a:spcBef>
              <a:spcAft>
                <a:spcPts val="0"/>
              </a:spcAft>
              <a:buFont typeface="Arial"/>
              <a:buChar char="•"/>
              <a:defRPr/>
            </a:pPr>
            <a:r>
              <a:rPr lang="en-US" sz="2600" dirty="0">
                <a:latin typeface="Arial" charset="0"/>
                <a:ea typeface="+mn-ea"/>
                <a:cs typeface="+mn-cs"/>
              </a:rPr>
              <a:t>If the patient has a family member who has had a good response to a particular SSRI, that may be helpful in selecting a medication. </a:t>
            </a:r>
          </a:p>
          <a:p>
            <a:pPr eaLnBrk="1" fontAlgn="auto" hangingPunct="1">
              <a:lnSpc>
                <a:spcPct val="110000"/>
              </a:lnSpc>
              <a:spcBef>
                <a:spcPts val="648"/>
              </a:spcBef>
              <a:spcAft>
                <a:spcPts val="0"/>
              </a:spcAft>
              <a:buFont typeface="Arial"/>
              <a:buChar char="•"/>
              <a:defRPr/>
            </a:pPr>
            <a:endParaRPr lang="en-US" sz="2600" dirty="0">
              <a:latin typeface="Arial" charset="0"/>
              <a:ea typeface="+mn-ea"/>
              <a:cs typeface="+mn-cs"/>
            </a:endParaRPr>
          </a:p>
          <a:p>
            <a:pPr eaLnBrk="1" fontAlgn="auto" hangingPunct="1">
              <a:lnSpc>
                <a:spcPct val="110000"/>
              </a:lnSpc>
              <a:spcBef>
                <a:spcPts val="648"/>
              </a:spcBef>
              <a:spcAft>
                <a:spcPts val="0"/>
              </a:spcAft>
              <a:buFontTx/>
              <a:buNone/>
              <a:defRPr/>
            </a:pPr>
            <a:endParaRPr lang="en-US" sz="2600" dirty="0">
              <a:latin typeface="Arial" charset="0"/>
              <a:ea typeface="+mn-ea"/>
              <a:cs typeface="+mn-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304800" y="508000"/>
            <a:ext cx="8534400" cy="1143000"/>
          </a:xfrm>
        </p:spPr>
        <p:txBody>
          <a:bodyPr/>
          <a:lstStyle/>
          <a:p>
            <a:pPr eaLnBrk="1" hangingPunct="1"/>
            <a:r>
              <a:rPr lang="en-US" altLang="en-US" sz="3700" dirty="0" smtClean="0">
                <a:latin typeface="Avenir Book" pitchFamily="-84" charset="0"/>
              </a:rPr>
              <a:t>Talking Points to Patients and Families </a:t>
            </a:r>
            <a:br>
              <a:rPr lang="en-US" altLang="en-US" sz="3700" dirty="0" smtClean="0">
                <a:latin typeface="Avenir Book" pitchFamily="-84" charset="0"/>
              </a:rPr>
            </a:br>
            <a:r>
              <a:rPr lang="en-US" altLang="en-US" sz="3700" dirty="0" smtClean="0">
                <a:latin typeface="Avenir Book" pitchFamily="-84" charset="0"/>
              </a:rPr>
              <a:t>about SSRI</a:t>
            </a:r>
            <a:r>
              <a:rPr lang="ja-JP" altLang="en-US" sz="3700" dirty="0" smtClean="0">
                <a:latin typeface="Avenir Book" pitchFamily="-84" charset="0"/>
              </a:rPr>
              <a:t>’</a:t>
            </a:r>
            <a:r>
              <a:rPr lang="en-US" altLang="ja-JP" sz="3700" dirty="0" smtClean="0">
                <a:latin typeface="Avenir Book" pitchFamily="-84" charset="0"/>
              </a:rPr>
              <a:t>s</a:t>
            </a:r>
            <a:endParaRPr lang="en-US" altLang="en-US" sz="3700" dirty="0" smtClean="0">
              <a:latin typeface="Avenir Book" pitchFamily="-84" charset="0"/>
            </a:endParaRPr>
          </a:p>
        </p:txBody>
      </p:sp>
      <p:sp>
        <p:nvSpPr>
          <p:cNvPr id="55299" name="Rectangle 3"/>
          <p:cNvSpPr>
            <a:spLocks noGrp="1" noChangeArrowheads="1"/>
          </p:cNvSpPr>
          <p:nvPr>
            <p:ph type="body" idx="4294967295"/>
          </p:nvPr>
        </p:nvSpPr>
        <p:spPr>
          <a:xfrm>
            <a:off x="685800" y="1905000"/>
            <a:ext cx="7696200" cy="4648200"/>
          </a:xfrm>
        </p:spPr>
        <p:txBody>
          <a:bodyPr/>
          <a:lstStyle/>
          <a:p>
            <a:pPr eaLnBrk="1" hangingPunct="1">
              <a:spcBef>
                <a:spcPts val="763"/>
              </a:spcBef>
            </a:pPr>
            <a:r>
              <a:rPr lang="en-US" altLang="en-US" dirty="0" smtClean="0">
                <a:latin typeface="Arial" pitchFamily="34" charset="0"/>
              </a:rPr>
              <a:t>Need to supervise medication administration;</a:t>
            </a:r>
          </a:p>
          <a:p>
            <a:pPr eaLnBrk="1" hangingPunct="1">
              <a:spcBef>
                <a:spcPts val="763"/>
              </a:spcBef>
            </a:pPr>
            <a:r>
              <a:rPr lang="en-US" altLang="en-US" dirty="0" smtClean="0">
                <a:latin typeface="Arial" pitchFamily="34" charset="0"/>
              </a:rPr>
              <a:t>Likely duration of medication treatment 6 months to 1 year after symptoms improve and sometimes longer</a:t>
            </a:r>
          </a:p>
          <a:p>
            <a:pPr eaLnBrk="1" hangingPunct="1">
              <a:spcBef>
                <a:spcPts val="763"/>
              </a:spcBef>
            </a:pPr>
            <a:r>
              <a:rPr lang="en-US" altLang="en-US" dirty="0" smtClean="0">
                <a:latin typeface="Arial" pitchFamily="34" charset="0"/>
              </a:rPr>
              <a:t>Medication should be stopped gradually under doctor</a:t>
            </a:r>
            <a:r>
              <a:rPr lang="ja-JP" altLang="en-US" dirty="0" smtClean="0">
                <a:latin typeface="Arial" pitchFamily="34" charset="0"/>
              </a:rPr>
              <a:t>’</a:t>
            </a:r>
            <a:r>
              <a:rPr lang="en-US" altLang="ja-JP" dirty="0" smtClean="0">
                <a:latin typeface="Arial" pitchFamily="34" charset="0"/>
              </a:rPr>
              <a:t>s supervision, due to the possibility of withdrawal symptoms</a:t>
            </a:r>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685800" y="627063"/>
            <a:ext cx="7772400" cy="1143000"/>
          </a:xfrm>
        </p:spPr>
        <p:txBody>
          <a:bodyPr/>
          <a:lstStyle/>
          <a:p>
            <a:pPr eaLnBrk="1" hangingPunct="1"/>
            <a:r>
              <a:rPr lang="en-US" altLang="en-US" dirty="0" smtClean="0">
                <a:latin typeface="Avenir Book" pitchFamily="-84" charset="0"/>
              </a:rPr>
              <a:t>WHY Focus on Depression?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304800" y="609600"/>
            <a:ext cx="8534400" cy="1143000"/>
          </a:xfrm>
        </p:spPr>
        <p:txBody>
          <a:bodyPr/>
          <a:lstStyle/>
          <a:p>
            <a:pPr eaLnBrk="1" hangingPunct="1"/>
            <a:r>
              <a:rPr lang="en-US" altLang="en-US" dirty="0" smtClean="0">
                <a:latin typeface="Avenir Book" pitchFamily="-84" charset="0"/>
              </a:rPr>
              <a:t>SSRI’</a:t>
            </a:r>
            <a:r>
              <a:rPr lang="en-US" altLang="ja-JP" dirty="0" smtClean="0">
                <a:latin typeface="Avenir Book" pitchFamily="-84" charset="0"/>
              </a:rPr>
              <a:t>s Side Effects</a:t>
            </a:r>
            <a:endParaRPr lang="en-US" altLang="en-US" dirty="0" smtClean="0">
              <a:latin typeface="Avenir Book" pitchFamily="-84" charset="0"/>
            </a:endParaRPr>
          </a:p>
        </p:txBody>
      </p:sp>
      <p:sp>
        <p:nvSpPr>
          <p:cNvPr id="81922" name="Rectangle 3"/>
          <p:cNvSpPr>
            <a:spLocks noGrp="1" noChangeArrowheads="1"/>
          </p:cNvSpPr>
          <p:nvPr>
            <p:ph type="body" sz="half" idx="4294967295"/>
          </p:nvPr>
        </p:nvSpPr>
        <p:spPr>
          <a:xfrm>
            <a:off x="685800" y="1905000"/>
            <a:ext cx="3811588" cy="3741738"/>
          </a:xfrm>
        </p:spPr>
        <p:txBody>
          <a:bodyPr rtlCol="0">
            <a:noAutofit/>
          </a:bodyPr>
          <a:lstStyle/>
          <a:p>
            <a:pPr eaLnBrk="1" fontAlgn="auto" hangingPunct="1">
              <a:spcAft>
                <a:spcPts val="0"/>
              </a:spcAft>
              <a:buFont typeface="Arial"/>
              <a:buChar char="•"/>
              <a:defRPr/>
            </a:pPr>
            <a:r>
              <a:rPr lang="en-US" sz="3000" dirty="0">
                <a:latin typeface="Arial" charset="0"/>
                <a:ea typeface="+mn-ea"/>
                <a:cs typeface="+mn-cs"/>
              </a:rPr>
              <a:t>Nausea</a:t>
            </a:r>
          </a:p>
          <a:p>
            <a:pPr eaLnBrk="1" fontAlgn="auto" hangingPunct="1">
              <a:spcAft>
                <a:spcPts val="0"/>
              </a:spcAft>
              <a:buFont typeface="Arial"/>
              <a:buChar char="•"/>
              <a:defRPr/>
            </a:pPr>
            <a:r>
              <a:rPr lang="en-US" sz="3000" dirty="0">
                <a:latin typeface="Arial" charset="0"/>
                <a:ea typeface="+mn-ea"/>
                <a:cs typeface="+mn-cs"/>
              </a:rPr>
              <a:t>Loss of appetite</a:t>
            </a:r>
          </a:p>
          <a:p>
            <a:pPr eaLnBrk="1" fontAlgn="auto" hangingPunct="1">
              <a:spcAft>
                <a:spcPts val="0"/>
              </a:spcAft>
              <a:buFont typeface="Arial"/>
              <a:buChar char="•"/>
              <a:defRPr/>
            </a:pPr>
            <a:r>
              <a:rPr lang="en-US" sz="3000" dirty="0">
                <a:latin typeface="Arial" charset="0"/>
                <a:ea typeface="+mn-ea"/>
                <a:cs typeface="+mn-cs"/>
              </a:rPr>
              <a:t>GI upset</a:t>
            </a:r>
          </a:p>
          <a:p>
            <a:pPr eaLnBrk="1" fontAlgn="auto" hangingPunct="1">
              <a:spcAft>
                <a:spcPts val="0"/>
              </a:spcAft>
              <a:buFont typeface="Arial"/>
              <a:buChar char="•"/>
              <a:defRPr/>
            </a:pPr>
            <a:r>
              <a:rPr lang="en-US" sz="3000" dirty="0">
                <a:latin typeface="Arial" charset="0"/>
                <a:ea typeface="+mn-ea"/>
                <a:cs typeface="+mn-cs"/>
              </a:rPr>
              <a:t>Minimal weight loss</a:t>
            </a:r>
          </a:p>
          <a:p>
            <a:pPr eaLnBrk="1" fontAlgn="auto" hangingPunct="1">
              <a:spcAft>
                <a:spcPts val="0"/>
              </a:spcAft>
              <a:buFont typeface="Arial"/>
              <a:buChar char="•"/>
              <a:defRPr/>
            </a:pPr>
            <a:r>
              <a:rPr lang="en-US" sz="3000" dirty="0">
                <a:latin typeface="Arial" charset="0"/>
                <a:ea typeface="+mn-ea"/>
                <a:cs typeface="+mn-cs"/>
              </a:rPr>
              <a:t>Headache</a:t>
            </a:r>
          </a:p>
          <a:p>
            <a:pPr eaLnBrk="1" fontAlgn="auto" hangingPunct="1">
              <a:spcAft>
                <a:spcPts val="0"/>
              </a:spcAft>
              <a:buFont typeface="Arial"/>
              <a:buChar char="•"/>
              <a:defRPr/>
            </a:pPr>
            <a:r>
              <a:rPr lang="en-US" sz="3000" dirty="0">
                <a:latin typeface="Arial" charset="0"/>
                <a:ea typeface="+mn-ea"/>
                <a:cs typeface="+mn-cs"/>
              </a:rPr>
              <a:t>Agitation</a:t>
            </a:r>
          </a:p>
          <a:p>
            <a:pPr eaLnBrk="1" fontAlgn="auto" hangingPunct="1">
              <a:spcAft>
                <a:spcPts val="0"/>
              </a:spcAft>
              <a:buFont typeface="Arial"/>
              <a:buChar char="•"/>
              <a:defRPr/>
            </a:pPr>
            <a:r>
              <a:rPr lang="en-US" sz="3000" dirty="0">
                <a:latin typeface="Arial" charset="0"/>
                <a:ea typeface="+mn-ea"/>
                <a:cs typeface="+mn-cs"/>
              </a:rPr>
              <a:t>Akasthesia</a:t>
            </a:r>
          </a:p>
          <a:p>
            <a:pPr eaLnBrk="1" fontAlgn="auto" hangingPunct="1">
              <a:spcAft>
                <a:spcPts val="0"/>
              </a:spcAft>
              <a:buFont typeface="Arial"/>
              <a:buChar char="•"/>
              <a:defRPr/>
            </a:pPr>
            <a:endParaRPr lang="en-US" sz="3000" dirty="0">
              <a:latin typeface="Arial" charset="0"/>
              <a:ea typeface="+mn-ea"/>
              <a:cs typeface="+mn-cs"/>
            </a:endParaRPr>
          </a:p>
        </p:txBody>
      </p:sp>
      <p:sp>
        <p:nvSpPr>
          <p:cNvPr id="81923" name="Rectangle 4"/>
          <p:cNvSpPr>
            <a:spLocks noGrp="1" noChangeArrowheads="1"/>
          </p:cNvSpPr>
          <p:nvPr>
            <p:ph type="body" sz="half" idx="4294967295"/>
          </p:nvPr>
        </p:nvSpPr>
        <p:spPr>
          <a:xfrm>
            <a:off x="4648200" y="1905000"/>
            <a:ext cx="3811588" cy="3816350"/>
          </a:xfrm>
        </p:spPr>
        <p:txBody>
          <a:bodyPr rtlCol="0">
            <a:normAutofit fontScale="92500" lnSpcReduction="20000"/>
          </a:bodyPr>
          <a:lstStyle/>
          <a:p>
            <a:pPr eaLnBrk="1" fontAlgn="auto" hangingPunct="1">
              <a:lnSpc>
                <a:spcPct val="110000"/>
              </a:lnSpc>
              <a:spcAft>
                <a:spcPts val="0"/>
              </a:spcAft>
              <a:buFont typeface="Arial"/>
              <a:buChar char="•"/>
              <a:defRPr/>
            </a:pPr>
            <a:r>
              <a:rPr lang="en-US" dirty="0">
                <a:latin typeface="Arial" charset="0"/>
                <a:ea typeface="+mn-ea"/>
                <a:cs typeface="+mn-cs"/>
              </a:rPr>
              <a:t>Sexual dysfunction</a:t>
            </a:r>
          </a:p>
          <a:p>
            <a:pPr eaLnBrk="1" fontAlgn="auto" hangingPunct="1">
              <a:lnSpc>
                <a:spcPct val="110000"/>
              </a:lnSpc>
              <a:spcAft>
                <a:spcPts val="0"/>
              </a:spcAft>
              <a:buFont typeface="Arial"/>
              <a:buChar char="•"/>
              <a:defRPr/>
            </a:pPr>
            <a:r>
              <a:rPr lang="en-US" dirty="0">
                <a:latin typeface="Arial" charset="0"/>
                <a:ea typeface="+mn-ea"/>
                <a:cs typeface="+mn-cs"/>
              </a:rPr>
              <a:t>Increased clotting time</a:t>
            </a:r>
          </a:p>
          <a:p>
            <a:pPr eaLnBrk="1" fontAlgn="auto" hangingPunct="1">
              <a:lnSpc>
                <a:spcPct val="110000"/>
              </a:lnSpc>
              <a:spcAft>
                <a:spcPts val="0"/>
              </a:spcAft>
              <a:buFont typeface="Arial"/>
              <a:buChar char="•"/>
              <a:defRPr/>
            </a:pPr>
            <a:r>
              <a:rPr lang="en-US" dirty="0">
                <a:latin typeface="Arial" charset="0"/>
                <a:ea typeface="+mn-ea"/>
                <a:cs typeface="+mn-cs"/>
              </a:rPr>
              <a:t>Hypomania or mania</a:t>
            </a:r>
          </a:p>
          <a:p>
            <a:pPr eaLnBrk="1" fontAlgn="auto" hangingPunct="1">
              <a:lnSpc>
                <a:spcPct val="110000"/>
              </a:lnSpc>
              <a:spcAft>
                <a:spcPts val="0"/>
              </a:spcAft>
              <a:buFont typeface="Arial"/>
              <a:buChar char="•"/>
              <a:defRPr/>
            </a:pPr>
            <a:r>
              <a:rPr lang="en-US" dirty="0">
                <a:latin typeface="Arial" charset="0"/>
                <a:ea typeface="+mn-ea"/>
                <a:cs typeface="+mn-cs"/>
              </a:rPr>
              <a:t>Sedation or insomnia</a:t>
            </a:r>
          </a:p>
          <a:p>
            <a:pPr eaLnBrk="1" fontAlgn="auto" hangingPunct="1">
              <a:lnSpc>
                <a:spcPct val="110000"/>
              </a:lnSpc>
              <a:spcAft>
                <a:spcPts val="0"/>
              </a:spcAft>
              <a:buFont typeface="Arial"/>
              <a:buChar char="•"/>
              <a:defRPr/>
            </a:pPr>
            <a:r>
              <a:rPr lang="en-US" dirty="0">
                <a:latin typeface="Arial" charset="0"/>
                <a:ea typeface="+mn-ea"/>
                <a:cs typeface="+mn-cs"/>
              </a:rPr>
              <a:t>Vivid dreams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0" y="627063"/>
            <a:ext cx="9144000" cy="1143000"/>
          </a:xfrm>
        </p:spPr>
        <p:txBody>
          <a:bodyPr/>
          <a:lstStyle/>
          <a:p>
            <a:pPr eaLnBrk="1" hangingPunct="1"/>
            <a:r>
              <a:rPr lang="en-US" altLang="en-US" dirty="0" smtClean="0">
                <a:latin typeface="Avenir Book" pitchFamily="-84" charset="0"/>
              </a:rPr>
              <a:t>Questions at Follow Up</a:t>
            </a:r>
          </a:p>
        </p:txBody>
      </p:sp>
      <p:sp>
        <p:nvSpPr>
          <p:cNvPr id="57347" name="Rectangle 3"/>
          <p:cNvSpPr>
            <a:spLocks noGrp="1" noChangeArrowheads="1"/>
          </p:cNvSpPr>
          <p:nvPr>
            <p:ph type="body" idx="4294967295"/>
          </p:nvPr>
        </p:nvSpPr>
        <p:spPr>
          <a:xfrm>
            <a:off x="1905000" y="1905000"/>
            <a:ext cx="6096000" cy="4114800"/>
          </a:xfrm>
        </p:spPr>
        <p:txBody>
          <a:bodyPr/>
          <a:lstStyle/>
          <a:p>
            <a:pPr eaLnBrk="1" hangingPunct="1">
              <a:spcBef>
                <a:spcPts val="763"/>
              </a:spcBef>
            </a:pPr>
            <a:r>
              <a:rPr lang="en-US" altLang="en-US" dirty="0" smtClean="0">
                <a:latin typeface="Arial" pitchFamily="34" charset="0"/>
              </a:rPr>
              <a:t>Missed doses</a:t>
            </a:r>
          </a:p>
          <a:p>
            <a:pPr eaLnBrk="1" hangingPunct="1">
              <a:spcBef>
                <a:spcPts val="763"/>
              </a:spcBef>
            </a:pPr>
            <a:r>
              <a:rPr lang="en-US" altLang="en-US" dirty="0" smtClean="0">
                <a:latin typeface="Arial" pitchFamily="34" charset="0"/>
              </a:rPr>
              <a:t>Stomachaches/Headaches</a:t>
            </a:r>
          </a:p>
          <a:p>
            <a:pPr eaLnBrk="1" hangingPunct="1">
              <a:spcBef>
                <a:spcPts val="763"/>
              </a:spcBef>
            </a:pPr>
            <a:r>
              <a:rPr lang="en-US" altLang="en-US" dirty="0" smtClean="0">
                <a:latin typeface="Arial" pitchFamily="34" charset="0"/>
              </a:rPr>
              <a:t>Restlessness</a:t>
            </a:r>
          </a:p>
          <a:p>
            <a:pPr eaLnBrk="1" hangingPunct="1">
              <a:spcBef>
                <a:spcPts val="763"/>
              </a:spcBef>
            </a:pPr>
            <a:r>
              <a:rPr lang="en-US" altLang="en-US" dirty="0" smtClean="0">
                <a:latin typeface="Arial" pitchFamily="34" charset="0"/>
              </a:rPr>
              <a:t>Unsettled thoughts</a:t>
            </a:r>
          </a:p>
          <a:p>
            <a:pPr eaLnBrk="1" hangingPunct="1">
              <a:spcBef>
                <a:spcPts val="763"/>
              </a:spcBef>
            </a:pPr>
            <a:r>
              <a:rPr lang="en-US" altLang="en-US" dirty="0" smtClean="0">
                <a:latin typeface="Arial" pitchFamily="34" charset="0"/>
              </a:rPr>
              <a:t>Suicidal thoughts</a:t>
            </a:r>
          </a:p>
          <a:p>
            <a:pPr eaLnBrk="1" hangingPunct="1">
              <a:spcBef>
                <a:spcPts val="763"/>
              </a:spcBef>
            </a:pPr>
            <a:r>
              <a:rPr lang="en-US" altLang="en-US" dirty="0" smtClean="0">
                <a:latin typeface="Arial" pitchFamily="34" charset="0"/>
              </a:rPr>
              <a:t>Positive effects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Initial Strategies</a:t>
            </a:r>
          </a:p>
        </p:txBody>
      </p:sp>
      <p:sp>
        <p:nvSpPr>
          <p:cNvPr id="58371" name="Rectangle 3"/>
          <p:cNvSpPr>
            <a:spLocks noGrp="1" noChangeArrowheads="1"/>
          </p:cNvSpPr>
          <p:nvPr>
            <p:ph type="body" idx="4294967295"/>
          </p:nvPr>
        </p:nvSpPr>
        <p:spPr>
          <a:xfrm>
            <a:off x="685800" y="1905000"/>
            <a:ext cx="7543800" cy="4114800"/>
          </a:xfrm>
        </p:spPr>
        <p:txBody>
          <a:bodyPr/>
          <a:lstStyle/>
          <a:p>
            <a:pPr eaLnBrk="1" hangingPunct="1">
              <a:spcBef>
                <a:spcPts val="763"/>
              </a:spcBef>
            </a:pPr>
            <a:r>
              <a:rPr lang="en-US" altLang="en-US" dirty="0" smtClean="0">
                <a:latin typeface="Arial" pitchFamily="34" charset="0"/>
              </a:rPr>
              <a:t>Know the resources in your community</a:t>
            </a:r>
          </a:p>
          <a:p>
            <a:pPr eaLnBrk="1" hangingPunct="1">
              <a:spcBef>
                <a:spcPts val="763"/>
              </a:spcBef>
            </a:pPr>
            <a:r>
              <a:rPr lang="en-US" altLang="en-US" dirty="0" smtClean="0">
                <a:latin typeface="Arial" pitchFamily="34" charset="0"/>
              </a:rPr>
              <a:t>Education for patients and families</a:t>
            </a:r>
          </a:p>
          <a:p>
            <a:pPr eaLnBrk="1" hangingPunct="1">
              <a:spcBef>
                <a:spcPts val="763"/>
              </a:spcBef>
            </a:pPr>
            <a:r>
              <a:rPr lang="en-US" altLang="en-US" dirty="0" smtClean="0">
                <a:latin typeface="Arial" pitchFamily="34" charset="0"/>
              </a:rPr>
              <a:t>No suicide contracts</a:t>
            </a:r>
          </a:p>
          <a:p>
            <a:pPr eaLnBrk="1" hangingPunct="1">
              <a:spcBef>
                <a:spcPts val="763"/>
              </a:spcBef>
            </a:pPr>
            <a:r>
              <a:rPr lang="en-US" altLang="en-US" dirty="0" smtClean="0">
                <a:latin typeface="Arial" pitchFamily="34" charset="0"/>
              </a:rPr>
              <a:t>Removing </a:t>
            </a:r>
            <a:r>
              <a:rPr lang="en-US" altLang="en-US" b="1" dirty="0" smtClean="0">
                <a:latin typeface="Arial" pitchFamily="34" charset="0"/>
              </a:rPr>
              <a:t>firearms</a:t>
            </a:r>
            <a:r>
              <a:rPr lang="en-US" altLang="en-US" dirty="0" smtClean="0">
                <a:latin typeface="Arial" pitchFamily="34" charset="0"/>
              </a:rPr>
              <a:t>, medications, sharp objects from where they are accessible.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Prognosis</a:t>
            </a:r>
          </a:p>
        </p:txBody>
      </p:sp>
      <p:sp>
        <p:nvSpPr>
          <p:cNvPr id="59395" name="Rectangle 3"/>
          <p:cNvSpPr>
            <a:spLocks noGrp="1" noChangeArrowheads="1"/>
          </p:cNvSpPr>
          <p:nvPr>
            <p:ph type="body" idx="4294967295"/>
          </p:nvPr>
        </p:nvSpPr>
        <p:spPr>
          <a:xfrm>
            <a:off x="685800" y="1905000"/>
            <a:ext cx="7696200" cy="4114800"/>
          </a:xfrm>
        </p:spPr>
        <p:txBody>
          <a:bodyPr/>
          <a:lstStyle/>
          <a:p>
            <a:pPr eaLnBrk="1" hangingPunct="1">
              <a:spcBef>
                <a:spcPts val="763"/>
              </a:spcBef>
            </a:pPr>
            <a:r>
              <a:rPr lang="en-US" altLang="en-US" dirty="0" smtClean="0">
                <a:latin typeface="Arial" pitchFamily="34" charset="0"/>
              </a:rPr>
              <a:t>70% of youth with a major depressive episode will have another episode in next 5 years</a:t>
            </a:r>
          </a:p>
          <a:p>
            <a:pPr eaLnBrk="1" hangingPunct="1">
              <a:spcBef>
                <a:spcPts val="763"/>
              </a:spcBef>
            </a:pPr>
            <a:r>
              <a:rPr lang="en-US" altLang="en-US" dirty="0" smtClean="0">
                <a:latin typeface="Arial" pitchFamily="34" charset="0"/>
              </a:rPr>
              <a:t>Youth with depression have a 4x increased risk of an adult depressive disorder</a:t>
            </a:r>
          </a:p>
          <a:p>
            <a:pPr eaLnBrk="1" hangingPunct="1">
              <a:spcBef>
                <a:spcPts val="763"/>
              </a:spcBef>
            </a:pPr>
            <a:r>
              <a:rPr lang="en-US" altLang="en-US" dirty="0" smtClean="0">
                <a:latin typeface="Arial" pitchFamily="34" charset="0"/>
              </a:rPr>
              <a:t>Can lead to impaired functioning in relationships, school etc…</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7"/>
          <p:cNvSpPr>
            <a:spLocks noGrp="1"/>
          </p:cNvSpPr>
          <p:nvPr>
            <p:ph type="title"/>
          </p:nvPr>
        </p:nvSpPr>
        <p:spPr>
          <a:xfrm>
            <a:off x="457200" y="627063"/>
            <a:ext cx="8229600" cy="1143000"/>
          </a:xfrm>
        </p:spPr>
        <p:txBody>
          <a:bodyPr/>
          <a:lstStyle/>
          <a:p>
            <a:pPr eaLnBrk="1" hangingPunct="1"/>
            <a:r>
              <a:rPr lang="en-US" altLang="en-US" dirty="0" smtClean="0">
                <a:latin typeface="Avenir Book" pitchFamily="-84" charset="0"/>
              </a:rPr>
              <a:t>Summary</a:t>
            </a:r>
          </a:p>
        </p:txBody>
      </p:sp>
      <p:sp>
        <p:nvSpPr>
          <p:cNvPr id="61443" name="Content Placeholder 9"/>
          <p:cNvSpPr>
            <a:spLocks noGrp="1"/>
          </p:cNvSpPr>
          <p:nvPr>
            <p:ph idx="1"/>
          </p:nvPr>
        </p:nvSpPr>
        <p:spPr>
          <a:xfrm>
            <a:off x="685800" y="1905000"/>
            <a:ext cx="7620000" cy="4525963"/>
          </a:xfrm>
        </p:spPr>
        <p:txBody>
          <a:bodyPr/>
          <a:lstStyle/>
          <a:p>
            <a:pPr eaLnBrk="1" hangingPunct="1">
              <a:spcBef>
                <a:spcPts val="763"/>
              </a:spcBef>
            </a:pPr>
            <a:r>
              <a:rPr lang="en-US" altLang="en-US" dirty="0" smtClean="0">
                <a:latin typeface="Arial" pitchFamily="34" charset="0"/>
              </a:rPr>
              <a:t>Major burden – disabling condition </a:t>
            </a:r>
          </a:p>
          <a:p>
            <a:pPr eaLnBrk="1" hangingPunct="1">
              <a:spcBef>
                <a:spcPts val="763"/>
              </a:spcBef>
            </a:pPr>
            <a:r>
              <a:rPr lang="en-US" altLang="en-US" dirty="0" smtClean="0">
                <a:latin typeface="Arial" pitchFamily="34" charset="0"/>
              </a:rPr>
              <a:t>Hx taking/Screening tests are effective in making dx of MDD</a:t>
            </a:r>
          </a:p>
          <a:p>
            <a:pPr eaLnBrk="1" hangingPunct="1">
              <a:spcBef>
                <a:spcPts val="763"/>
              </a:spcBef>
            </a:pPr>
            <a:r>
              <a:rPr lang="en-US" altLang="en-US" dirty="0" smtClean="0">
                <a:latin typeface="Arial" pitchFamily="34" charset="0"/>
              </a:rPr>
              <a:t>Effective treatment leads to decrease in symptoms &amp; improved functioning</a:t>
            </a:r>
          </a:p>
          <a:p>
            <a:pPr eaLnBrk="1" hangingPunct="1">
              <a:spcBef>
                <a:spcPts val="763"/>
              </a:spcBef>
            </a:pPr>
            <a:r>
              <a:rPr lang="en-US" altLang="en-US" dirty="0" smtClean="0">
                <a:latin typeface="Arial" pitchFamily="34" charset="0"/>
              </a:rPr>
              <a:t>Harm from treatment – minimal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somowa.medschool.ucsf.edu/exchange/Erica.Monasterio/Inbox/three%20more%20images.EML/1_multipart_xF8FF_4_Behavioral%20Health%20Toolkit_Page_40.png/C58EA28C-18C0-4a97-9AF2-036E93DDAFB3/Behavioral%20Health%20Toolkit_Page_40.png?attach=1"/>
          <p:cNvPicPr>
            <a:picLocks noChangeAspect="1" noChangeArrowheads="1"/>
          </p:cNvPicPr>
          <p:nvPr/>
        </p:nvPicPr>
        <p:blipFill>
          <a:blip r:embed="rId3">
            <a:extLst>
              <a:ext uri="{28A0092B-C50C-407E-A947-70E740481C1C}">
                <a14:useLocalDpi xmlns:a14="http://schemas.microsoft.com/office/drawing/2010/main" val="0"/>
              </a:ext>
            </a:extLst>
          </a:blip>
          <a:srcRect t="2803" b="1753"/>
          <a:stretch>
            <a:fillRect/>
          </a:stretch>
        </p:blipFill>
        <p:spPr bwMode="auto">
          <a:xfrm>
            <a:off x="2076450" y="381000"/>
            <a:ext cx="49911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3"/>
          <p:cNvSpPr txBox="1">
            <a:spLocks noChangeArrowheads="1"/>
          </p:cNvSpPr>
          <p:nvPr/>
        </p:nvSpPr>
        <p:spPr bwMode="auto">
          <a:xfrm>
            <a:off x="381000" y="990600"/>
            <a:ext cx="8382000"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buFont typeface="Arial" pitchFamily="34" charset="0"/>
              <a:buNone/>
            </a:pPr>
            <a:r>
              <a:rPr lang="en-US" altLang="en-US" sz="1500" dirty="0">
                <a:cs typeface="Arial" pitchFamily="34" charset="0"/>
              </a:rPr>
              <a:t>American Psychiatric Association: Diagnostic and Statistical Manual of Mental Disorders, Fifth Edition.  Arlington, VA, American Psychiatric Association, 2013.</a:t>
            </a:r>
          </a:p>
          <a:p>
            <a:pPr>
              <a:buFont typeface="Arial" pitchFamily="34" charset="0"/>
              <a:buNone/>
            </a:pPr>
            <a:r>
              <a:rPr lang="en-US" altLang="en-US" sz="1500" dirty="0">
                <a:cs typeface="Arial" pitchFamily="34" charset="0"/>
              </a:rPr>
              <a:t>Centers for Disease Control and Prevention (CDC), Youth Risk Behavioral Surveillance System, U.S. 2013, MMWR, June 13, 2014/ Volume 63/ Number 4. </a:t>
            </a:r>
            <a:r>
              <a:rPr lang="en-US" altLang="en-US" sz="1500" u="sng" dirty="0">
                <a:solidFill>
                  <a:srgbClr val="FFFF00"/>
                </a:solidFill>
                <a:cs typeface="Arial" pitchFamily="34" charset="0"/>
              </a:rPr>
              <a:t>http://www.cdc.gov/mmwr/pdf/ss/ss6304.pdf</a:t>
            </a:r>
            <a:r>
              <a:rPr lang="en-US" altLang="en-US" sz="1500" dirty="0">
                <a:solidFill>
                  <a:srgbClr val="FFFF00"/>
                </a:solidFill>
                <a:cs typeface="Arial" pitchFamily="34" charset="0"/>
              </a:rPr>
              <a:t> </a:t>
            </a:r>
            <a:r>
              <a:rPr lang="en-US" altLang="en-US" sz="1500" dirty="0">
                <a:cs typeface="Arial" pitchFamily="34" charset="0"/>
              </a:rPr>
              <a:t> Accessed April 13, 2015.</a:t>
            </a:r>
          </a:p>
          <a:p>
            <a:pPr>
              <a:buFont typeface="Arial" pitchFamily="34" charset="0"/>
              <a:buNone/>
            </a:pPr>
            <a:r>
              <a:rPr lang="en-US" altLang="en-US" sz="1500" dirty="0">
                <a:cs typeface="Arial" pitchFamily="34" charset="0"/>
              </a:rPr>
              <a:t>Fallucco EM, Conlon MK, Gale G, Constantino JN, Glowinski AL. Use of a standardized patient paradigm to enhance proficiency in risk assessment for adolescent depression and suicide. J Adolesc Health 2012;51(1):66-72.</a:t>
            </a:r>
          </a:p>
          <a:p>
            <a:pPr>
              <a:buFont typeface="Arial" pitchFamily="34" charset="0"/>
              <a:buNone/>
            </a:pPr>
            <a:r>
              <a:rPr lang="en-US" altLang="en-US" sz="1500" dirty="0">
                <a:cs typeface="Arial" pitchFamily="34" charset="0"/>
              </a:rPr>
              <a:t>Fancher TL, Kravitz RL. Depression. Annals of internal medicine. 2010;152(9):1-16.</a:t>
            </a:r>
          </a:p>
          <a:p>
            <a:pPr>
              <a:buFont typeface="Arial" pitchFamily="34" charset="0"/>
              <a:buNone/>
            </a:pPr>
            <a:r>
              <a:rPr lang="en-US" altLang="en-US" sz="1500" dirty="0">
                <a:cs typeface="Arial" pitchFamily="34" charset="0"/>
              </a:rPr>
              <a:t>Gadomski AM, Fothergill KE, Larson S, et al. Integrating mental health into adolescent annual visits: impact of previsit comprehensive screening on within-visit processes. J Adolesc Health 2015;56(3):267-273.</a:t>
            </a:r>
          </a:p>
          <a:p>
            <a:pPr>
              <a:buFont typeface="Arial" pitchFamily="34" charset="0"/>
              <a:buNone/>
            </a:pPr>
            <a:r>
              <a:rPr lang="en-US" altLang="en-US" sz="1500" dirty="0">
                <a:cs typeface="Arial" pitchFamily="34" charset="0"/>
              </a:rPr>
              <a:t>Gardner W. Screening for mental health problems: does it work? J Adolesc Health 2014;55(1):1-2.</a:t>
            </a:r>
          </a:p>
          <a:p>
            <a:pPr>
              <a:buFont typeface="Arial" pitchFamily="34" charset="0"/>
              <a:buNone/>
            </a:pPr>
            <a:r>
              <a:rPr lang="en-US" altLang="en-US" sz="1500" dirty="0">
                <a:cs typeface="Arial" pitchFamily="34" charset="0"/>
              </a:rPr>
              <a:t>Gibbons RD, Weiss DJ, Pilkonis PA, et al. Development of a computerized adaptive test for depression. Archives of general psychiatry 2012;69(11):1104-1112.</a:t>
            </a:r>
          </a:p>
          <a:p>
            <a:pPr>
              <a:buFont typeface="Arial" pitchFamily="34" charset="0"/>
              <a:buNone/>
            </a:pPr>
            <a:r>
              <a:rPr lang="en-US" altLang="en-US" sz="1500" dirty="0">
                <a:cs typeface="Arial" pitchFamily="34" charset="0"/>
              </a:rPr>
              <a:t>Gore FM, Bloem PJN, Patton GC, et al. Gllobal burden of disease in young people aged 10-24 years: a sysemaatic analysis. The Lancet 2011;377:2093-2102. </a:t>
            </a:r>
          </a:p>
          <a:p>
            <a:pPr>
              <a:buFont typeface="Arial" pitchFamily="34" charset="0"/>
              <a:buNone/>
            </a:pPr>
            <a:r>
              <a:rPr lang="en-US" altLang="en-US" sz="1500" dirty="0">
                <a:cs typeface="Arial" pitchFamily="34" charset="0"/>
              </a:rPr>
              <a:t>Hacker K, Arsenault L, Franco I, et al. Referral and follow-up after mental health screening in commercially insured adolescents. J Adolesc Health 2014;55(1):17-23.</a:t>
            </a:r>
          </a:p>
          <a:p>
            <a:pPr>
              <a:buFont typeface="Arial" pitchFamily="34" charset="0"/>
              <a:buNone/>
            </a:pPr>
            <a:r>
              <a:rPr lang="en-US" altLang="en-US" sz="1500" dirty="0">
                <a:cs typeface="Arial" pitchFamily="34" charset="0"/>
              </a:rPr>
              <a:t>Hagan JF, Shaw JS and Duncan PM (eds.). Bright Futures, 3rd Edition. Vol. Hagan JF, Shaw JS, Duncan PM (eds) Bright Futures, 3rd Edition, Elk Grove Village, IL: American Academy of Pediatrics, 2008. Elk Grove Village, IL: American Academy of Pediatrics, 2008 (new edition due out Fall 2015)</a:t>
            </a:r>
          </a:p>
          <a:p>
            <a:pPr>
              <a:buFont typeface="Arial" pitchFamily="34" charset="0"/>
              <a:buNone/>
            </a:pPr>
            <a:endParaRPr lang="en-US" altLang="en-US" sz="1500" dirty="0">
              <a:cs typeface="Arial" pitchFamily="34" charset="0"/>
            </a:endParaRPr>
          </a:p>
        </p:txBody>
      </p:sp>
      <p:sp>
        <p:nvSpPr>
          <p:cNvPr id="63491" name="Text Box 4"/>
          <p:cNvSpPr txBox="1">
            <a:spLocks noChangeArrowheads="1"/>
          </p:cNvSpPr>
          <p:nvPr/>
        </p:nvSpPr>
        <p:spPr bwMode="auto">
          <a:xfrm>
            <a:off x="3548063" y="390525"/>
            <a:ext cx="202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800" dirty="0">
                <a:solidFill>
                  <a:schemeClr val="bg1"/>
                </a:solidFill>
                <a:latin typeface="Avenir Book" pitchFamily="-84" charset="0"/>
              </a:rPr>
              <a:t>References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381000" y="1066800"/>
            <a:ext cx="8382000" cy="57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buFontTx/>
              <a:buNone/>
            </a:pPr>
            <a:r>
              <a:rPr lang="en-US" altLang="en-US" sz="1500" dirty="0">
                <a:cs typeface="Arial" pitchFamily="34" charset="0"/>
              </a:rPr>
              <a:t>Lock J, Walker LR, Rickert VI and Katzman DK. Suicidality in adolescents being treated with antidepressant medications and the black box label: position paper of the Society for Adolescent Medicine. J Adolesc Health 2005;36:92-3</a:t>
            </a:r>
          </a:p>
          <a:p>
            <a:pPr>
              <a:buFontTx/>
              <a:buNone/>
            </a:pPr>
            <a:r>
              <a:rPr lang="en-US" altLang="en-US" sz="1500" dirty="0">
                <a:cs typeface="Arial" pitchFamily="34" charset="0"/>
              </a:rPr>
              <a:t>March J, Silva S, Petrycki S, et al. Fluoxetine, cognitive-behavioral therapy, and their combination for adolescents with depression: Treatment for Adolescents With Depression Study (TADS) randomized controlled trial. JAMA 2004;292:807-20</a:t>
            </a:r>
          </a:p>
          <a:p>
            <a:pPr>
              <a:buFont typeface="Arial" pitchFamily="34" charset="0"/>
              <a:buNone/>
            </a:pPr>
            <a:r>
              <a:rPr lang="en-US" altLang="en-US" sz="1500" dirty="0">
                <a:cs typeface="Arial" pitchFamily="34" charset="0"/>
              </a:rPr>
              <a:t>March JS, Silva S, Petrycki S, et al. The Treatment for Adolescents With Depression Study (TADS): long-term effectiveness and safety outcomes. Arch Gen Psychiatry 2007;64:1132-43</a:t>
            </a:r>
          </a:p>
          <a:p>
            <a:pPr>
              <a:buFont typeface="Arial" pitchFamily="34" charset="0"/>
              <a:buNone/>
            </a:pPr>
            <a:r>
              <a:rPr lang="en-US" altLang="en-US" sz="1500" dirty="0">
                <a:cs typeface="Arial" pitchFamily="34" charset="0"/>
              </a:rPr>
              <a:t>Marshal MP, Dietz LJ, Friedman MS, et al. Suicidality and depression disparities between sexual minority and heterosexual youth: a meta-analytic review. J Adolesc Health 2011;49(2):115-123.</a:t>
            </a:r>
          </a:p>
          <a:p>
            <a:pPr>
              <a:buFont typeface="Arial" pitchFamily="34" charset="0"/>
              <a:buNone/>
            </a:pPr>
            <a:r>
              <a:rPr lang="en-US" altLang="en-US" sz="1500" dirty="0">
                <a:cs typeface="Arial" pitchFamily="34" charset="0"/>
              </a:rPr>
              <a:t>Melvin GA, Tonge BJ, King NJ, Heyne D, Gordon MS and Klimkeit E. A comparison of cognitive-behavioral therapy, sertraline, and their combination for adolescent depression. J Am Acad Child Adolesc Psychiatry 2006;45:1151-61</a:t>
            </a:r>
          </a:p>
          <a:p>
            <a:pPr>
              <a:buFont typeface="Arial" pitchFamily="34" charset="0"/>
              <a:buNone/>
            </a:pPr>
            <a:r>
              <a:rPr lang="en-US" altLang="en-US" sz="1500" dirty="0">
                <a:cs typeface="Arial" pitchFamily="34" charset="0"/>
              </a:rPr>
              <a:t>National Institute of Mental Health, Children</a:t>
            </a:r>
            <a:r>
              <a:rPr lang="ja-JP" altLang="en-US" sz="1500" dirty="0">
                <a:cs typeface="Arial" pitchFamily="34" charset="0"/>
              </a:rPr>
              <a:t>’</a:t>
            </a:r>
            <a:r>
              <a:rPr lang="en-US" altLang="ja-JP" sz="1500" dirty="0">
                <a:cs typeface="Arial" pitchFamily="34" charset="0"/>
              </a:rPr>
              <a:t>s Mental Health Awareness. Depression in Children and Adolescents Fact Sheet. </a:t>
            </a:r>
            <a:r>
              <a:rPr lang="en-US" altLang="ja-JP" sz="1500" u="sng" dirty="0">
                <a:solidFill>
                  <a:srgbClr val="FFFF00"/>
                </a:solidFill>
                <a:cs typeface="Arial" pitchFamily="34" charset="0"/>
              </a:rPr>
              <a:t>www.nimh.nih.gov/health/publications/depression-in-children-and-adolescents/depression-in-children-and-adolescents_140864.pdf</a:t>
            </a:r>
            <a:r>
              <a:rPr lang="en-US" altLang="ja-JP" sz="1500" dirty="0">
                <a:cs typeface="Arial" pitchFamily="34" charset="0"/>
              </a:rPr>
              <a:t>  Accessed April 13, 2015.</a:t>
            </a:r>
          </a:p>
          <a:p>
            <a:pPr>
              <a:buFont typeface="Arial" pitchFamily="34" charset="0"/>
              <a:buNone/>
            </a:pPr>
            <a:r>
              <a:rPr lang="en-US" altLang="ja-JP" sz="1500" dirty="0">
                <a:cs typeface="Arial" pitchFamily="34" charset="0"/>
              </a:rPr>
              <a:t>National Institute of Mental Health, Antidepressant Medications for Children and Adolescents: Information for Parents &amp; Caregivers. </a:t>
            </a:r>
            <a:r>
              <a:rPr lang="en-US" altLang="ja-JP" sz="1500" u="sng" dirty="0">
                <a:solidFill>
                  <a:srgbClr val="FFFF00"/>
                </a:solidFill>
                <a:cs typeface="Arial" pitchFamily="34" charset="0"/>
              </a:rPr>
              <a:t>http://www.nimh.nih.gov/health/topics/child-and-adolescent-mental-health/antidepressant-medications-for-children-and-adolescents-information-for-parents-and-caregivers.shtml</a:t>
            </a:r>
            <a:r>
              <a:rPr lang="en-US" altLang="ja-JP" sz="1500" dirty="0">
                <a:solidFill>
                  <a:srgbClr val="FFFF00"/>
                </a:solidFill>
                <a:cs typeface="Arial" pitchFamily="34" charset="0"/>
              </a:rPr>
              <a:t>  </a:t>
            </a:r>
            <a:r>
              <a:rPr lang="en-US" altLang="ja-JP" sz="1500" dirty="0">
                <a:cs typeface="Arial" pitchFamily="34" charset="0"/>
              </a:rPr>
              <a:t>Accessed April 20,2015. </a:t>
            </a:r>
          </a:p>
          <a:p>
            <a:pPr>
              <a:buFont typeface="Arial" pitchFamily="34" charset="0"/>
              <a:buNone/>
            </a:pPr>
            <a:r>
              <a:rPr lang="en-US" altLang="en-US" sz="1500" dirty="0">
                <a:cs typeface="Arial" pitchFamily="34" charset="0"/>
              </a:rPr>
              <a:t>Richardson L, McCauley E, McCarty C, et al. 125. Predictors of depression persistence after a positive depression screen among adolescents in primary care. J Adolesc Health 2011;48(2):S82-S83.</a:t>
            </a:r>
          </a:p>
          <a:p>
            <a:pPr>
              <a:buFont typeface="Arial" pitchFamily="34" charset="0"/>
              <a:buNone/>
            </a:pPr>
            <a:endParaRPr lang="en-US" altLang="ja-JP" sz="1500" dirty="0">
              <a:cs typeface="Arial" pitchFamily="34" charset="0"/>
            </a:endParaRPr>
          </a:p>
        </p:txBody>
      </p:sp>
      <p:sp>
        <p:nvSpPr>
          <p:cNvPr id="4" name="Text Box 4"/>
          <p:cNvSpPr txBox="1">
            <a:spLocks noChangeArrowheads="1"/>
          </p:cNvSpPr>
          <p:nvPr/>
        </p:nvSpPr>
        <p:spPr bwMode="auto">
          <a:xfrm>
            <a:off x="3548063" y="390525"/>
            <a:ext cx="202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800" dirty="0">
                <a:solidFill>
                  <a:schemeClr val="bg1"/>
                </a:solidFill>
                <a:latin typeface="Avenir Book" pitchFamily="-84" charset="0"/>
              </a:rPr>
              <a:t>References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381000" y="1169988"/>
            <a:ext cx="838200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buFont typeface="Arial" pitchFamily="34" charset="0"/>
              <a:buNone/>
            </a:pPr>
            <a:r>
              <a:rPr lang="en-US" altLang="en-US" sz="1500" dirty="0"/>
              <a:t>Sharp LK, Lipsky MS. Screening for depression across the lifespan: a review of measures for use in primary care settings. Am Fam Physician 2002;66:1001-8</a:t>
            </a:r>
          </a:p>
          <a:p>
            <a:pPr>
              <a:buFont typeface="Arial" pitchFamily="34" charset="0"/>
              <a:buNone/>
            </a:pPr>
            <a:r>
              <a:rPr lang="en-US" altLang="en-US" sz="1500" dirty="0"/>
              <a:t>Stein RE, Zitner LE and Jensen PS. Interventions for adolescent depression in primary care. Pediatrics 2006;118:669-82</a:t>
            </a:r>
          </a:p>
          <a:p>
            <a:pPr>
              <a:buFont typeface="Arial" pitchFamily="34" charset="0"/>
              <a:buNone/>
            </a:pPr>
            <a:r>
              <a:rPr lang="en-US" altLang="en-US" sz="1500" dirty="0"/>
              <a:t>Stevens J, Kelleher KJ, Gardner W, et al. Trial of computerized screening for adolescent behavioral concerns. Pediatrics 2008;121(6):1099-1105.</a:t>
            </a:r>
          </a:p>
          <a:p>
            <a:pPr>
              <a:buFont typeface="Arial" pitchFamily="34" charset="0"/>
              <a:buNone/>
            </a:pPr>
            <a:r>
              <a:rPr lang="en-US" altLang="en-US" sz="1500" dirty="0"/>
              <a:t>Tsapakis EM, Soldani F, Tondo L, Baldessarini RJ. Efficacy of antidepressants in juvenile depression: meta-analysis. The British journal of psychiatry : the journal of mental science. 2008;193(1):10-17.</a:t>
            </a:r>
          </a:p>
          <a:p>
            <a:pPr>
              <a:buFont typeface="Arial" pitchFamily="34" charset="0"/>
              <a:buNone/>
            </a:pPr>
            <a:r>
              <a:rPr lang="en-US" altLang="en-US" sz="1500" dirty="0"/>
              <a:t>Unűtzer J, Park M. Strategies to improve the management of depression in primary care. Primary Care. 2012;39:415-431.</a:t>
            </a:r>
          </a:p>
          <a:p>
            <a:pPr>
              <a:buFont typeface="Arial" pitchFamily="34" charset="0"/>
              <a:buNone/>
            </a:pPr>
            <a:r>
              <a:rPr lang="en-US" altLang="en-US" sz="1500" dirty="0"/>
              <a:t>U.S. Preventive Services Task Force. Screening for major depressive disorder in children and adolescents. 2009.  Available at http.//www.uspreventiveservicestaskforce.org/uspstf/uspschdepr.htm. Accessed April 13, 205 (currently under review)</a:t>
            </a:r>
          </a:p>
          <a:p>
            <a:pPr>
              <a:buFont typeface="Arial" pitchFamily="34" charset="0"/>
              <a:buNone/>
            </a:pPr>
            <a:r>
              <a:rPr lang="en-US" altLang="en-US" sz="1500" dirty="0"/>
              <a:t>Williams SB, O'Connor EA, Eder M and Whitlock EP. Screening for child and adolescent depression in primary care settings: a systematic evidence review for the US Preventive Services Task Force. Pediatrics 2009;123:e716-35</a:t>
            </a:r>
          </a:p>
          <a:p>
            <a:pPr>
              <a:buFont typeface="Arial" pitchFamily="34" charset="0"/>
              <a:buNone/>
            </a:pPr>
            <a:r>
              <a:rPr lang="en-US" altLang="en-US" sz="1500" dirty="0"/>
              <a:t>Zuckerbrot RA, Jensen PS. Improving recognition of adolescent depression in primary care. Arch Pediatr Adolesc Med 2006;160:694-704 </a:t>
            </a:r>
          </a:p>
        </p:txBody>
      </p:sp>
      <p:sp>
        <p:nvSpPr>
          <p:cNvPr id="4" name="Text Box 4"/>
          <p:cNvSpPr txBox="1">
            <a:spLocks noChangeArrowheads="1"/>
          </p:cNvSpPr>
          <p:nvPr/>
        </p:nvSpPr>
        <p:spPr bwMode="auto">
          <a:xfrm>
            <a:off x="3548063" y="390525"/>
            <a:ext cx="20240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800" dirty="0">
                <a:solidFill>
                  <a:schemeClr val="bg1"/>
                </a:solidFill>
                <a:latin typeface="Avenir Book" pitchFamily="-84" charset="0"/>
              </a:rPr>
              <a:t>References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3"/>
          <p:cNvSpPr txBox="1">
            <a:spLocks noChangeArrowheads="1"/>
          </p:cNvSpPr>
          <p:nvPr/>
        </p:nvSpPr>
        <p:spPr bwMode="auto">
          <a:xfrm>
            <a:off x="381000" y="1169988"/>
            <a:ext cx="8382000" cy="5459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marL="0" lvl="0" indent="0">
              <a:buNone/>
            </a:pPr>
            <a:r>
              <a:rPr lang="en-US" sz="2000" b="1" dirty="0" smtClean="0">
                <a:solidFill>
                  <a:schemeClr val="bg1"/>
                </a:solidFill>
              </a:rPr>
              <a:t>Charles E. Irwin, Jr, MD</a:t>
            </a:r>
            <a:r>
              <a:rPr lang="en-US" sz="2000" dirty="0" smtClean="0">
                <a:solidFill>
                  <a:schemeClr val="bg1"/>
                </a:solidFill>
              </a:rPr>
              <a:t>	    </a:t>
            </a:r>
            <a:r>
              <a:rPr lang="en-US" sz="2000" u="sng" dirty="0" smtClean="0">
                <a:solidFill>
                  <a:srgbClr val="FFFF00"/>
                </a:solidFill>
              </a:rPr>
              <a:t>charles.irwin@ucsf.edu</a:t>
            </a:r>
          </a:p>
          <a:p>
            <a:pPr marL="0" lvl="0" indent="0">
              <a:buNone/>
            </a:pPr>
            <a:endParaRPr lang="en-US" sz="1100" dirty="0" smtClean="0">
              <a:solidFill>
                <a:schemeClr val="bg1"/>
              </a:solidFill>
            </a:endParaRPr>
          </a:p>
          <a:p>
            <a:pPr marL="0" lvl="0" indent="0">
              <a:buNone/>
            </a:pPr>
            <a:r>
              <a:rPr lang="en-US" sz="2000" dirty="0" smtClean="0">
                <a:solidFill>
                  <a:schemeClr val="bg1"/>
                </a:solidFill>
              </a:rPr>
              <a:t>Patient </a:t>
            </a:r>
            <a:r>
              <a:rPr lang="en-US" sz="2000" dirty="0">
                <a:solidFill>
                  <a:schemeClr val="bg1"/>
                </a:solidFill>
              </a:rPr>
              <a:t>Health Questionnaire-9 (PHQ-9).  Available at </a:t>
            </a:r>
            <a:r>
              <a:rPr lang="en-US" sz="2000" u="sng" dirty="0">
                <a:solidFill>
                  <a:srgbClr val="FFFF00"/>
                </a:solidFill>
              </a:rPr>
              <a:t>http://phqscreeners.com/pdfs/02_PHQ-9/English.pdf </a:t>
            </a:r>
            <a:r>
              <a:rPr lang="en-US" sz="2000" dirty="0">
                <a:solidFill>
                  <a:srgbClr val="FFFF00"/>
                </a:solidFill>
              </a:rPr>
              <a:t> </a:t>
            </a:r>
          </a:p>
          <a:p>
            <a:pPr marL="0" indent="0">
              <a:buNone/>
            </a:pPr>
            <a:r>
              <a:rPr lang="en-US" sz="800" dirty="0">
                <a:solidFill>
                  <a:schemeClr val="bg1"/>
                </a:solidFill>
              </a:rPr>
              <a:t> </a:t>
            </a:r>
          </a:p>
          <a:p>
            <a:pPr marL="0" lvl="0" indent="0">
              <a:buNone/>
            </a:pPr>
            <a:r>
              <a:rPr lang="en-US" sz="2000" dirty="0">
                <a:solidFill>
                  <a:schemeClr val="bg1"/>
                </a:solidFill>
              </a:rPr>
              <a:t>Patient Health Questionnaire-2 (PHQ-2).  Available at </a:t>
            </a:r>
            <a:r>
              <a:rPr lang="en-US" sz="2000" u="sng" dirty="0">
                <a:solidFill>
                  <a:srgbClr val="FFFF00"/>
                </a:solidFill>
              </a:rPr>
              <a:t>http://www.commonwealthfund.org/usr_doc/PHQ2.pdf</a:t>
            </a:r>
            <a:r>
              <a:rPr lang="en-US" sz="2000" dirty="0">
                <a:solidFill>
                  <a:srgbClr val="FFFF00"/>
                </a:solidFill>
              </a:rPr>
              <a:t> </a:t>
            </a:r>
          </a:p>
          <a:p>
            <a:pPr marL="0" indent="0">
              <a:buNone/>
            </a:pPr>
            <a:r>
              <a:rPr lang="en-US" sz="800" dirty="0">
                <a:solidFill>
                  <a:schemeClr val="bg1"/>
                </a:solidFill>
              </a:rPr>
              <a:t> </a:t>
            </a:r>
          </a:p>
          <a:p>
            <a:pPr marL="0" lvl="0" indent="0">
              <a:buNone/>
            </a:pPr>
            <a:r>
              <a:rPr lang="en-US" sz="2000" dirty="0">
                <a:solidFill>
                  <a:schemeClr val="bg1"/>
                </a:solidFill>
              </a:rPr>
              <a:t>Children’s Mental Health Awareness: Depression in Children and Adolescents Fact Sheet.  Available at </a:t>
            </a:r>
            <a:r>
              <a:rPr lang="en-US" sz="2000" u="sng" dirty="0">
                <a:solidFill>
                  <a:srgbClr val="FFFF00"/>
                </a:solidFill>
              </a:rPr>
              <a:t>http://www.nimh.nih.gov/health/publications/depression-in-children-and-adolescents/depression-in-children-and-adolescents_140864.pdf</a:t>
            </a:r>
            <a:r>
              <a:rPr lang="en-US" sz="2000" dirty="0">
                <a:solidFill>
                  <a:srgbClr val="FFFF00"/>
                </a:solidFill>
              </a:rPr>
              <a:t>  </a:t>
            </a:r>
          </a:p>
          <a:p>
            <a:pPr marL="0" indent="0">
              <a:buNone/>
            </a:pPr>
            <a:endParaRPr lang="en-US" sz="800" dirty="0" smtClean="0">
              <a:solidFill>
                <a:schemeClr val="bg1"/>
              </a:solidFill>
            </a:endParaRPr>
          </a:p>
          <a:p>
            <a:pPr marL="0" indent="0">
              <a:buNone/>
            </a:pPr>
            <a:r>
              <a:rPr lang="en-US" sz="2000" dirty="0" smtClean="0">
                <a:solidFill>
                  <a:schemeClr val="bg1"/>
                </a:solidFill>
              </a:rPr>
              <a:t>Antidepressant </a:t>
            </a:r>
            <a:r>
              <a:rPr lang="en-US" sz="2000" dirty="0">
                <a:solidFill>
                  <a:schemeClr val="bg1"/>
                </a:solidFill>
              </a:rPr>
              <a:t>Medications for Children and Adolescents: Information for Parents and Children.  Available at </a:t>
            </a:r>
            <a:r>
              <a:rPr lang="en-US" sz="2000" u="sng" dirty="0">
                <a:solidFill>
                  <a:srgbClr val="FFFF00"/>
                </a:solidFill>
              </a:rPr>
              <a:t>http://www.nimh.nih.gov/health/topics/child-and-adolescent-mental-health/antidepressant-medications-for-children-and-adolescents-information-for-parents-and-caregivers.shtml </a:t>
            </a:r>
          </a:p>
        </p:txBody>
      </p:sp>
      <p:sp>
        <p:nvSpPr>
          <p:cNvPr id="4" name="Text Box 4"/>
          <p:cNvSpPr txBox="1">
            <a:spLocks noChangeArrowheads="1"/>
          </p:cNvSpPr>
          <p:nvPr/>
        </p:nvSpPr>
        <p:spPr bwMode="auto">
          <a:xfrm>
            <a:off x="3548063" y="390525"/>
            <a:ext cx="19046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US" altLang="en-US" sz="2800" dirty="0" smtClean="0">
                <a:solidFill>
                  <a:schemeClr val="bg1"/>
                </a:solidFill>
                <a:latin typeface="Avenir Book" pitchFamily="-84" charset="0"/>
              </a:rPr>
              <a:t>Resources</a:t>
            </a:r>
            <a:endParaRPr lang="en-US" altLang="en-US" sz="2800" dirty="0">
              <a:solidFill>
                <a:schemeClr val="bg1"/>
              </a:solidFill>
              <a:latin typeface="Avenir Book" pitchFamily="-84" charset="0"/>
            </a:endParaRPr>
          </a:p>
        </p:txBody>
      </p:sp>
    </p:spTree>
    <p:extLst>
      <p:ext uri="{BB962C8B-B14F-4D97-AF65-F5344CB8AC3E}">
        <p14:creationId xmlns:p14="http://schemas.microsoft.com/office/powerpoint/2010/main" val="1418885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0" y="257175"/>
            <a:ext cx="9144000" cy="1858963"/>
          </a:xfrm>
        </p:spPr>
        <p:txBody>
          <a:bodyPr/>
          <a:lstStyle/>
          <a:p>
            <a:r>
              <a:rPr lang="en-AU" altLang="en-US" sz="3200" dirty="0" smtClean="0">
                <a:latin typeface="Avenir Book" pitchFamily="-84" charset="0"/>
              </a:rPr>
              <a:t>Global burden of disease in young people </a:t>
            </a:r>
            <a:br>
              <a:rPr lang="en-AU" altLang="en-US" sz="3200" dirty="0" smtClean="0">
                <a:latin typeface="Avenir Book" pitchFamily="-84" charset="0"/>
              </a:rPr>
            </a:br>
            <a:r>
              <a:rPr lang="en-AU" altLang="en-US" sz="3200" dirty="0" smtClean="0">
                <a:latin typeface="Avenir Book" pitchFamily="-84" charset="0"/>
              </a:rPr>
              <a:t>aged 10-24 years: a systematic analysis </a:t>
            </a:r>
            <a:br>
              <a:rPr lang="en-AU" altLang="en-US" sz="3200" dirty="0" smtClean="0">
                <a:latin typeface="Avenir Book" pitchFamily="-84" charset="0"/>
              </a:rPr>
            </a:br>
            <a:r>
              <a:rPr lang="en-AU" altLang="en-US" sz="2400" i="1" dirty="0" smtClean="0">
                <a:latin typeface="Avenir Book" pitchFamily="-84" charset="0"/>
              </a:rPr>
              <a:t>Gore et al, Lancet 2011</a:t>
            </a:r>
          </a:p>
        </p:txBody>
      </p:sp>
      <p:graphicFrame>
        <p:nvGraphicFramePr>
          <p:cNvPr id="4" name="Content Placeholder 3"/>
          <p:cNvGraphicFramePr>
            <a:graphicFrameLocks noGrp="1"/>
          </p:cNvGraphicFramePr>
          <p:nvPr>
            <p:ph idx="4294967295"/>
          </p:nvPr>
        </p:nvGraphicFramePr>
        <p:xfrm>
          <a:off x="457200" y="2114550"/>
          <a:ext cx="8153401" cy="4267197"/>
        </p:xfrm>
        <a:graphic>
          <a:graphicData uri="http://schemas.openxmlformats.org/drawingml/2006/table">
            <a:tbl>
              <a:tblPr firstRow="1" bandRow="1">
                <a:tableStyleId>{5C22544A-7EE6-4342-B048-85BDC9FD1C3A}</a:tableStyleId>
              </a:tblPr>
              <a:tblGrid>
                <a:gridCol w="509637"/>
                <a:gridCol w="2692043"/>
                <a:gridCol w="2444528"/>
                <a:gridCol w="2507193"/>
              </a:tblGrid>
              <a:tr h="387927">
                <a:tc>
                  <a:txBody>
                    <a:bodyPr/>
                    <a:lstStyle/>
                    <a:p>
                      <a:pPr algn="ctr"/>
                      <a:endParaRPr lang="en-AU" sz="1800" dirty="0"/>
                    </a:p>
                  </a:txBody>
                  <a:tcPr marL="91430" marR="91430" marT="45726" marB="45726"/>
                </a:tc>
                <a:tc>
                  <a:txBody>
                    <a:bodyPr/>
                    <a:lstStyle/>
                    <a:p>
                      <a:pPr algn="ctr"/>
                      <a:r>
                        <a:rPr lang="en-AU" sz="1800" dirty="0" smtClean="0"/>
                        <a:t>10-14 years</a:t>
                      </a:r>
                      <a:endParaRPr lang="en-AU" sz="1800" dirty="0"/>
                    </a:p>
                  </a:txBody>
                  <a:tcPr marL="91430" marR="91430" marT="45726" marB="45726"/>
                </a:tc>
                <a:tc>
                  <a:txBody>
                    <a:bodyPr/>
                    <a:lstStyle/>
                    <a:p>
                      <a:pPr algn="ctr"/>
                      <a:r>
                        <a:rPr lang="en-AU" sz="1800" dirty="0" smtClean="0"/>
                        <a:t>15-19 years</a:t>
                      </a:r>
                      <a:endParaRPr lang="en-AU" sz="1800" dirty="0"/>
                    </a:p>
                  </a:txBody>
                  <a:tcPr marL="91430" marR="91430" marT="45726" marB="45726"/>
                </a:tc>
                <a:tc>
                  <a:txBody>
                    <a:bodyPr/>
                    <a:lstStyle/>
                    <a:p>
                      <a:pPr algn="ctr"/>
                      <a:r>
                        <a:rPr lang="en-AU" sz="1800" b="1" dirty="0" smtClean="0"/>
                        <a:t>20-24 years</a:t>
                      </a:r>
                      <a:endParaRPr lang="en-AU" sz="1800" b="1" dirty="0"/>
                    </a:p>
                  </a:txBody>
                  <a:tcPr marL="91430" marR="91430" marT="45726" marB="45726"/>
                </a:tc>
              </a:tr>
              <a:tr h="387927">
                <a:tc>
                  <a:txBody>
                    <a:bodyPr/>
                    <a:lstStyle/>
                    <a:p>
                      <a:pPr algn="ctr"/>
                      <a:r>
                        <a:rPr lang="en-AU" sz="1800" dirty="0" smtClean="0"/>
                        <a:t>1</a:t>
                      </a:r>
                      <a:endParaRPr lang="en-AU" sz="1800" dirty="0"/>
                    </a:p>
                  </a:txBody>
                  <a:tcPr marL="91430" marR="91430" marT="45726" marB="45726"/>
                </a:tc>
                <a:tc>
                  <a:txBody>
                    <a:bodyPr/>
                    <a:lstStyle/>
                    <a:p>
                      <a:pPr algn="ctr"/>
                      <a:r>
                        <a:rPr lang="en-AU" sz="1800" b="1" dirty="0" smtClean="0"/>
                        <a:t>Depressive disorder</a:t>
                      </a:r>
                      <a:endParaRPr lang="en-AU" sz="1800" b="1" dirty="0"/>
                    </a:p>
                  </a:txBody>
                  <a:tcPr marL="91430" marR="91430"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b="1" dirty="0" smtClean="0"/>
                        <a:t>Depressive disorder</a:t>
                      </a:r>
                      <a:endParaRPr lang="en-AU" sz="1800" b="1" dirty="0"/>
                    </a:p>
                  </a:txBody>
                  <a:tcPr marL="91430" marR="91430" marT="45726" marB="45726"/>
                </a:tc>
                <a:tc>
                  <a:txBody>
                    <a:bodyPr/>
                    <a:lstStyle/>
                    <a:p>
                      <a:pPr algn="ctr"/>
                      <a:r>
                        <a:rPr lang="en-AU" sz="1800" b="1" dirty="0" smtClean="0"/>
                        <a:t>Depressive disorder</a:t>
                      </a:r>
                      <a:endParaRPr lang="en-AU" sz="1800" b="1" dirty="0"/>
                    </a:p>
                  </a:txBody>
                  <a:tcPr marL="91430" marR="91430" marT="45726" marB="45726"/>
                </a:tc>
              </a:tr>
              <a:tr h="387927">
                <a:tc>
                  <a:txBody>
                    <a:bodyPr/>
                    <a:lstStyle/>
                    <a:p>
                      <a:pPr algn="ctr"/>
                      <a:r>
                        <a:rPr lang="en-AU" sz="1800" dirty="0" smtClean="0"/>
                        <a:t>2</a:t>
                      </a:r>
                      <a:endParaRPr lang="en-AU" sz="1800" dirty="0"/>
                    </a:p>
                  </a:txBody>
                  <a:tcPr marL="91430" marR="91430" marT="45726" marB="45726"/>
                </a:tc>
                <a:tc>
                  <a:txBody>
                    <a:bodyPr/>
                    <a:lstStyle/>
                    <a:p>
                      <a:pPr algn="ctr"/>
                      <a:r>
                        <a:rPr lang="en-AU" sz="1800" dirty="0" smtClean="0"/>
                        <a:t>Lower RTI</a:t>
                      </a:r>
                      <a:endParaRPr lang="en-AU" sz="1800" dirty="0"/>
                    </a:p>
                  </a:txBody>
                  <a:tcPr marL="91430" marR="91430"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Schizophrenia</a:t>
                      </a:r>
                      <a:endParaRPr lang="en-AU" sz="1800" dirty="0"/>
                    </a:p>
                  </a:txBody>
                  <a:tcPr marL="91430" marR="91430" marT="45726" marB="45726"/>
                </a:tc>
                <a:tc>
                  <a:txBody>
                    <a:bodyPr/>
                    <a:lstStyle/>
                    <a:p>
                      <a:pPr algn="ctr"/>
                      <a:r>
                        <a:rPr lang="en-AU" sz="1800" b="0" dirty="0" smtClean="0"/>
                        <a:t>Road</a:t>
                      </a:r>
                      <a:r>
                        <a:rPr lang="en-AU" sz="1800" b="0" baseline="0" dirty="0" smtClean="0"/>
                        <a:t> Traffic Accidents</a:t>
                      </a:r>
                      <a:endParaRPr lang="en-AU" sz="1800" b="0" dirty="0"/>
                    </a:p>
                  </a:txBody>
                  <a:tcPr marL="91430" marR="91430" marT="45726" marB="45726"/>
                </a:tc>
              </a:tr>
              <a:tr h="387927">
                <a:tc>
                  <a:txBody>
                    <a:bodyPr/>
                    <a:lstStyle/>
                    <a:p>
                      <a:pPr algn="ctr"/>
                      <a:r>
                        <a:rPr lang="en-AU" sz="1800" dirty="0" smtClean="0"/>
                        <a:t>3</a:t>
                      </a:r>
                      <a:endParaRPr lang="en-AU" sz="1800" dirty="0"/>
                    </a:p>
                  </a:txBody>
                  <a:tcPr marL="91430" marR="91430" marT="45726" marB="45726"/>
                </a:tc>
                <a:tc>
                  <a:txBody>
                    <a:bodyPr/>
                    <a:lstStyle/>
                    <a:p>
                      <a:pPr algn="ctr"/>
                      <a:r>
                        <a:rPr lang="en-AU" sz="1800" dirty="0" smtClean="0"/>
                        <a:t>Road Traffic Accidents</a:t>
                      </a:r>
                      <a:endParaRPr lang="en-AU" sz="1800" dirty="0"/>
                    </a:p>
                  </a:txBody>
                  <a:tcPr marL="91430" marR="91430" marT="45726" marB="4572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800" dirty="0" smtClean="0"/>
                        <a:t>Road</a:t>
                      </a:r>
                      <a:r>
                        <a:rPr lang="en-AU" sz="1800" baseline="0" dirty="0" smtClean="0"/>
                        <a:t> Traffic Accidents</a:t>
                      </a:r>
                      <a:endParaRPr lang="en-AU" sz="1800" dirty="0"/>
                    </a:p>
                  </a:txBody>
                  <a:tcPr marL="91430" marR="91430" marT="45726" marB="45726"/>
                </a:tc>
                <a:tc>
                  <a:txBody>
                    <a:bodyPr/>
                    <a:lstStyle/>
                    <a:p>
                      <a:pPr algn="ctr"/>
                      <a:r>
                        <a:rPr lang="en-AU" sz="1800" b="0" dirty="0" smtClean="0"/>
                        <a:t>Violence</a:t>
                      </a:r>
                      <a:endParaRPr lang="en-AU" sz="1800" b="0" dirty="0"/>
                    </a:p>
                  </a:txBody>
                  <a:tcPr marL="91430" marR="91430" marT="45726" marB="45726"/>
                </a:tc>
              </a:tr>
              <a:tr h="387927">
                <a:tc>
                  <a:txBody>
                    <a:bodyPr/>
                    <a:lstStyle/>
                    <a:p>
                      <a:pPr algn="ctr"/>
                      <a:r>
                        <a:rPr lang="en-AU" sz="1800" dirty="0" smtClean="0"/>
                        <a:t>4</a:t>
                      </a:r>
                      <a:endParaRPr lang="en-AU" sz="1800" dirty="0"/>
                    </a:p>
                  </a:txBody>
                  <a:tcPr marL="91430" marR="91430" marT="45726" marB="45726"/>
                </a:tc>
                <a:tc>
                  <a:txBody>
                    <a:bodyPr/>
                    <a:lstStyle/>
                    <a:p>
                      <a:pPr algn="ctr"/>
                      <a:r>
                        <a:rPr lang="en-AU" sz="1800" dirty="0" smtClean="0"/>
                        <a:t>Asthma</a:t>
                      </a:r>
                      <a:endParaRPr lang="en-AU" sz="1800" dirty="0"/>
                    </a:p>
                  </a:txBody>
                  <a:tcPr marL="91430" marR="91430" marT="45726" marB="45726"/>
                </a:tc>
                <a:tc>
                  <a:txBody>
                    <a:bodyPr/>
                    <a:lstStyle/>
                    <a:p>
                      <a:pPr algn="ctr"/>
                      <a:r>
                        <a:rPr lang="en-AU" sz="1800" dirty="0" smtClean="0"/>
                        <a:t>Bipolar disorder</a:t>
                      </a:r>
                      <a:endParaRPr lang="en-AU" sz="1800" dirty="0"/>
                    </a:p>
                  </a:txBody>
                  <a:tcPr marL="91430" marR="91430" marT="45726" marB="45726"/>
                </a:tc>
                <a:tc>
                  <a:txBody>
                    <a:bodyPr/>
                    <a:lstStyle/>
                    <a:p>
                      <a:pPr algn="ctr"/>
                      <a:r>
                        <a:rPr lang="en-AU" sz="1800" b="0" dirty="0" smtClean="0"/>
                        <a:t>HIV/AIDS</a:t>
                      </a:r>
                      <a:endParaRPr lang="en-AU" sz="1800" b="0" dirty="0"/>
                    </a:p>
                  </a:txBody>
                  <a:tcPr marL="91430" marR="91430" marT="45726" marB="45726"/>
                </a:tc>
              </a:tr>
              <a:tr h="387927">
                <a:tc>
                  <a:txBody>
                    <a:bodyPr/>
                    <a:lstStyle/>
                    <a:p>
                      <a:pPr algn="ctr"/>
                      <a:r>
                        <a:rPr lang="en-AU" sz="1800" dirty="0" smtClean="0"/>
                        <a:t>5</a:t>
                      </a:r>
                      <a:endParaRPr lang="en-AU" sz="1800" dirty="0"/>
                    </a:p>
                  </a:txBody>
                  <a:tcPr marL="91430" marR="91430" marT="45726" marB="45726"/>
                </a:tc>
                <a:tc>
                  <a:txBody>
                    <a:bodyPr/>
                    <a:lstStyle/>
                    <a:p>
                      <a:pPr algn="ctr"/>
                      <a:r>
                        <a:rPr lang="en-AU" sz="1800" dirty="0" smtClean="0"/>
                        <a:t>Refractive errors</a:t>
                      </a:r>
                      <a:endParaRPr lang="en-AU" sz="1800" dirty="0"/>
                    </a:p>
                  </a:txBody>
                  <a:tcPr marL="91430" marR="91430" marT="45726" marB="45726"/>
                </a:tc>
                <a:tc>
                  <a:txBody>
                    <a:bodyPr/>
                    <a:lstStyle/>
                    <a:p>
                      <a:pPr algn="ctr"/>
                      <a:r>
                        <a:rPr lang="en-AU" sz="1800" dirty="0" smtClean="0"/>
                        <a:t>Alcohol use</a:t>
                      </a:r>
                      <a:endParaRPr lang="en-AU" sz="1800" dirty="0"/>
                    </a:p>
                  </a:txBody>
                  <a:tcPr marL="91430" marR="91430" marT="45726" marB="45726"/>
                </a:tc>
                <a:tc>
                  <a:txBody>
                    <a:bodyPr/>
                    <a:lstStyle/>
                    <a:p>
                      <a:pPr algn="ctr"/>
                      <a:r>
                        <a:rPr lang="en-AU" sz="1800" b="0" dirty="0" smtClean="0"/>
                        <a:t>Schizophrenia</a:t>
                      </a:r>
                      <a:endParaRPr lang="en-AU" sz="1800" b="0" dirty="0"/>
                    </a:p>
                  </a:txBody>
                  <a:tcPr marL="91430" marR="91430" marT="45726" marB="45726"/>
                </a:tc>
              </a:tr>
              <a:tr h="387927">
                <a:tc>
                  <a:txBody>
                    <a:bodyPr/>
                    <a:lstStyle/>
                    <a:p>
                      <a:pPr algn="ctr"/>
                      <a:r>
                        <a:rPr lang="en-AU" sz="1800" dirty="0" smtClean="0"/>
                        <a:t>6</a:t>
                      </a:r>
                      <a:endParaRPr lang="en-AU" sz="1800" dirty="0"/>
                    </a:p>
                  </a:txBody>
                  <a:tcPr marL="91430" marR="91430" marT="45726" marB="45726"/>
                </a:tc>
                <a:tc>
                  <a:txBody>
                    <a:bodyPr/>
                    <a:lstStyle/>
                    <a:p>
                      <a:pPr algn="ctr"/>
                      <a:r>
                        <a:rPr lang="en-AU" sz="1800" dirty="0" smtClean="0"/>
                        <a:t>Iron deficiency anaemia</a:t>
                      </a:r>
                      <a:endParaRPr lang="en-AU" sz="1800" dirty="0"/>
                    </a:p>
                  </a:txBody>
                  <a:tcPr marL="91430" marR="91430" marT="45726" marB="45726"/>
                </a:tc>
                <a:tc>
                  <a:txBody>
                    <a:bodyPr/>
                    <a:lstStyle/>
                    <a:p>
                      <a:pPr algn="ctr"/>
                      <a:r>
                        <a:rPr lang="en-AU" sz="1800" dirty="0" smtClean="0"/>
                        <a:t>Violence</a:t>
                      </a:r>
                      <a:endParaRPr lang="en-AU" sz="1800" dirty="0"/>
                    </a:p>
                  </a:txBody>
                  <a:tcPr marL="91430" marR="91430" marT="45726" marB="45726"/>
                </a:tc>
                <a:tc>
                  <a:txBody>
                    <a:bodyPr/>
                    <a:lstStyle/>
                    <a:p>
                      <a:pPr algn="ctr"/>
                      <a:r>
                        <a:rPr lang="en-AU" sz="1800" b="0" dirty="0" smtClean="0"/>
                        <a:t>Bipolar disorder</a:t>
                      </a:r>
                      <a:endParaRPr lang="en-AU" sz="1800" b="0" dirty="0"/>
                    </a:p>
                  </a:txBody>
                  <a:tcPr marL="91430" marR="91430" marT="45726" marB="45726"/>
                </a:tc>
              </a:tr>
              <a:tr h="387927">
                <a:tc>
                  <a:txBody>
                    <a:bodyPr/>
                    <a:lstStyle/>
                    <a:p>
                      <a:pPr algn="ctr"/>
                      <a:r>
                        <a:rPr lang="en-AU" sz="1800" dirty="0" smtClean="0"/>
                        <a:t>7</a:t>
                      </a:r>
                      <a:endParaRPr lang="en-AU" sz="1800" dirty="0"/>
                    </a:p>
                  </a:txBody>
                  <a:tcPr marL="91430" marR="91430" marT="45726" marB="45726"/>
                </a:tc>
                <a:tc>
                  <a:txBody>
                    <a:bodyPr/>
                    <a:lstStyle/>
                    <a:p>
                      <a:pPr algn="ctr"/>
                      <a:r>
                        <a:rPr lang="en-AU" sz="1800" dirty="0" smtClean="0"/>
                        <a:t>Falls</a:t>
                      </a:r>
                      <a:endParaRPr lang="en-AU" sz="1800" dirty="0"/>
                    </a:p>
                  </a:txBody>
                  <a:tcPr marL="91430" marR="91430" marT="45726" marB="45726"/>
                </a:tc>
                <a:tc>
                  <a:txBody>
                    <a:bodyPr/>
                    <a:lstStyle/>
                    <a:p>
                      <a:pPr algn="ctr"/>
                      <a:r>
                        <a:rPr lang="en-AU" sz="1800" dirty="0" smtClean="0"/>
                        <a:t>Self-inflicted injuries</a:t>
                      </a:r>
                      <a:endParaRPr lang="en-AU" sz="1800" dirty="0"/>
                    </a:p>
                  </a:txBody>
                  <a:tcPr marL="91430" marR="91430" marT="45726" marB="45726"/>
                </a:tc>
                <a:tc>
                  <a:txBody>
                    <a:bodyPr/>
                    <a:lstStyle/>
                    <a:p>
                      <a:pPr algn="ctr"/>
                      <a:r>
                        <a:rPr lang="en-AU" sz="1800" b="0" dirty="0" smtClean="0"/>
                        <a:t>Tuberculosis</a:t>
                      </a:r>
                      <a:endParaRPr lang="en-AU" sz="1800" b="0" dirty="0"/>
                    </a:p>
                  </a:txBody>
                  <a:tcPr marL="91430" marR="91430" marT="45726" marB="45726"/>
                </a:tc>
              </a:tr>
              <a:tr h="387927">
                <a:tc>
                  <a:txBody>
                    <a:bodyPr/>
                    <a:lstStyle/>
                    <a:p>
                      <a:pPr algn="ctr"/>
                      <a:r>
                        <a:rPr lang="en-AU" sz="1800" dirty="0" smtClean="0"/>
                        <a:t>8</a:t>
                      </a:r>
                      <a:endParaRPr lang="en-AU" sz="1800" dirty="0"/>
                    </a:p>
                  </a:txBody>
                  <a:tcPr marL="91430" marR="91430" marT="45726" marB="45726"/>
                </a:tc>
                <a:tc>
                  <a:txBody>
                    <a:bodyPr/>
                    <a:lstStyle/>
                    <a:p>
                      <a:pPr algn="ctr"/>
                      <a:r>
                        <a:rPr lang="en-AU" sz="1800" dirty="0" smtClean="0"/>
                        <a:t>Migraine</a:t>
                      </a:r>
                      <a:endParaRPr lang="en-AU" sz="1800" dirty="0"/>
                    </a:p>
                  </a:txBody>
                  <a:tcPr marL="91430" marR="91430" marT="45726" marB="45726"/>
                </a:tc>
                <a:tc>
                  <a:txBody>
                    <a:bodyPr/>
                    <a:lstStyle/>
                    <a:p>
                      <a:pPr algn="ctr"/>
                      <a:r>
                        <a:rPr lang="en-AU" sz="1800" dirty="0" smtClean="0"/>
                        <a:t>Panic disorder</a:t>
                      </a:r>
                      <a:endParaRPr lang="en-AU" sz="1800" dirty="0"/>
                    </a:p>
                  </a:txBody>
                  <a:tcPr marL="91430" marR="91430" marT="45726" marB="45726"/>
                </a:tc>
                <a:tc>
                  <a:txBody>
                    <a:bodyPr/>
                    <a:lstStyle/>
                    <a:p>
                      <a:pPr algn="ctr"/>
                      <a:r>
                        <a:rPr lang="en-AU" sz="1800" b="0" dirty="0" smtClean="0"/>
                        <a:t>Self-inflicted injury</a:t>
                      </a:r>
                      <a:endParaRPr lang="en-AU" sz="1800" b="0" dirty="0"/>
                    </a:p>
                  </a:txBody>
                  <a:tcPr marL="91430" marR="91430" marT="45726" marB="45726"/>
                </a:tc>
              </a:tr>
              <a:tr h="387927">
                <a:tc>
                  <a:txBody>
                    <a:bodyPr/>
                    <a:lstStyle/>
                    <a:p>
                      <a:pPr algn="ctr"/>
                      <a:r>
                        <a:rPr lang="en-AU" sz="1800" dirty="0" smtClean="0"/>
                        <a:t>9</a:t>
                      </a:r>
                      <a:endParaRPr lang="en-AU" sz="1800" dirty="0"/>
                    </a:p>
                  </a:txBody>
                  <a:tcPr marL="91430" marR="91430" marT="45726" marB="45726"/>
                </a:tc>
                <a:tc>
                  <a:txBody>
                    <a:bodyPr/>
                    <a:lstStyle/>
                    <a:p>
                      <a:pPr algn="ctr"/>
                      <a:r>
                        <a:rPr lang="en-AU" sz="1800" dirty="0" smtClean="0"/>
                        <a:t>Drowning</a:t>
                      </a:r>
                      <a:endParaRPr lang="en-AU" sz="1800" dirty="0"/>
                    </a:p>
                  </a:txBody>
                  <a:tcPr marL="91430" marR="91430" marT="45726" marB="45726"/>
                </a:tc>
                <a:tc>
                  <a:txBody>
                    <a:bodyPr/>
                    <a:lstStyle/>
                    <a:p>
                      <a:pPr algn="ctr"/>
                      <a:r>
                        <a:rPr lang="en-AU" sz="1800" dirty="0" smtClean="0"/>
                        <a:t>Asthma</a:t>
                      </a:r>
                      <a:endParaRPr lang="en-AU" sz="1800" dirty="0"/>
                    </a:p>
                  </a:txBody>
                  <a:tcPr marL="91430" marR="91430" marT="45726" marB="45726"/>
                </a:tc>
                <a:tc>
                  <a:txBody>
                    <a:bodyPr/>
                    <a:lstStyle/>
                    <a:p>
                      <a:pPr algn="ctr"/>
                      <a:r>
                        <a:rPr lang="en-AU" sz="1800" b="0" dirty="0" smtClean="0"/>
                        <a:t>Alcohol use</a:t>
                      </a:r>
                      <a:endParaRPr lang="en-AU" sz="1800" b="0" dirty="0"/>
                    </a:p>
                  </a:txBody>
                  <a:tcPr marL="91430" marR="91430" marT="45726" marB="45726"/>
                </a:tc>
              </a:tr>
              <a:tr h="387927">
                <a:tc>
                  <a:txBody>
                    <a:bodyPr/>
                    <a:lstStyle/>
                    <a:p>
                      <a:pPr algn="ctr"/>
                      <a:r>
                        <a:rPr lang="en-AU" sz="1800" dirty="0" smtClean="0"/>
                        <a:t>10</a:t>
                      </a:r>
                      <a:endParaRPr lang="en-AU" sz="1800" dirty="0"/>
                    </a:p>
                  </a:txBody>
                  <a:tcPr marL="91430" marR="91430" marT="45726" marB="45726"/>
                </a:tc>
                <a:tc>
                  <a:txBody>
                    <a:bodyPr/>
                    <a:lstStyle/>
                    <a:p>
                      <a:pPr algn="ctr"/>
                      <a:r>
                        <a:rPr lang="en-AU" sz="1800" dirty="0" smtClean="0"/>
                        <a:t>Diarrhoeal diseases</a:t>
                      </a:r>
                      <a:endParaRPr lang="en-AU" sz="1800" dirty="0"/>
                    </a:p>
                  </a:txBody>
                  <a:tcPr marL="91430" marR="91430" marT="45726" marB="45726"/>
                </a:tc>
                <a:tc>
                  <a:txBody>
                    <a:bodyPr/>
                    <a:lstStyle/>
                    <a:p>
                      <a:pPr algn="ctr"/>
                      <a:r>
                        <a:rPr lang="en-AU" sz="1800" dirty="0" smtClean="0"/>
                        <a:t>HIV/AIDS</a:t>
                      </a:r>
                      <a:endParaRPr lang="en-AU" sz="1800" dirty="0"/>
                    </a:p>
                  </a:txBody>
                  <a:tcPr marL="91430" marR="91430" marT="45726" marB="45726"/>
                </a:tc>
                <a:tc>
                  <a:txBody>
                    <a:bodyPr/>
                    <a:lstStyle/>
                    <a:p>
                      <a:pPr algn="ctr"/>
                      <a:r>
                        <a:rPr lang="en-AU" sz="1800" b="0" dirty="0" smtClean="0"/>
                        <a:t>Abortion</a:t>
                      </a:r>
                      <a:endParaRPr lang="en-AU" sz="1800" b="0" dirty="0"/>
                    </a:p>
                  </a:txBody>
                  <a:tcPr marL="91430" marR="91430" marT="45726" marB="45726"/>
                </a:tc>
              </a:tr>
            </a:tbl>
          </a:graphicData>
        </a:graphic>
      </p:graphicFrame>
      <p:sp>
        <p:nvSpPr>
          <p:cNvPr id="5" name="TextBox 4"/>
          <p:cNvSpPr txBox="1">
            <a:spLocks noChangeArrowheads="1"/>
          </p:cNvSpPr>
          <p:nvPr/>
        </p:nvSpPr>
        <p:spPr bwMode="auto">
          <a:xfrm rot="-867139">
            <a:off x="1554163" y="3321050"/>
            <a:ext cx="56245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rgbClr val="FFFFFF"/>
                </a:solidFill>
                <a:latin typeface="Calibri" pitchFamily="34" charset="0"/>
                <a:ea typeface="MS PGothic" pitchFamily="34" charset="-128"/>
              </a:defRPr>
            </a:lvl1pPr>
            <a:lvl2pPr marL="742950" indent="-285750">
              <a:spcBef>
                <a:spcPct val="20000"/>
              </a:spcBef>
              <a:buFont typeface="Arial" pitchFamily="34" charset="0"/>
              <a:buChar char="–"/>
              <a:defRPr sz="2800">
                <a:solidFill>
                  <a:srgbClr val="FFFFFF"/>
                </a:solidFill>
                <a:latin typeface="Calibri" pitchFamily="34" charset="0"/>
                <a:ea typeface="MS PGothic" pitchFamily="34" charset="-128"/>
              </a:defRPr>
            </a:lvl2pPr>
            <a:lvl3pPr marL="1143000" indent="-228600">
              <a:spcBef>
                <a:spcPct val="20000"/>
              </a:spcBef>
              <a:buFont typeface="Arial" pitchFamily="34" charset="0"/>
              <a:buChar char="•"/>
              <a:defRPr sz="2400">
                <a:solidFill>
                  <a:srgbClr val="FFFFFF"/>
                </a:solidFill>
                <a:latin typeface="Calibri" pitchFamily="34" charset="0"/>
                <a:ea typeface="MS PGothic" pitchFamily="34" charset="-128"/>
              </a:defRPr>
            </a:lvl3pPr>
            <a:lvl4pPr marL="1600200" indent="-228600">
              <a:spcBef>
                <a:spcPct val="20000"/>
              </a:spcBef>
              <a:buFont typeface="Arial" pitchFamily="34" charset="0"/>
              <a:buChar char="–"/>
              <a:defRPr sz="2000">
                <a:solidFill>
                  <a:srgbClr val="FFFFFF"/>
                </a:solidFill>
                <a:latin typeface="Calibri" pitchFamily="34" charset="0"/>
                <a:ea typeface="MS PGothic" pitchFamily="34" charset="-128"/>
              </a:defRPr>
            </a:lvl4pPr>
            <a:lvl5pPr marL="2057400" indent="-228600">
              <a:spcBef>
                <a:spcPct val="20000"/>
              </a:spcBef>
              <a:buFont typeface="Arial" pitchFamily="34" charset="0"/>
              <a:buChar char="»"/>
              <a:defRPr sz="2000">
                <a:solidFill>
                  <a:srgbClr val="FFFFFF"/>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rgbClr val="FFFFFF"/>
                </a:solidFill>
                <a:latin typeface="Calibri" pitchFamily="34" charset="0"/>
                <a:ea typeface="MS PGothic" pitchFamily="34" charset="-128"/>
              </a:defRPr>
            </a:lvl9pPr>
          </a:lstStyle>
          <a:p>
            <a:pPr>
              <a:spcBef>
                <a:spcPct val="0"/>
              </a:spcBef>
              <a:buFontTx/>
              <a:buNone/>
            </a:pPr>
            <a:r>
              <a:rPr lang="en-AU" altLang="en-US" sz="9600" u="sng" dirty="0">
                <a:solidFill>
                  <a:srgbClr val="C00000"/>
                </a:solidFill>
                <a:latin typeface="Arial" pitchFamily="34" charset="0"/>
              </a:rPr>
              <a:t>Prevention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609600" y="609600"/>
            <a:ext cx="7772400" cy="1143000"/>
          </a:xfrm>
        </p:spPr>
        <p:txBody>
          <a:bodyPr/>
          <a:lstStyle/>
          <a:p>
            <a:pPr eaLnBrk="1" hangingPunct="1"/>
            <a:r>
              <a:rPr lang="en-US" altLang="en-US" dirty="0" smtClean="0">
                <a:latin typeface="Avenir Book" pitchFamily="-84" charset="0"/>
              </a:rPr>
              <a:t>USPSTF Recommendation</a:t>
            </a:r>
          </a:p>
        </p:txBody>
      </p:sp>
      <p:sp>
        <p:nvSpPr>
          <p:cNvPr id="20483" name="Content Placeholder 2"/>
          <p:cNvSpPr>
            <a:spLocks noGrp="1"/>
          </p:cNvSpPr>
          <p:nvPr>
            <p:ph idx="4294967295"/>
          </p:nvPr>
        </p:nvSpPr>
        <p:spPr>
          <a:xfrm>
            <a:off x="685800" y="1905000"/>
            <a:ext cx="7772400" cy="4114800"/>
          </a:xfrm>
        </p:spPr>
        <p:txBody>
          <a:bodyPr/>
          <a:lstStyle/>
          <a:p>
            <a:pPr eaLnBrk="1" hangingPunct="1">
              <a:spcAft>
                <a:spcPct val="20000"/>
              </a:spcAft>
            </a:pPr>
            <a:r>
              <a:rPr lang="en-US" altLang="en-US" dirty="0" smtClean="0">
                <a:latin typeface="Arial" pitchFamily="34" charset="0"/>
              </a:rPr>
              <a:t>Screening of adolescents (12-18 yrs.) for major depressive disorder (MDD) when systems are in place to ensure accurate diagnosis, psychotherapy (CBT or interpersonal) and follow up. </a:t>
            </a:r>
          </a:p>
          <a:p>
            <a:pPr lvl="1" eaLnBrk="1" hangingPunct="1">
              <a:spcAft>
                <a:spcPct val="20000"/>
              </a:spcAft>
            </a:pPr>
            <a:r>
              <a:rPr lang="en-US" altLang="en-US" dirty="0" smtClean="0">
                <a:latin typeface="Arial" pitchFamily="34" charset="0"/>
              </a:rPr>
              <a:t>March 2009 </a:t>
            </a:r>
          </a:p>
          <a:p>
            <a:pPr lvl="1" eaLnBrk="1" hangingPunct="1">
              <a:spcAft>
                <a:spcPct val="20000"/>
              </a:spcAft>
            </a:pPr>
            <a:r>
              <a:rPr lang="en-US" altLang="en-US" i="1" dirty="0" smtClean="0">
                <a:latin typeface="Arial" pitchFamily="34" charset="0"/>
              </a:rPr>
              <a:t>Under revision 2015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27063"/>
            <a:ext cx="8229600" cy="1143000"/>
          </a:xfrm>
        </p:spPr>
        <p:txBody>
          <a:bodyPr/>
          <a:lstStyle/>
          <a:p>
            <a:r>
              <a:rPr lang="en-US" altLang="en-US" dirty="0" smtClean="0">
                <a:latin typeface="Avenir Book" pitchFamily="-84" charset="0"/>
              </a:rPr>
              <a:t>Grade B - Recommendation</a:t>
            </a:r>
          </a:p>
        </p:txBody>
      </p:sp>
      <p:sp>
        <p:nvSpPr>
          <p:cNvPr id="21507" name="Content Placeholder 2"/>
          <p:cNvSpPr>
            <a:spLocks noGrp="1"/>
          </p:cNvSpPr>
          <p:nvPr>
            <p:ph idx="1"/>
          </p:nvPr>
        </p:nvSpPr>
        <p:spPr>
          <a:xfrm>
            <a:off x="685800" y="1905000"/>
            <a:ext cx="7620000" cy="4525963"/>
          </a:xfrm>
        </p:spPr>
        <p:txBody>
          <a:bodyPr/>
          <a:lstStyle/>
          <a:p>
            <a:r>
              <a:rPr lang="en-US" altLang="en-US" dirty="0" smtClean="0">
                <a:latin typeface="Arial" pitchFamily="34" charset="0"/>
                <a:cs typeface="Arial" pitchFamily="34" charset="0"/>
              </a:rPr>
              <a:t>The USPSTF recommends the service. There is high certainty that the net benefit is moderate or there is moderate certainty that the net benefit is moderate to substantial</a:t>
            </a:r>
          </a:p>
          <a:p>
            <a:r>
              <a:rPr lang="en-US" altLang="en-US" dirty="0" smtClean="0">
                <a:latin typeface="Arial" pitchFamily="34" charset="0"/>
                <a:cs typeface="Arial" pitchFamily="34" charset="0"/>
              </a:rPr>
              <a:t>Offer or provide this service in clinical practice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609600" y="609600"/>
            <a:ext cx="7772400" cy="1143000"/>
          </a:xfrm>
        </p:spPr>
        <p:txBody>
          <a:bodyPr/>
          <a:lstStyle/>
          <a:p>
            <a:pPr eaLnBrk="1" hangingPunct="1"/>
            <a:r>
              <a:rPr lang="en-US" altLang="en-US" dirty="0" smtClean="0">
                <a:latin typeface="Avenir Book" pitchFamily="-84" charset="0"/>
              </a:rPr>
              <a:t>Major Depressive Disorder</a:t>
            </a:r>
          </a:p>
        </p:txBody>
      </p:sp>
      <p:sp>
        <p:nvSpPr>
          <p:cNvPr id="22531" name="Rectangle 3"/>
          <p:cNvSpPr>
            <a:spLocks noGrp="1" noChangeArrowheads="1"/>
          </p:cNvSpPr>
          <p:nvPr>
            <p:ph type="body" idx="4294967295"/>
          </p:nvPr>
        </p:nvSpPr>
        <p:spPr>
          <a:xfrm>
            <a:off x="685800" y="1905000"/>
            <a:ext cx="7772400" cy="4114800"/>
          </a:xfrm>
        </p:spPr>
        <p:txBody>
          <a:bodyPr/>
          <a:lstStyle/>
          <a:p>
            <a:pPr eaLnBrk="1" hangingPunct="1"/>
            <a:r>
              <a:rPr lang="en-US" altLang="en-US" dirty="0" smtClean="0">
                <a:latin typeface="Arial" pitchFamily="34" charset="0"/>
              </a:rPr>
              <a:t>Primary care clinicians say of the teens they see:</a:t>
            </a:r>
          </a:p>
          <a:p>
            <a:pPr eaLnBrk="1" hangingPunct="1">
              <a:buFontTx/>
              <a:buNone/>
            </a:pPr>
            <a:r>
              <a:rPr lang="en-US" altLang="en-US" dirty="0" smtClean="0">
                <a:latin typeface="Arial" pitchFamily="34" charset="0"/>
              </a:rPr>
              <a:t>       - 9-21% have MDD</a:t>
            </a:r>
          </a:p>
          <a:p>
            <a:pPr eaLnBrk="1" hangingPunct="1"/>
            <a:r>
              <a:rPr lang="en-US" altLang="en-US" dirty="0" smtClean="0">
                <a:latin typeface="Arial" pitchFamily="34" charset="0"/>
              </a:rPr>
              <a:t>Impact school performance</a:t>
            </a:r>
          </a:p>
          <a:p>
            <a:pPr eaLnBrk="1" hangingPunct="1"/>
            <a:r>
              <a:rPr lang="en-US" altLang="en-US" dirty="0" smtClean="0">
                <a:latin typeface="Arial" pitchFamily="34" charset="0"/>
              </a:rPr>
              <a:t>Substance use/abuse</a:t>
            </a:r>
          </a:p>
          <a:p>
            <a:pPr eaLnBrk="1" hangingPunct="1"/>
            <a:r>
              <a:rPr lang="en-US" altLang="en-US" dirty="0" smtClean="0">
                <a:latin typeface="Arial" pitchFamily="34" charset="0"/>
              </a:rPr>
              <a:t>Associated with increased risk of suicidal behavior</a:t>
            </a: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a:p>
            <a:pPr eaLnBrk="1" hangingPunct="1"/>
            <a:endParaRPr lang="en-US" altLang="en-US" dirty="0" smtClean="0">
              <a:latin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609600"/>
            <a:ext cx="9144000" cy="1143000"/>
          </a:xfrm>
        </p:spPr>
        <p:txBody>
          <a:bodyPr/>
          <a:lstStyle/>
          <a:p>
            <a:pPr eaLnBrk="1" hangingPunct="1"/>
            <a:r>
              <a:rPr lang="en-US" altLang="en-US" dirty="0" smtClean="0">
                <a:latin typeface="Avenir Book" pitchFamily="-84" charset="0"/>
              </a:rPr>
              <a:t>Epidemiology of Depression</a:t>
            </a:r>
          </a:p>
        </p:txBody>
      </p:sp>
      <p:sp>
        <p:nvSpPr>
          <p:cNvPr id="36866" name="Rectangle 3"/>
          <p:cNvSpPr>
            <a:spLocks noGrp="1" noChangeArrowheads="1"/>
          </p:cNvSpPr>
          <p:nvPr>
            <p:ph type="body" idx="4294967295"/>
          </p:nvPr>
        </p:nvSpPr>
        <p:spPr>
          <a:xfrm>
            <a:off x="685800" y="1905000"/>
            <a:ext cx="7772400" cy="3962400"/>
          </a:xfrm>
        </p:spPr>
        <p:txBody>
          <a:bodyPr rtlCol="0">
            <a:noAutofit/>
          </a:bodyPr>
          <a:lstStyle/>
          <a:p>
            <a:pPr eaLnBrk="1" fontAlgn="auto" hangingPunct="1">
              <a:spcBef>
                <a:spcPts val="648"/>
              </a:spcBef>
              <a:spcAft>
                <a:spcPts val="0"/>
              </a:spcAft>
              <a:buFont typeface="Arial"/>
              <a:buChar char="•"/>
              <a:defRPr/>
            </a:pPr>
            <a:r>
              <a:rPr lang="en-US" dirty="0">
                <a:latin typeface="Arial" charset="0"/>
                <a:ea typeface="+mn-ea"/>
                <a:cs typeface="+mn-cs"/>
              </a:rPr>
              <a:t>Prevalence of MDD in children </a:t>
            </a:r>
            <a:r>
              <a:rPr lang="en-US" dirty="0" smtClean="0">
                <a:latin typeface="Arial" charset="0"/>
                <a:ea typeface="+mn-ea"/>
                <a:cs typeface="+mn-cs"/>
              </a:rPr>
              <a:t>                        (&lt; </a:t>
            </a:r>
            <a:r>
              <a:rPr lang="en-US" dirty="0">
                <a:latin typeface="Arial" charset="0"/>
                <a:ea typeface="+mn-ea"/>
                <a:cs typeface="+mn-cs"/>
              </a:rPr>
              <a:t>13 y.o.) is 2.8%, with 1:1 ratio of girls to boys</a:t>
            </a:r>
          </a:p>
          <a:p>
            <a:pPr eaLnBrk="1" fontAlgn="auto" hangingPunct="1">
              <a:spcBef>
                <a:spcPts val="648"/>
              </a:spcBef>
              <a:spcAft>
                <a:spcPts val="0"/>
              </a:spcAft>
              <a:buFont typeface="Arial"/>
              <a:buChar char="•"/>
              <a:defRPr/>
            </a:pPr>
            <a:r>
              <a:rPr lang="en-US" dirty="0">
                <a:latin typeface="Arial" charset="0"/>
                <a:ea typeface="+mn-ea"/>
                <a:cs typeface="+mn-cs"/>
              </a:rPr>
              <a:t>In adolescence (13-18 y.o.), prevalence is 5.6%, with a higher prevalence for girls than boys (5.9% vs. 4.6%)</a:t>
            </a:r>
          </a:p>
          <a:p>
            <a:pPr eaLnBrk="1" fontAlgn="auto" hangingPunct="1">
              <a:spcBef>
                <a:spcPts val="648"/>
              </a:spcBef>
              <a:spcAft>
                <a:spcPts val="0"/>
              </a:spcAft>
              <a:buFont typeface="Arial"/>
              <a:buChar char="•"/>
              <a:defRPr/>
            </a:pPr>
            <a:r>
              <a:rPr lang="en-US" dirty="0">
                <a:latin typeface="Arial" charset="0"/>
                <a:ea typeface="+mn-ea"/>
                <a:cs typeface="+mn-cs"/>
              </a:rPr>
              <a:t>Lifetime prevalence among adolescents is 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AHIC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NAHIC 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NAHIC Theme.thmx</Template>
  <TotalTime>3175</TotalTime>
  <Words>4292</Words>
  <Application>Microsoft Office PowerPoint</Application>
  <PresentationFormat>On-screen Show (4:3)</PresentationFormat>
  <Paragraphs>647</Paragraphs>
  <Slides>49</Slides>
  <Notes>39</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49</vt:i4>
      </vt:variant>
    </vt:vector>
  </HeadingPairs>
  <TitlesOfParts>
    <vt:vector size="53" baseType="lpstr">
      <vt:lpstr>NAHIC Theme</vt:lpstr>
      <vt:lpstr>NAHIC New</vt:lpstr>
      <vt:lpstr>Microsoft Excel Chart</vt:lpstr>
      <vt:lpstr>Worksheet</vt:lpstr>
      <vt:lpstr>You Can Do It:  Primary Care Management  of Adolescent Depression</vt:lpstr>
      <vt:lpstr>Disclosure Slide</vt:lpstr>
      <vt:lpstr>Outline</vt:lpstr>
      <vt:lpstr>WHY Focus on Depression?</vt:lpstr>
      <vt:lpstr>Global burden of disease in young people  aged 10-24 years: a systematic analysis  Gore et al, Lancet 2011</vt:lpstr>
      <vt:lpstr>USPSTF Recommendation</vt:lpstr>
      <vt:lpstr>Grade B - Recommendation</vt:lpstr>
      <vt:lpstr>Major Depressive Disorder</vt:lpstr>
      <vt:lpstr>Epidemiology of Depression</vt:lpstr>
      <vt:lpstr>Epidemiology of Depression</vt:lpstr>
      <vt:lpstr>Depression: Broad Measure</vt:lpstr>
      <vt:lpstr>Suicide: Seriously Considered</vt:lpstr>
      <vt:lpstr>Suicide Attempts Treated  by Clinician (Percent)</vt:lpstr>
      <vt:lpstr>Outline</vt:lpstr>
      <vt:lpstr>History and Physical Exam</vt:lpstr>
      <vt:lpstr>Risk factors for Depression</vt:lpstr>
      <vt:lpstr>HEEADSSS</vt:lpstr>
      <vt:lpstr>Symptoms and Criteria for  a Major Depressive Episode</vt:lpstr>
      <vt:lpstr>Symptoms in Adolescents </vt:lpstr>
      <vt:lpstr>Major Depression &amp; Co-morbidity</vt:lpstr>
      <vt:lpstr>Screening Instruments</vt:lpstr>
      <vt:lpstr>Patient Health Questionnaire-2 (PHQ-2)</vt:lpstr>
      <vt:lpstr>Patient Health Questionnaire-2 (PHQ-2)</vt:lpstr>
      <vt:lpstr>Patient Health Questionnaire-2 (PHQ-2)</vt:lpstr>
      <vt:lpstr>Patient Health Questionnaire-9 (PHQ-9)</vt:lpstr>
      <vt:lpstr>Patient Health Questionnaire-9 (PHQ-9)</vt:lpstr>
      <vt:lpstr>Patient Health Questionnaire-9 (PHQ-9)</vt:lpstr>
      <vt:lpstr>PowerPoint Presentation</vt:lpstr>
      <vt:lpstr>Patient Health Questionnaire-9 (PHQ-9)</vt:lpstr>
      <vt:lpstr>Case – 15 y.o. Male</vt:lpstr>
      <vt:lpstr>Case – 15 y.o. Male</vt:lpstr>
      <vt:lpstr>Principles of Treatment</vt:lpstr>
      <vt:lpstr>PCP Care vs. Specialist for  Adolescents with Depression</vt:lpstr>
      <vt:lpstr>Depression-Treatment Options</vt:lpstr>
      <vt:lpstr>Pharmacological Treatment</vt:lpstr>
      <vt:lpstr>What is a “Black Box Warning?”</vt:lpstr>
      <vt:lpstr>Black Box Warning</vt:lpstr>
      <vt:lpstr>If starting an antidepressant</vt:lpstr>
      <vt:lpstr>Talking Points to Patients and Families  about SSRI’s</vt:lpstr>
      <vt:lpstr>SSRI’s Side Effects</vt:lpstr>
      <vt:lpstr>Questions at Follow Up</vt:lpstr>
      <vt:lpstr>Initial Strategies</vt:lpstr>
      <vt:lpstr>Prognosis</vt:lpstr>
      <vt:lpstr>Summary</vt:lpstr>
      <vt:lpstr>PowerPoint Presentation</vt:lpstr>
      <vt:lpstr>PowerPoint Presentation</vt:lpstr>
      <vt:lpstr>PowerPoint Presentation</vt:lpstr>
      <vt:lpstr>PowerPoint Presentation</vt:lpstr>
      <vt:lpstr>PowerPoint Presentation</vt:lpstr>
    </vt:vector>
  </TitlesOfParts>
  <Company>Division Adolescent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to a Healthy Transition</dc:title>
  <dc:creator>Jane Park</dc:creator>
  <cp:lastModifiedBy>Anthony Kung</cp:lastModifiedBy>
  <cp:revision>375</cp:revision>
  <cp:lastPrinted>2015-04-24T21:14:22Z</cp:lastPrinted>
  <dcterms:created xsi:type="dcterms:W3CDTF">2009-05-28T03:03:38Z</dcterms:created>
  <dcterms:modified xsi:type="dcterms:W3CDTF">2015-05-28T15:39:07Z</dcterms:modified>
</cp:coreProperties>
</file>