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6.xml" ContentType="application/vnd.openxmlformats-officedocument.drawingml.chart+xml"/>
  <Override PartName="/ppt/notesSlides/notesSlide18.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5" r:id="rId6"/>
  </p:sldMasterIdLst>
  <p:notesMasterIdLst>
    <p:notesMasterId r:id="rId55"/>
  </p:notesMasterIdLst>
  <p:handoutMasterIdLst>
    <p:handoutMasterId r:id="rId56"/>
  </p:handoutMasterIdLst>
  <p:sldIdLst>
    <p:sldId id="580" r:id="rId7"/>
    <p:sldId id="314" r:id="rId8"/>
    <p:sldId id="484" r:id="rId9"/>
    <p:sldId id="506" r:id="rId10"/>
    <p:sldId id="498" r:id="rId11"/>
    <p:sldId id="368" r:id="rId12"/>
    <p:sldId id="492" r:id="rId13"/>
    <p:sldId id="374" r:id="rId14"/>
    <p:sldId id="375" r:id="rId15"/>
    <p:sldId id="377" r:id="rId16"/>
    <p:sldId id="502" r:id="rId17"/>
    <p:sldId id="380" r:id="rId18"/>
    <p:sldId id="507" r:id="rId19"/>
    <p:sldId id="319" r:id="rId20"/>
    <p:sldId id="420" r:id="rId21"/>
    <p:sldId id="452" r:id="rId22"/>
    <p:sldId id="427" r:id="rId23"/>
    <p:sldId id="456" r:id="rId24"/>
    <p:sldId id="411" r:id="rId25"/>
    <p:sldId id="457" r:id="rId26"/>
    <p:sldId id="499" r:id="rId27"/>
    <p:sldId id="485" r:id="rId28"/>
    <p:sldId id="508" r:id="rId29"/>
    <p:sldId id="547" r:id="rId30"/>
    <p:sldId id="490" r:id="rId31"/>
    <p:sldId id="554" r:id="rId32"/>
    <p:sldId id="555" r:id="rId33"/>
    <p:sldId id="556" r:id="rId34"/>
    <p:sldId id="557" r:id="rId35"/>
    <p:sldId id="558" r:id="rId36"/>
    <p:sldId id="559" r:id="rId37"/>
    <p:sldId id="560" r:id="rId38"/>
    <p:sldId id="561" r:id="rId39"/>
    <p:sldId id="562" r:id="rId40"/>
    <p:sldId id="563" r:id="rId41"/>
    <p:sldId id="564" r:id="rId42"/>
    <p:sldId id="565" r:id="rId43"/>
    <p:sldId id="566" r:id="rId44"/>
    <p:sldId id="567" r:id="rId45"/>
    <p:sldId id="568" r:id="rId46"/>
    <p:sldId id="569" r:id="rId47"/>
    <p:sldId id="570" r:id="rId48"/>
    <p:sldId id="571" r:id="rId49"/>
    <p:sldId id="578" r:id="rId50"/>
    <p:sldId id="579" r:id="rId51"/>
    <p:sldId id="574" r:id="rId52"/>
    <p:sldId id="575" r:id="rId53"/>
    <p:sldId id="576" r:id="rId54"/>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864">
          <p15:clr>
            <a:srgbClr val="A4A3A4"/>
          </p15:clr>
        </p15:guide>
        <p15:guide id="2" pos="96">
          <p15:clr>
            <a:srgbClr val="A4A3A4"/>
          </p15:clr>
        </p15:guide>
        <p15:guide id="3" orient="horz" pos="3072">
          <p15:clr>
            <a:srgbClr val="A4A3A4"/>
          </p15:clr>
        </p15:guide>
        <p15:guide id="4" pos="3360">
          <p15:clr>
            <a:srgbClr val="A4A3A4"/>
          </p15:clr>
        </p15:guide>
        <p15:guide id="5" orient="horz" pos="576">
          <p15:clr>
            <a:srgbClr val="A4A3A4"/>
          </p15:clr>
        </p15:guide>
        <p15:guide id="6" orient="horz" pos="672">
          <p15:clr>
            <a:srgbClr val="A4A3A4"/>
          </p15:clr>
        </p15:guide>
        <p15:guide id="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9AAA"/>
    <a:srgbClr val="0099FF"/>
    <a:srgbClr val="0099CC"/>
    <a:srgbClr val="FF0000"/>
    <a:srgbClr val="FFCC33"/>
    <a:srgbClr val="33CCFF"/>
    <a:srgbClr val="000000"/>
    <a:srgbClr val="D70019"/>
    <a:srgbClr val="FAD385"/>
    <a:srgbClr val="DFC1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57" autoAdjust="0"/>
    <p:restoredTop sz="94714" autoAdjust="0"/>
  </p:normalViewPr>
  <p:slideViewPr>
    <p:cSldViewPr>
      <p:cViewPr>
        <p:scale>
          <a:sx n="90" d="100"/>
          <a:sy n="90" d="100"/>
        </p:scale>
        <p:origin x="-1408" y="160"/>
      </p:cViewPr>
      <p:guideLst>
        <p:guide orient="horz" pos="3312"/>
        <p:guide orient="horz" pos="1392"/>
        <p:guide orient="horz" pos="2544"/>
        <p:guide orient="horz" pos="3600"/>
        <p:guide pos="4272"/>
        <p:guide/>
      </p:guideLst>
    </p:cSldViewPr>
  </p:slideViewPr>
  <p:notesTextViewPr>
    <p:cViewPr>
      <p:scale>
        <a:sx n="100" d="100"/>
        <a:sy n="100" d="100"/>
      </p:scale>
      <p:origin x="0" y="0"/>
    </p:cViewPr>
  </p:notesTextViewPr>
  <p:sorterViewPr>
    <p:cViewPr>
      <p:scale>
        <a:sx n="75" d="100"/>
        <a:sy n="75" d="100"/>
      </p:scale>
      <p:origin x="0" y="3704"/>
    </p:cViewPr>
  </p:sorterViewPr>
  <p:notesViewPr>
    <p:cSldViewPr snapToGrid="0" snapToObjects="1">
      <p:cViewPr varScale="1">
        <p:scale>
          <a:sx n="60" d="100"/>
          <a:sy n="60" d="100"/>
        </p:scale>
        <p:origin x="-2344" y="-104"/>
      </p:cViewPr>
      <p:guideLst>
        <p:guide orient="horz" pos="2909"/>
        <p:guide pos="220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janepark:Documents:resource%20CENTER:Team-Quality:September%20summit:our%20ppts-summit%20opening%20ppt:Age%20at%20first%20birth%20by%20age%20and%20education-%202006-2010.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200" b="1"/>
            </a:pPr>
            <a:r>
              <a:rPr lang="en-US" sz="1200" b="1" i="1" dirty="0" smtClean="0"/>
              <a:t>%</a:t>
            </a:r>
            <a:r>
              <a:rPr lang="en-US" sz="1200" b="1" i="1" baseline="0" dirty="0" smtClean="0"/>
              <a:t> young adults saying they live with parents now or moved back in with parents temporarily because of economy</a:t>
            </a:r>
            <a:endParaRPr lang="en-US" sz="1200" b="1" i="1" dirty="0"/>
          </a:p>
        </c:rich>
      </c:tx>
      <c:layout/>
      <c:overlay val="0"/>
    </c:title>
    <c:autoTitleDeleted val="0"/>
    <c:plotArea>
      <c:layout/>
      <c:barChart>
        <c:barDir val="bar"/>
        <c:grouping val="clustered"/>
        <c:varyColors val="0"/>
        <c:ser>
          <c:idx val="0"/>
          <c:order val="0"/>
          <c:tx>
            <c:strRef>
              <c:f>Sheet1!$B$1</c:f>
              <c:strCache>
                <c:ptCount val="1"/>
                <c:pt idx="0">
                  <c:v>%</c:v>
                </c:pt>
              </c:strCache>
            </c:strRef>
          </c:tx>
          <c:invertIfNegative val="0"/>
          <c:dLbls>
            <c:showLegendKey val="0"/>
            <c:showVal val="1"/>
            <c:showCatName val="0"/>
            <c:showSerName val="0"/>
            <c:showPercent val="0"/>
            <c:showBubbleSize val="0"/>
            <c:showLeaderLines val="0"/>
          </c:dLbls>
          <c:cat>
            <c:strRef>
              <c:f>Sheet1!$A$2:$A$5</c:f>
              <c:strCache>
                <c:ptCount val="4"/>
                <c:pt idx="0">
                  <c:v>18-24</c:v>
                </c:pt>
                <c:pt idx="1">
                  <c:v>25-29</c:v>
                </c:pt>
                <c:pt idx="2">
                  <c:v>30-34</c:v>
                </c:pt>
                <c:pt idx="3">
                  <c:v>All Young Adults</c:v>
                </c:pt>
              </c:strCache>
            </c:strRef>
          </c:cat>
          <c:val>
            <c:numRef>
              <c:f>Sheet1!$B$2:$B$5</c:f>
              <c:numCache>
                <c:formatCode>0%</c:formatCode>
                <c:ptCount val="4"/>
                <c:pt idx="0">
                  <c:v>0.53</c:v>
                </c:pt>
                <c:pt idx="1">
                  <c:v>0.41</c:v>
                </c:pt>
                <c:pt idx="2">
                  <c:v>0.07</c:v>
                </c:pt>
                <c:pt idx="3">
                  <c:v>0.39</c:v>
                </c:pt>
              </c:numCache>
            </c:numRef>
          </c:val>
        </c:ser>
        <c:dLbls>
          <c:showLegendKey val="0"/>
          <c:showVal val="0"/>
          <c:showCatName val="0"/>
          <c:showSerName val="0"/>
          <c:showPercent val="0"/>
          <c:showBubbleSize val="0"/>
        </c:dLbls>
        <c:gapWidth val="150"/>
        <c:axId val="2069945560"/>
        <c:axId val="2069942264"/>
      </c:barChart>
      <c:catAx>
        <c:axId val="2069945560"/>
        <c:scaling>
          <c:orientation val="maxMin"/>
        </c:scaling>
        <c:delete val="0"/>
        <c:axPos val="l"/>
        <c:majorTickMark val="none"/>
        <c:minorTickMark val="none"/>
        <c:tickLblPos val="nextTo"/>
        <c:spPr>
          <a:ln>
            <a:noFill/>
          </a:ln>
        </c:spPr>
        <c:txPr>
          <a:bodyPr/>
          <a:lstStyle/>
          <a:p>
            <a:pPr>
              <a:defRPr sz="1600" b="1"/>
            </a:pPr>
            <a:endParaRPr lang="en-US"/>
          </a:p>
        </c:txPr>
        <c:crossAx val="2069942264"/>
        <c:crosses val="autoZero"/>
        <c:auto val="1"/>
        <c:lblAlgn val="ctr"/>
        <c:lblOffset val="100"/>
        <c:noMultiLvlLbl val="0"/>
      </c:catAx>
      <c:valAx>
        <c:axId val="2069942264"/>
        <c:scaling>
          <c:orientation val="minMax"/>
        </c:scaling>
        <c:delete val="1"/>
        <c:axPos val="t"/>
        <c:numFmt formatCode="0%" sourceLinked="1"/>
        <c:majorTickMark val="out"/>
        <c:minorTickMark val="none"/>
        <c:tickLblPos val="nextTo"/>
        <c:crossAx val="20699455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pieChart>
        <c:varyColors val="1"/>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786082637873859"/>
          <c:y val="0.0779189512305726"/>
          <c:w val="0.726923665791776"/>
          <c:h val="0.832151131632106"/>
        </c:manualLayout>
      </c:layout>
      <c:barChart>
        <c:barDir val="col"/>
        <c:grouping val="clustered"/>
        <c:varyColors val="0"/>
        <c:ser>
          <c:idx val="0"/>
          <c:order val="0"/>
          <c:tx>
            <c:strRef>
              <c:f>Sheet1!$B$1</c:f>
              <c:strCache>
                <c:ptCount val="1"/>
                <c:pt idx="0">
                  <c:v>Adolescents (Ages 10-17)</c:v>
                </c:pt>
              </c:strCache>
            </c:strRef>
          </c:tx>
          <c:spPr>
            <a:solidFill>
              <a:srgbClr val="FF0000"/>
            </a:solidFill>
          </c:spPr>
          <c:invertIfNegative val="0"/>
          <c:dLbls>
            <c:dLbl>
              <c:idx val="0"/>
              <c:layout/>
              <c:showLegendKey val="0"/>
              <c:showVal val="1"/>
              <c:showCatName val="0"/>
              <c:showSerName val="0"/>
              <c:showPercent val="0"/>
              <c:showBubbleSize val="0"/>
            </c:dLbl>
            <c:dLbl>
              <c:idx val="1"/>
              <c:layout/>
              <c:showLegendKey val="0"/>
              <c:showVal val="1"/>
              <c:showCatName val="0"/>
              <c:showSerName val="0"/>
              <c:showPercent val="0"/>
              <c:showBubbleSize val="0"/>
            </c:dLbl>
            <c:dLbl>
              <c:idx val="2"/>
              <c:layout/>
              <c:showLegendKey val="0"/>
              <c:showVal val="1"/>
              <c:showCatName val="0"/>
              <c:showSerName val="0"/>
              <c:showPercent val="0"/>
              <c:showBubbleSize val="0"/>
            </c:dLbl>
            <c:dLbl>
              <c:idx val="3"/>
              <c:showLegendKey val="0"/>
              <c:showVal val="1"/>
              <c:showCatName val="0"/>
              <c:showSerName val="0"/>
              <c:showPercent val="0"/>
              <c:showBubbleSize val="0"/>
            </c:dLbl>
            <c:txPr>
              <a:bodyPr/>
              <a:lstStyle/>
              <a:p>
                <a:pPr>
                  <a:defRPr b="1"/>
                </a:pPr>
                <a:endParaRPr lang="en-US"/>
              </a:p>
            </c:txPr>
            <c:showLegendKey val="0"/>
            <c:showVal val="0"/>
            <c:showCatName val="0"/>
            <c:showSerName val="0"/>
            <c:showPercent val="0"/>
            <c:showBubbleSize val="0"/>
          </c:dLbls>
          <c:cat>
            <c:strRef>
              <c:f>Sheet1!$A$2:$A$4</c:f>
              <c:strCache>
                <c:ptCount val="3"/>
                <c:pt idx="0">
                  <c:v>Total</c:v>
                </c:pt>
                <c:pt idx="1">
                  <c:v>Female</c:v>
                </c:pt>
                <c:pt idx="2">
                  <c:v>Male</c:v>
                </c:pt>
              </c:strCache>
            </c:strRef>
          </c:cat>
          <c:val>
            <c:numRef>
              <c:f>Sheet1!$B$2:$B$4</c:f>
              <c:numCache>
                <c:formatCode>0%</c:formatCode>
                <c:ptCount val="3"/>
                <c:pt idx="0">
                  <c:v>0.43</c:v>
                </c:pt>
                <c:pt idx="1">
                  <c:v>0.45</c:v>
                </c:pt>
                <c:pt idx="2">
                  <c:v>0.41</c:v>
                </c:pt>
              </c:numCache>
            </c:numRef>
          </c:val>
        </c:ser>
        <c:ser>
          <c:idx val="1"/>
          <c:order val="1"/>
          <c:tx>
            <c:strRef>
              <c:f>Sheet1!$C$1</c:f>
              <c:strCache>
                <c:ptCount val="1"/>
                <c:pt idx="0">
                  <c:v>Young Adults (Ages 18-25)</c:v>
                </c:pt>
              </c:strCache>
            </c:strRef>
          </c:tx>
          <c:spPr>
            <a:solidFill>
              <a:srgbClr val="0099CC"/>
            </a:solidFill>
          </c:spPr>
          <c:invertIfNegative val="0"/>
          <c:dLbls>
            <c:txPr>
              <a:bodyPr/>
              <a:lstStyle/>
              <a:p>
                <a:pPr>
                  <a:defRPr b="1"/>
                </a:pPr>
                <a:endParaRPr lang="en-US"/>
              </a:p>
            </c:txPr>
            <c:showLegendKey val="0"/>
            <c:showVal val="1"/>
            <c:showCatName val="0"/>
            <c:showSerName val="0"/>
            <c:showPercent val="0"/>
            <c:showBubbleSize val="0"/>
            <c:showLeaderLines val="0"/>
          </c:dLbls>
          <c:cat>
            <c:strRef>
              <c:f>Sheet1!$A$2:$A$4</c:f>
              <c:strCache>
                <c:ptCount val="3"/>
                <c:pt idx="0">
                  <c:v>Total</c:v>
                </c:pt>
                <c:pt idx="1">
                  <c:v>Female</c:v>
                </c:pt>
                <c:pt idx="2">
                  <c:v>Male</c:v>
                </c:pt>
              </c:strCache>
            </c:strRef>
          </c:cat>
          <c:val>
            <c:numRef>
              <c:f>Sheet1!$C$2:$C$4</c:f>
              <c:numCache>
                <c:formatCode>0%</c:formatCode>
                <c:ptCount val="3"/>
                <c:pt idx="0">
                  <c:v>0.26</c:v>
                </c:pt>
                <c:pt idx="1">
                  <c:v>0.36</c:v>
                </c:pt>
                <c:pt idx="2">
                  <c:v>0.16</c:v>
                </c:pt>
              </c:numCache>
            </c:numRef>
          </c:val>
        </c:ser>
        <c:dLbls>
          <c:showLegendKey val="0"/>
          <c:showVal val="0"/>
          <c:showCatName val="0"/>
          <c:showSerName val="0"/>
          <c:showPercent val="0"/>
          <c:showBubbleSize val="0"/>
        </c:dLbls>
        <c:gapWidth val="150"/>
        <c:axId val="2072286648"/>
        <c:axId val="2072298152"/>
      </c:barChart>
      <c:catAx>
        <c:axId val="2072286648"/>
        <c:scaling>
          <c:orientation val="minMax"/>
        </c:scaling>
        <c:delete val="0"/>
        <c:axPos val="b"/>
        <c:numFmt formatCode="General" sourceLinked="1"/>
        <c:majorTickMark val="out"/>
        <c:minorTickMark val="none"/>
        <c:tickLblPos val="nextTo"/>
        <c:txPr>
          <a:bodyPr/>
          <a:lstStyle/>
          <a:p>
            <a:pPr>
              <a:defRPr sz="1600" b="1"/>
            </a:pPr>
            <a:endParaRPr lang="en-US"/>
          </a:p>
        </c:txPr>
        <c:crossAx val="2072298152"/>
        <c:crosses val="autoZero"/>
        <c:auto val="1"/>
        <c:lblAlgn val="ctr"/>
        <c:lblOffset val="100"/>
        <c:noMultiLvlLbl val="0"/>
      </c:catAx>
      <c:valAx>
        <c:axId val="2072298152"/>
        <c:scaling>
          <c:orientation val="minMax"/>
          <c:max val="0.5"/>
        </c:scaling>
        <c:delete val="0"/>
        <c:axPos val="l"/>
        <c:majorGridlines/>
        <c:numFmt formatCode="0%" sourceLinked="1"/>
        <c:majorTickMark val="out"/>
        <c:minorTickMark val="none"/>
        <c:tickLblPos val="nextTo"/>
        <c:txPr>
          <a:bodyPr/>
          <a:lstStyle/>
          <a:p>
            <a:pPr>
              <a:defRPr sz="1800" b="1"/>
            </a:pPr>
            <a:endParaRPr lang="en-US"/>
          </a:p>
        </c:txPr>
        <c:crossAx val="2072286648"/>
        <c:crosses val="autoZero"/>
        <c:crossBetween val="between"/>
        <c:majorUnit val="0.1"/>
      </c:valAx>
      <c:spPr>
        <a:ln>
          <a:solidFill>
            <a:schemeClr val="bg1">
              <a:lumMod val="65000"/>
            </a:schemeClr>
          </a:solidFill>
        </a:ln>
      </c:spPr>
    </c:plotArea>
    <c:legend>
      <c:legendPos val="r"/>
      <c:layout>
        <c:manualLayout>
          <c:xMode val="edge"/>
          <c:yMode val="edge"/>
          <c:x val="0.805377175075338"/>
          <c:y val="0.0802757966772478"/>
          <c:w val="0.162215411696292"/>
          <c:h val="0.281856783608855"/>
        </c:manualLayout>
      </c:layout>
      <c:overlay val="0"/>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680322095819759"/>
          <c:y val="0.0342545010821016"/>
          <c:w val="0.79440390174811"/>
          <c:h val="0.85947805866372"/>
        </c:manualLayout>
      </c:layout>
      <c:barChart>
        <c:barDir val="col"/>
        <c:grouping val="percentStacked"/>
        <c:varyColors val="0"/>
        <c:ser>
          <c:idx val="0"/>
          <c:order val="0"/>
          <c:tx>
            <c:strRef>
              <c:f>Sheet1!$B$11</c:f>
              <c:strCache>
                <c:ptCount val="1"/>
                <c:pt idx="0">
                  <c:v>under 20</c:v>
                </c:pt>
              </c:strCache>
            </c:strRef>
          </c:tx>
          <c:invertIfNegative val="0"/>
          <c:dLbls>
            <c:txPr>
              <a:bodyPr/>
              <a:lstStyle/>
              <a:p>
                <a:pPr>
                  <a:defRPr sz="1100" b="1"/>
                </a:pPr>
                <a:endParaRPr lang="en-US"/>
              </a:p>
            </c:txPr>
            <c:showLegendKey val="0"/>
            <c:showVal val="1"/>
            <c:showCatName val="0"/>
            <c:showSerName val="0"/>
            <c:showPercent val="0"/>
            <c:showBubbleSize val="0"/>
            <c:showLeaderLines val="0"/>
          </c:dLbls>
          <c:cat>
            <c:strRef>
              <c:f>Sheet1!$A$12:$A$15</c:f>
              <c:strCache>
                <c:ptCount val="4"/>
                <c:pt idx="0">
                  <c:v>No H.S. Diploma or GED</c:v>
                </c:pt>
                <c:pt idx="1">
                  <c:v>H.S. Diploma or GED</c:v>
                </c:pt>
                <c:pt idx="2">
                  <c:v>Some college, no bachelor's degree</c:v>
                </c:pt>
                <c:pt idx="3">
                  <c:v>Bachelor's Degree or Higher</c:v>
                </c:pt>
              </c:strCache>
            </c:strRef>
          </c:cat>
          <c:val>
            <c:numRef>
              <c:f>Sheet1!$B$12:$B$15</c:f>
              <c:numCache>
                <c:formatCode>0%</c:formatCode>
                <c:ptCount val="4"/>
                <c:pt idx="0">
                  <c:v>0.58</c:v>
                </c:pt>
                <c:pt idx="1">
                  <c:v>0.35</c:v>
                </c:pt>
                <c:pt idx="2">
                  <c:v>0.24</c:v>
                </c:pt>
                <c:pt idx="3">
                  <c:v>0.04</c:v>
                </c:pt>
              </c:numCache>
            </c:numRef>
          </c:val>
        </c:ser>
        <c:ser>
          <c:idx val="1"/>
          <c:order val="1"/>
          <c:tx>
            <c:strRef>
              <c:f>Sheet1!$C$11</c:f>
              <c:strCache>
                <c:ptCount val="1"/>
                <c:pt idx="0">
                  <c:v>ages 20-24</c:v>
                </c:pt>
              </c:strCache>
            </c:strRef>
          </c:tx>
          <c:invertIfNegative val="0"/>
          <c:dLbls>
            <c:txPr>
              <a:bodyPr/>
              <a:lstStyle/>
              <a:p>
                <a:pPr>
                  <a:defRPr sz="1100" b="1"/>
                </a:pPr>
                <a:endParaRPr lang="en-US"/>
              </a:p>
            </c:txPr>
            <c:showLegendKey val="0"/>
            <c:showVal val="1"/>
            <c:showCatName val="0"/>
            <c:showSerName val="0"/>
            <c:showPercent val="0"/>
            <c:showBubbleSize val="0"/>
            <c:showLeaderLines val="0"/>
          </c:dLbls>
          <c:cat>
            <c:strRef>
              <c:f>Sheet1!$A$12:$A$15</c:f>
              <c:strCache>
                <c:ptCount val="4"/>
                <c:pt idx="0">
                  <c:v>No H.S. Diploma or GED</c:v>
                </c:pt>
                <c:pt idx="1">
                  <c:v>H.S. Diploma or GED</c:v>
                </c:pt>
                <c:pt idx="2">
                  <c:v>Some college, no bachelor's degree</c:v>
                </c:pt>
                <c:pt idx="3">
                  <c:v>Bachelor's Degree or Higher</c:v>
                </c:pt>
              </c:strCache>
            </c:strRef>
          </c:cat>
          <c:val>
            <c:numRef>
              <c:f>Sheet1!$C$12:$C$15</c:f>
              <c:numCache>
                <c:formatCode>0%</c:formatCode>
                <c:ptCount val="4"/>
                <c:pt idx="0">
                  <c:v>0.31</c:v>
                </c:pt>
                <c:pt idx="1">
                  <c:v>0.44</c:v>
                </c:pt>
                <c:pt idx="2">
                  <c:v>0.44</c:v>
                </c:pt>
                <c:pt idx="3">
                  <c:v>0.2</c:v>
                </c:pt>
              </c:numCache>
            </c:numRef>
          </c:val>
        </c:ser>
        <c:ser>
          <c:idx val="2"/>
          <c:order val="2"/>
          <c:tx>
            <c:strRef>
              <c:f>Sheet1!$D$11</c:f>
              <c:strCache>
                <c:ptCount val="1"/>
                <c:pt idx="0">
                  <c:v>ages 25+</c:v>
                </c:pt>
              </c:strCache>
            </c:strRef>
          </c:tx>
          <c:invertIfNegative val="0"/>
          <c:dLbls>
            <c:txPr>
              <a:bodyPr/>
              <a:lstStyle/>
              <a:p>
                <a:pPr>
                  <a:defRPr sz="1100" b="1"/>
                </a:pPr>
                <a:endParaRPr lang="en-US"/>
              </a:p>
            </c:txPr>
            <c:showLegendKey val="0"/>
            <c:showVal val="1"/>
            <c:showCatName val="0"/>
            <c:showSerName val="0"/>
            <c:showPercent val="0"/>
            <c:showBubbleSize val="0"/>
            <c:showLeaderLines val="0"/>
          </c:dLbls>
          <c:cat>
            <c:strRef>
              <c:f>Sheet1!$A$12:$A$15</c:f>
              <c:strCache>
                <c:ptCount val="4"/>
                <c:pt idx="0">
                  <c:v>No H.S. Diploma or GED</c:v>
                </c:pt>
                <c:pt idx="1">
                  <c:v>H.S. Diploma or GED</c:v>
                </c:pt>
                <c:pt idx="2">
                  <c:v>Some college, no bachelor's degree</c:v>
                </c:pt>
                <c:pt idx="3">
                  <c:v>Bachelor's Degree or Higher</c:v>
                </c:pt>
              </c:strCache>
            </c:strRef>
          </c:cat>
          <c:val>
            <c:numRef>
              <c:f>Sheet1!$D$12:$D$15</c:f>
              <c:numCache>
                <c:formatCode>0%</c:formatCode>
                <c:ptCount val="4"/>
                <c:pt idx="0">
                  <c:v>0.12</c:v>
                </c:pt>
                <c:pt idx="1">
                  <c:v>0.22</c:v>
                </c:pt>
                <c:pt idx="2">
                  <c:v>0.33</c:v>
                </c:pt>
                <c:pt idx="3">
                  <c:v>0.76</c:v>
                </c:pt>
              </c:numCache>
            </c:numRef>
          </c:val>
        </c:ser>
        <c:dLbls>
          <c:showLegendKey val="0"/>
          <c:showVal val="0"/>
          <c:showCatName val="0"/>
          <c:showSerName val="0"/>
          <c:showPercent val="0"/>
          <c:showBubbleSize val="0"/>
        </c:dLbls>
        <c:gapWidth val="150"/>
        <c:overlap val="100"/>
        <c:axId val="2071215768"/>
        <c:axId val="2071218856"/>
      </c:barChart>
      <c:catAx>
        <c:axId val="2071215768"/>
        <c:scaling>
          <c:orientation val="minMax"/>
        </c:scaling>
        <c:delete val="0"/>
        <c:axPos val="b"/>
        <c:majorTickMark val="out"/>
        <c:minorTickMark val="none"/>
        <c:tickLblPos val="nextTo"/>
        <c:txPr>
          <a:bodyPr/>
          <a:lstStyle/>
          <a:p>
            <a:pPr>
              <a:defRPr sz="1100" b="1"/>
            </a:pPr>
            <a:endParaRPr lang="en-US"/>
          </a:p>
        </c:txPr>
        <c:crossAx val="2071218856"/>
        <c:crosses val="autoZero"/>
        <c:auto val="1"/>
        <c:lblAlgn val="ctr"/>
        <c:lblOffset val="100"/>
        <c:noMultiLvlLbl val="0"/>
      </c:catAx>
      <c:valAx>
        <c:axId val="2071218856"/>
        <c:scaling>
          <c:orientation val="minMax"/>
        </c:scaling>
        <c:delete val="0"/>
        <c:axPos val="l"/>
        <c:majorGridlines/>
        <c:numFmt formatCode="0%" sourceLinked="1"/>
        <c:majorTickMark val="out"/>
        <c:minorTickMark val="none"/>
        <c:tickLblPos val="nextTo"/>
        <c:txPr>
          <a:bodyPr/>
          <a:lstStyle/>
          <a:p>
            <a:pPr>
              <a:defRPr sz="1100" b="1"/>
            </a:pPr>
            <a:endParaRPr lang="en-US"/>
          </a:p>
        </c:txPr>
        <c:crossAx val="2071215768"/>
        <c:crosses val="autoZero"/>
        <c:crossBetween val="between"/>
        <c:majorUnit val="0.2"/>
      </c:valAx>
    </c:plotArea>
    <c:legend>
      <c:legendPos val="r"/>
      <c:layout>
        <c:manualLayout>
          <c:xMode val="edge"/>
          <c:yMode val="edge"/>
          <c:x val="0.865718583574457"/>
          <c:y val="0.15805981489156"/>
          <c:w val="0.12443399969243"/>
          <c:h val="0.169260256941567"/>
        </c:manualLayout>
      </c:layout>
      <c:overlay val="0"/>
      <c:txPr>
        <a:bodyPr/>
        <a:lstStyle/>
        <a:p>
          <a:pPr>
            <a:defRPr sz="1200" b="1"/>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1"/>
        <c:ser>
          <c:idx val="0"/>
          <c:order val="0"/>
          <c:tx>
            <c:strRef>
              <c:f>Sheet1!$B$1</c:f>
              <c:strCache>
                <c:ptCount val="1"/>
                <c:pt idx="0">
                  <c:v>Series 1</c:v>
                </c:pt>
              </c:strCache>
            </c:strRef>
          </c:tx>
          <c:invertIfNegative val="0"/>
          <c:dLbls>
            <c:showLegendKey val="0"/>
            <c:showVal val="1"/>
            <c:showCatName val="0"/>
            <c:showSerName val="0"/>
            <c:showPercent val="0"/>
            <c:showBubbleSize val="0"/>
            <c:showLeaderLines val="0"/>
          </c:dLbls>
          <c:cat>
            <c:strRef>
              <c:f>Sheet1!$A$2:$A$5</c:f>
              <c:strCache>
                <c:ptCount val="4"/>
                <c:pt idx="0">
                  <c:v>White</c:v>
                </c:pt>
                <c:pt idx="1">
                  <c:v>Black</c:v>
                </c:pt>
                <c:pt idx="2">
                  <c:v>Native-Born Hispanic</c:v>
                </c:pt>
                <c:pt idx="3">
                  <c:v>Foreign-Born Hispanic</c:v>
                </c:pt>
              </c:strCache>
            </c:strRef>
          </c:cat>
          <c:val>
            <c:numRef>
              <c:f>Sheet1!$B$2:$B$5</c:f>
              <c:numCache>
                <c:formatCode>0%</c:formatCode>
                <c:ptCount val="4"/>
                <c:pt idx="0">
                  <c:v>0.11</c:v>
                </c:pt>
                <c:pt idx="1">
                  <c:v>0.02</c:v>
                </c:pt>
                <c:pt idx="2">
                  <c:v>0.07</c:v>
                </c:pt>
                <c:pt idx="3">
                  <c:v>0.06</c:v>
                </c:pt>
              </c:numCache>
            </c:numRef>
          </c:val>
        </c:ser>
        <c:dLbls>
          <c:showLegendKey val="0"/>
          <c:showVal val="0"/>
          <c:showCatName val="0"/>
          <c:showSerName val="0"/>
          <c:showPercent val="0"/>
          <c:showBubbleSize val="0"/>
        </c:dLbls>
        <c:gapWidth val="150"/>
        <c:axId val="2071250024"/>
        <c:axId val="2071253000"/>
      </c:barChart>
      <c:catAx>
        <c:axId val="2071250024"/>
        <c:scaling>
          <c:orientation val="minMax"/>
        </c:scaling>
        <c:delete val="0"/>
        <c:axPos val="b"/>
        <c:majorTickMark val="out"/>
        <c:minorTickMark val="none"/>
        <c:tickLblPos val="nextTo"/>
        <c:crossAx val="2071253000"/>
        <c:crosses val="autoZero"/>
        <c:auto val="1"/>
        <c:lblAlgn val="ctr"/>
        <c:lblOffset val="100"/>
        <c:noMultiLvlLbl val="0"/>
      </c:catAx>
      <c:valAx>
        <c:axId val="2071253000"/>
        <c:scaling>
          <c:orientation val="minMax"/>
        </c:scaling>
        <c:delete val="0"/>
        <c:axPos val="l"/>
        <c:majorGridlines/>
        <c:numFmt formatCode="0%" sourceLinked="1"/>
        <c:majorTickMark val="out"/>
        <c:minorTickMark val="none"/>
        <c:tickLblPos val="nextTo"/>
        <c:crossAx val="20712500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1"/>
        <c:ser>
          <c:idx val="0"/>
          <c:order val="0"/>
          <c:tx>
            <c:strRef>
              <c:f>Sheet1!$B$1</c:f>
              <c:strCache>
                <c:ptCount val="1"/>
                <c:pt idx="0">
                  <c:v>Series 1</c:v>
                </c:pt>
              </c:strCache>
            </c:strRef>
          </c:tx>
          <c:invertIfNegative val="0"/>
          <c:dLbls>
            <c:txPr>
              <a:bodyPr/>
              <a:lstStyle/>
              <a:p>
                <a:pPr>
                  <a:defRPr b="1"/>
                </a:pPr>
                <a:endParaRPr lang="en-US"/>
              </a:p>
            </c:txPr>
            <c:showLegendKey val="0"/>
            <c:showVal val="1"/>
            <c:showCatName val="0"/>
            <c:showSerName val="0"/>
            <c:showPercent val="0"/>
            <c:showBubbleSize val="0"/>
            <c:showLeaderLines val="0"/>
          </c:dLbls>
          <c:cat>
            <c:strRef>
              <c:f>Sheet1!$A$2:$A$5</c:f>
              <c:strCache>
                <c:ptCount val="4"/>
                <c:pt idx="0">
                  <c:v>White</c:v>
                </c:pt>
                <c:pt idx="1">
                  <c:v>Black</c:v>
                </c:pt>
                <c:pt idx="2">
                  <c:v>Native-born Hispanic</c:v>
                </c:pt>
                <c:pt idx="3">
                  <c:v>Foreign-born Hispanic</c:v>
                </c:pt>
              </c:strCache>
            </c:strRef>
          </c:cat>
          <c:val>
            <c:numRef>
              <c:f>Sheet1!$B$2:$B$5</c:f>
              <c:numCache>
                <c:formatCode>0%</c:formatCode>
                <c:ptCount val="4"/>
                <c:pt idx="0">
                  <c:v>0.02</c:v>
                </c:pt>
                <c:pt idx="1">
                  <c:v>0.05</c:v>
                </c:pt>
                <c:pt idx="2">
                  <c:v>0.02</c:v>
                </c:pt>
                <c:pt idx="3">
                  <c:v>0.02</c:v>
                </c:pt>
              </c:numCache>
            </c:numRef>
          </c:val>
        </c:ser>
        <c:dLbls>
          <c:showLegendKey val="0"/>
          <c:showVal val="0"/>
          <c:showCatName val="0"/>
          <c:showSerName val="0"/>
          <c:showPercent val="0"/>
          <c:showBubbleSize val="0"/>
        </c:dLbls>
        <c:gapWidth val="150"/>
        <c:axId val="2071302136"/>
        <c:axId val="2071305112"/>
      </c:barChart>
      <c:catAx>
        <c:axId val="2071302136"/>
        <c:scaling>
          <c:orientation val="minMax"/>
        </c:scaling>
        <c:delete val="0"/>
        <c:axPos val="b"/>
        <c:majorTickMark val="out"/>
        <c:minorTickMark val="none"/>
        <c:tickLblPos val="nextTo"/>
        <c:crossAx val="2071305112"/>
        <c:crosses val="autoZero"/>
        <c:auto val="1"/>
        <c:lblAlgn val="ctr"/>
        <c:lblOffset val="100"/>
        <c:noMultiLvlLbl val="0"/>
      </c:catAx>
      <c:valAx>
        <c:axId val="2071305112"/>
        <c:scaling>
          <c:orientation val="minMax"/>
          <c:max val="0.12"/>
        </c:scaling>
        <c:delete val="0"/>
        <c:axPos val="l"/>
        <c:majorGridlines/>
        <c:numFmt formatCode="0%" sourceLinked="1"/>
        <c:majorTickMark val="out"/>
        <c:minorTickMark val="none"/>
        <c:tickLblPos val="nextTo"/>
        <c:crossAx val="20713021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95639497765482"/>
          <c:y val="0.0634356200411893"/>
          <c:w val="0.722098909933556"/>
          <c:h val="0.840250734328779"/>
        </c:manualLayout>
      </c:layout>
      <c:barChart>
        <c:barDir val="col"/>
        <c:grouping val="clustered"/>
        <c:varyColors val="0"/>
        <c:ser>
          <c:idx val="0"/>
          <c:order val="0"/>
          <c:tx>
            <c:strRef>
              <c:f>Sheet1!$B$1</c:f>
              <c:strCache>
                <c:ptCount val="1"/>
                <c:pt idx="0">
                  <c:v>Adolescents (Ages 10-17)</c:v>
                </c:pt>
              </c:strCache>
            </c:strRef>
          </c:tx>
          <c:spPr>
            <a:solidFill>
              <a:srgbClr val="FF0000"/>
            </a:solidFill>
          </c:spPr>
          <c:invertIfNegative val="0"/>
          <c:dLbls>
            <c:txPr>
              <a:bodyPr/>
              <a:lstStyle/>
              <a:p>
                <a:pPr>
                  <a:defRPr sz="2000" b="1"/>
                </a:pPr>
                <a:endParaRPr lang="en-US"/>
              </a:p>
            </c:txPr>
            <c:showLegendKey val="0"/>
            <c:showVal val="1"/>
            <c:showCatName val="0"/>
            <c:showSerName val="0"/>
            <c:showPercent val="0"/>
            <c:showBubbleSize val="0"/>
            <c:showLeaderLines val="0"/>
          </c:dLbls>
          <c:cat>
            <c:strRef>
              <c:f>Sheet1!$A$2:$A$3</c:f>
              <c:strCache>
                <c:ptCount val="2"/>
                <c:pt idx="0">
                  <c:v>Males</c:v>
                </c:pt>
                <c:pt idx="1">
                  <c:v>Females</c:v>
                </c:pt>
              </c:strCache>
            </c:strRef>
          </c:cat>
          <c:val>
            <c:numRef>
              <c:f>Sheet1!$B$2:$B$3</c:f>
              <c:numCache>
                <c:formatCode>0%</c:formatCode>
                <c:ptCount val="2"/>
                <c:pt idx="0">
                  <c:v>0.89</c:v>
                </c:pt>
                <c:pt idx="1">
                  <c:v>0.9</c:v>
                </c:pt>
              </c:numCache>
            </c:numRef>
          </c:val>
        </c:ser>
        <c:ser>
          <c:idx val="1"/>
          <c:order val="1"/>
          <c:tx>
            <c:strRef>
              <c:f>Sheet1!$C$1</c:f>
              <c:strCache>
                <c:ptCount val="1"/>
                <c:pt idx="0">
                  <c:v>Young Adults (Ages 18-25)</c:v>
                </c:pt>
              </c:strCache>
            </c:strRef>
          </c:tx>
          <c:spPr>
            <a:solidFill>
              <a:srgbClr val="0099CC"/>
            </a:solidFill>
          </c:spPr>
          <c:invertIfNegative val="0"/>
          <c:dLbls>
            <c:txPr>
              <a:bodyPr/>
              <a:lstStyle/>
              <a:p>
                <a:pPr>
                  <a:defRPr sz="2000" b="1"/>
                </a:pPr>
                <a:endParaRPr lang="en-US"/>
              </a:p>
            </c:txPr>
            <c:showLegendKey val="0"/>
            <c:showVal val="1"/>
            <c:showCatName val="0"/>
            <c:showSerName val="0"/>
            <c:showPercent val="0"/>
            <c:showBubbleSize val="0"/>
            <c:showLeaderLines val="0"/>
          </c:dLbls>
          <c:cat>
            <c:strRef>
              <c:f>Sheet1!$A$2:$A$3</c:f>
              <c:strCache>
                <c:ptCount val="2"/>
                <c:pt idx="0">
                  <c:v>Males</c:v>
                </c:pt>
                <c:pt idx="1">
                  <c:v>Females</c:v>
                </c:pt>
              </c:strCache>
            </c:strRef>
          </c:cat>
          <c:val>
            <c:numRef>
              <c:f>Sheet1!$C$2:$C$3</c:f>
              <c:numCache>
                <c:formatCode>0%</c:formatCode>
                <c:ptCount val="2"/>
                <c:pt idx="0">
                  <c:v>0.73</c:v>
                </c:pt>
                <c:pt idx="1">
                  <c:v>0.77</c:v>
                </c:pt>
              </c:numCache>
            </c:numRef>
          </c:val>
        </c:ser>
        <c:dLbls>
          <c:showLegendKey val="0"/>
          <c:showVal val="0"/>
          <c:showCatName val="0"/>
          <c:showSerName val="0"/>
          <c:showPercent val="0"/>
          <c:showBubbleSize val="0"/>
        </c:dLbls>
        <c:gapWidth val="150"/>
        <c:axId val="2071826312"/>
        <c:axId val="2071835528"/>
      </c:barChart>
      <c:catAx>
        <c:axId val="2071826312"/>
        <c:scaling>
          <c:orientation val="minMax"/>
        </c:scaling>
        <c:delete val="0"/>
        <c:axPos val="b"/>
        <c:majorTickMark val="out"/>
        <c:minorTickMark val="none"/>
        <c:tickLblPos val="nextTo"/>
        <c:txPr>
          <a:bodyPr/>
          <a:lstStyle/>
          <a:p>
            <a:pPr>
              <a:defRPr sz="1800" b="1">
                <a:latin typeface="+mj-lt"/>
              </a:defRPr>
            </a:pPr>
            <a:endParaRPr lang="en-US"/>
          </a:p>
        </c:txPr>
        <c:crossAx val="2071835528"/>
        <c:crosses val="autoZero"/>
        <c:auto val="1"/>
        <c:lblAlgn val="ctr"/>
        <c:lblOffset val="100"/>
        <c:noMultiLvlLbl val="0"/>
      </c:catAx>
      <c:valAx>
        <c:axId val="2071835528"/>
        <c:scaling>
          <c:orientation val="minMax"/>
        </c:scaling>
        <c:delete val="0"/>
        <c:axPos val="l"/>
        <c:majorGridlines/>
        <c:numFmt formatCode="0%" sourceLinked="1"/>
        <c:majorTickMark val="out"/>
        <c:minorTickMark val="none"/>
        <c:tickLblPos val="nextTo"/>
        <c:txPr>
          <a:bodyPr/>
          <a:lstStyle/>
          <a:p>
            <a:pPr>
              <a:defRPr b="1"/>
            </a:pPr>
            <a:endParaRPr lang="en-US"/>
          </a:p>
        </c:txPr>
        <c:crossAx val="2071826312"/>
        <c:crosses val="autoZero"/>
        <c:crossBetween val="between"/>
        <c:majorUnit val="0.2"/>
      </c:valAx>
      <c:spPr>
        <a:ln>
          <a:solidFill>
            <a:schemeClr val="bg1">
              <a:lumMod val="75000"/>
            </a:schemeClr>
          </a:solidFill>
        </a:ln>
      </c:spPr>
    </c:plotArea>
    <c:legend>
      <c:legendPos val="r"/>
      <c:layout>
        <c:manualLayout>
          <c:xMode val="edge"/>
          <c:yMode val="edge"/>
          <c:x val="0.823998723132581"/>
          <c:y val="0.0593638381265153"/>
          <c:w val="0.146939301506231"/>
          <c:h val="0.327449576959698"/>
        </c:manualLayout>
      </c:layout>
      <c:overlay val="0"/>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973943509354909"/>
          <c:y val="0.059687771061752"/>
          <c:w val="0.736877483204508"/>
          <c:h val="0.831994189419288"/>
        </c:manualLayout>
      </c:layout>
      <c:barChart>
        <c:barDir val="col"/>
        <c:grouping val="clustered"/>
        <c:varyColors val="0"/>
        <c:ser>
          <c:idx val="0"/>
          <c:order val="0"/>
          <c:tx>
            <c:strRef>
              <c:f>Sheet1!$B$1</c:f>
              <c:strCache>
                <c:ptCount val="1"/>
                <c:pt idx="0">
                  <c:v>Adolescents (Ages 10-17)</c:v>
                </c:pt>
              </c:strCache>
            </c:strRef>
          </c:tx>
          <c:spPr>
            <a:solidFill>
              <a:srgbClr val="FF0000"/>
            </a:solidFill>
            <a:ln>
              <a:noFill/>
            </a:ln>
          </c:spPr>
          <c:invertIfNegative val="0"/>
          <c:dLbls>
            <c:dLbl>
              <c:idx val="0"/>
              <c:layout>
                <c:manualLayout>
                  <c:x val="-0.00611620795107033"/>
                  <c:y val="0.014030166404402"/>
                </c:manualLayout>
              </c:layout>
              <c:showLegendKey val="0"/>
              <c:showVal val="1"/>
              <c:showCatName val="0"/>
              <c:showSerName val="0"/>
              <c:showPercent val="0"/>
              <c:showBubbleSize val="0"/>
            </c:dLbl>
            <c:dLbl>
              <c:idx val="1"/>
              <c:layout>
                <c:manualLayout>
                  <c:x val="-0.00305810397553528"/>
                  <c:y val="0.014030166404402"/>
                </c:manualLayout>
              </c:layout>
              <c:showLegendKey val="0"/>
              <c:showVal val="1"/>
              <c:showCatName val="0"/>
              <c:showSerName val="0"/>
              <c:showPercent val="0"/>
              <c:showBubbleSize val="0"/>
            </c:dLbl>
            <c:txPr>
              <a:bodyPr/>
              <a:lstStyle/>
              <a:p>
                <a:pPr>
                  <a:defRPr sz="2000" b="1"/>
                </a:pPr>
                <a:endParaRPr lang="en-US"/>
              </a:p>
            </c:txPr>
            <c:showLegendKey val="0"/>
            <c:showVal val="1"/>
            <c:showCatName val="0"/>
            <c:showSerName val="0"/>
            <c:showPercent val="0"/>
            <c:showBubbleSize val="0"/>
            <c:showLeaderLines val="0"/>
          </c:dLbls>
          <c:cat>
            <c:strRef>
              <c:f>Sheet1!$A$2:$A$3</c:f>
              <c:strCache>
                <c:ptCount val="2"/>
                <c:pt idx="0">
                  <c:v>Males</c:v>
                </c:pt>
                <c:pt idx="1">
                  <c:v>Females</c:v>
                </c:pt>
              </c:strCache>
            </c:strRef>
          </c:cat>
          <c:val>
            <c:numRef>
              <c:f>Sheet1!$B$2:$B$3</c:f>
              <c:numCache>
                <c:formatCode>0%</c:formatCode>
                <c:ptCount val="2"/>
                <c:pt idx="0">
                  <c:v>0.96</c:v>
                </c:pt>
                <c:pt idx="1">
                  <c:v>0.96</c:v>
                </c:pt>
              </c:numCache>
            </c:numRef>
          </c:val>
        </c:ser>
        <c:ser>
          <c:idx val="1"/>
          <c:order val="1"/>
          <c:tx>
            <c:strRef>
              <c:f>Sheet1!$C$1</c:f>
              <c:strCache>
                <c:ptCount val="1"/>
                <c:pt idx="0">
                  <c:v>Young Adults (Ages 18-25)</c:v>
                </c:pt>
              </c:strCache>
            </c:strRef>
          </c:tx>
          <c:spPr>
            <a:solidFill>
              <a:srgbClr val="0099CC"/>
            </a:solidFill>
            <a:ln>
              <a:noFill/>
            </a:ln>
          </c:spPr>
          <c:invertIfNegative val="0"/>
          <c:dLbls>
            <c:dLbl>
              <c:idx val="0"/>
              <c:layout>
                <c:manualLayout>
                  <c:x val="-0.0091743119266055"/>
                  <c:y val="0.0112241331235215"/>
                </c:manualLayout>
              </c:layout>
              <c:showLegendKey val="0"/>
              <c:showVal val="1"/>
              <c:showCatName val="0"/>
              <c:showSerName val="0"/>
              <c:showPercent val="0"/>
              <c:showBubbleSize val="0"/>
            </c:dLbl>
            <c:dLbl>
              <c:idx val="1"/>
              <c:layout>
                <c:manualLayout>
                  <c:x val="0.00152905198776758"/>
                  <c:y val="0.014030166404402"/>
                </c:manualLayout>
              </c:layout>
              <c:showLegendKey val="0"/>
              <c:showVal val="1"/>
              <c:showCatName val="0"/>
              <c:showSerName val="0"/>
              <c:showPercent val="0"/>
              <c:showBubbleSize val="0"/>
            </c:dLbl>
            <c:txPr>
              <a:bodyPr/>
              <a:lstStyle/>
              <a:p>
                <a:pPr>
                  <a:defRPr sz="2000" b="1"/>
                </a:pPr>
                <a:endParaRPr lang="en-US"/>
              </a:p>
            </c:txPr>
            <c:showLegendKey val="0"/>
            <c:showVal val="1"/>
            <c:showCatName val="0"/>
            <c:showSerName val="0"/>
            <c:showPercent val="0"/>
            <c:showBubbleSize val="0"/>
            <c:showLeaderLines val="0"/>
          </c:dLbls>
          <c:cat>
            <c:strRef>
              <c:f>Sheet1!$A$2:$A$3</c:f>
              <c:strCache>
                <c:ptCount val="2"/>
                <c:pt idx="0">
                  <c:v>Males</c:v>
                </c:pt>
                <c:pt idx="1">
                  <c:v>Females</c:v>
                </c:pt>
              </c:strCache>
            </c:strRef>
          </c:cat>
          <c:val>
            <c:numRef>
              <c:f>Sheet1!$C$2:$C$3</c:f>
              <c:numCache>
                <c:formatCode>0%</c:formatCode>
                <c:ptCount val="2"/>
                <c:pt idx="0">
                  <c:v>0.71</c:v>
                </c:pt>
                <c:pt idx="1">
                  <c:v>0.83</c:v>
                </c:pt>
              </c:numCache>
            </c:numRef>
          </c:val>
        </c:ser>
        <c:dLbls>
          <c:showLegendKey val="0"/>
          <c:showVal val="0"/>
          <c:showCatName val="0"/>
          <c:showSerName val="0"/>
          <c:showPercent val="0"/>
          <c:showBubbleSize val="0"/>
        </c:dLbls>
        <c:gapWidth val="150"/>
        <c:axId val="2071965992"/>
        <c:axId val="2071969048"/>
      </c:barChart>
      <c:catAx>
        <c:axId val="2071965992"/>
        <c:scaling>
          <c:orientation val="minMax"/>
        </c:scaling>
        <c:delete val="0"/>
        <c:axPos val="b"/>
        <c:majorTickMark val="out"/>
        <c:minorTickMark val="none"/>
        <c:tickLblPos val="nextTo"/>
        <c:txPr>
          <a:bodyPr/>
          <a:lstStyle/>
          <a:p>
            <a:pPr>
              <a:defRPr sz="1800" b="1">
                <a:latin typeface="+mj-lt"/>
              </a:defRPr>
            </a:pPr>
            <a:endParaRPr lang="en-US"/>
          </a:p>
        </c:txPr>
        <c:crossAx val="2071969048"/>
        <c:crosses val="autoZero"/>
        <c:auto val="1"/>
        <c:lblAlgn val="ctr"/>
        <c:lblOffset val="100"/>
        <c:noMultiLvlLbl val="0"/>
      </c:catAx>
      <c:valAx>
        <c:axId val="2071969048"/>
        <c:scaling>
          <c:orientation val="minMax"/>
          <c:max val="1.0"/>
        </c:scaling>
        <c:delete val="0"/>
        <c:axPos val="l"/>
        <c:majorGridlines/>
        <c:numFmt formatCode="0%" sourceLinked="1"/>
        <c:majorTickMark val="out"/>
        <c:minorTickMark val="none"/>
        <c:tickLblPos val="nextTo"/>
        <c:txPr>
          <a:bodyPr/>
          <a:lstStyle/>
          <a:p>
            <a:pPr>
              <a:defRPr b="1">
                <a:latin typeface="+mj-lt"/>
              </a:defRPr>
            </a:pPr>
            <a:endParaRPr lang="en-US"/>
          </a:p>
        </c:txPr>
        <c:crossAx val="2071965992"/>
        <c:crosses val="autoZero"/>
        <c:crossBetween val="between"/>
        <c:majorUnit val="0.2"/>
      </c:valAx>
      <c:spPr>
        <a:ln>
          <a:solidFill>
            <a:schemeClr val="bg1">
              <a:lumMod val="75000"/>
            </a:schemeClr>
          </a:solidFill>
        </a:ln>
      </c:spPr>
    </c:plotArea>
    <c:legend>
      <c:legendPos val="r"/>
      <c:layout>
        <c:manualLayout>
          <c:xMode val="edge"/>
          <c:yMode val="edge"/>
          <c:x val="0.833702232175106"/>
          <c:y val="0.0569096619714336"/>
          <c:w val="0.15728069541766"/>
          <c:h val="0.319401534126688"/>
        </c:manualLayout>
      </c:layout>
      <c:overlay val="0"/>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pieChart>
        <c:varyColors val="1"/>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947554055743032"/>
          <c:y val="0.0806590299882727"/>
          <c:w val="0.732846575996182"/>
          <c:h val="0.812604288825599"/>
        </c:manualLayout>
      </c:layout>
      <c:barChart>
        <c:barDir val="col"/>
        <c:grouping val="clustered"/>
        <c:varyColors val="0"/>
        <c:ser>
          <c:idx val="0"/>
          <c:order val="0"/>
          <c:tx>
            <c:strRef>
              <c:f>Sheet1!$B$1</c:f>
              <c:strCache>
                <c:ptCount val="1"/>
                <c:pt idx="0">
                  <c:v>Adolescents (Ages 10-17)</c:v>
                </c:pt>
              </c:strCache>
            </c:strRef>
          </c:tx>
          <c:spPr>
            <a:solidFill>
              <a:srgbClr val="FF0000"/>
            </a:solidFill>
          </c:spPr>
          <c:invertIfNegative val="0"/>
          <c:dLbls>
            <c:dLbl>
              <c:idx val="0"/>
              <c:layout/>
              <c:showLegendKey val="0"/>
              <c:showVal val="1"/>
              <c:showCatName val="0"/>
              <c:showSerName val="0"/>
              <c:showPercent val="0"/>
              <c:showBubbleSize val="0"/>
            </c:dLbl>
            <c:dLbl>
              <c:idx val="1"/>
              <c:layout/>
              <c:showLegendKey val="0"/>
              <c:showVal val="1"/>
              <c:showCatName val="0"/>
              <c:showSerName val="0"/>
              <c:showPercent val="0"/>
              <c:showBubbleSize val="0"/>
            </c:dLbl>
            <c:dLbl>
              <c:idx val="2"/>
              <c:layout/>
              <c:showLegendKey val="0"/>
              <c:showVal val="1"/>
              <c:showCatName val="0"/>
              <c:showSerName val="0"/>
              <c:showPercent val="0"/>
              <c:showBubbleSize val="0"/>
            </c:dLbl>
            <c:dLbl>
              <c:idx val="3"/>
              <c:showLegendKey val="0"/>
              <c:showVal val="1"/>
              <c:showCatName val="0"/>
              <c:showSerName val="0"/>
              <c:showPercent val="0"/>
              <c:showBubbleSize val="0"/>
            </c:dLbl>
            <c:txPr>
              <a:bodyPr/>
              <a:lstStyle/>
              <a:p>
                <a:pPr>
                  <a:defRPr b="1"/>
                </a:pPr>
                <a:endParaRPr lang="en-US"/>
              </a:p>
            </c:txPr>
            <c:showLegendKey val="0"/>
            <c:showVal val="0"/>
            <c:showCatName val="0"/>
            <c:showSerName val="0"/>
            <c:showPercent val="0"/>
            <c:showBubbleSize val="0"/>
          </c:dLbls>
          <c:cat>
            <c:strRef>
              <c:f>Sheet1!$A$2:$A$4</c:f>
              <c:strCache>
                <c:ptCount val="3"/>
                <c:pt idx="0">
                  <c:v>Doctor's Office or HMO</c:v>
                </c:pt>
                <c:pt idx="1">
                  <c:v>Clinic or Health Center</c:v>
                </c:pt>
                <c:pt idx="2">
                  <c:v>Other*</c:v>
                </c:pt>
              </c:strCache>
            </c:strRef>
          </c:cat>
          <c:val>
            <c:numRef>
              <c:f>Sheet1!$B$2:$B$4</c:f>
              <c:numCache>
                <c:formatCode>0%</c:formatCode>
                <c:ptCount val="3"/>
                <c:pt idx="0">
                  <c:v>0.74</c:v>
                </c:pt>
                <c:pt idx="1">
                  <c:v>0.25</c:v>
                </c:pt>
                <c:pt idx="2">
                  <c:v>0.02</c:v>
                </c:pt>
              </c:numCache>
            </c:numRef>
          </c:val>
        </c:ser>
        <c:ser>
          <c:idx val="1"/>
          <c:order val="1"/>
          <c:tx>
            <c:strRef>
              <c:f>Sheet1!$C$1</c:f>
              <c:strCache>
                <c:ptCount val="1"/>
                <c:pt idx="0">
                  <c:v>Young Adults (Ages 18-25)</c:v>
                </c:pt>
              </c:strCache>
            </c:strRef>
          </c:tx>
          <c:spPr>
            <a:solidFill>
              <a:srgbClr val="0099CC"/>
            </a:solidFill>
          </c:spPr>
          <c:invertIfNegative val="0"/>
          <c:dLbls>
            <c:txPr>
              <a:bodyPr/>
              <a:lstStyle/>
              <a:p>
                <a:pPr>
                  <a:defRPr b="1"/>
                </a:pPr>
                <a:endParaRPr lang="en-US"/>
              </a:p>
            </c:txPr>
            <c:showLegendKey val="0"/>
            <c:showVal val="1"/>
            <c:showCatName val="0"/>
            <c:showSerName val="0"/>
            <c:showPercent val="0"/>
            <c:showBubbleSize val="0"/>
            <c:showLeaderLines val="0"/>
          </c:dLbls>
          <c:cat>
            <c:strRef>
              <c:f>Sheet1!$A$2:$A$4</c:f>
              <c:strCache>
                <c:ptCount val="3"/>
                <c:pt idx="0">
                  <c:v>Doctor's Office or HMO</c:v>
                </c:pt>
                <c:pt idx="1">
                  <c:v>Clinic or Health Center</c:v>
                </c:pt>
                <c:pt idx="2">
                  <c:v>Other*</c:v>
                </c:pt>
              </c:strCache>
            </c:strRef>
          </c:cat>
          <c:val>
            <c:numRef>
              <c:f>Sheet1!$C$2:$C$4</c:f>
              <c:numCache>
                <c:formatCode>0%</c:formatCode>
                <c:ptCount val="3"/>
                <c:pt idx="0">
                  <c:v>0.63</c:v>
                </c:pt>
                <c:pt idx="1">
                  <c:v>0.3</c:v>
                </c:pt>
                <c:pt idx="2">
                  <c:v>0.08</c:v>
                </c:pt>
              </c:numCache>
            </c:numRef>
          </c:val>
        </c:ser>
        <c:dLbls>
          <c:showLegendKey val="0"/>
          <c:showVal val="0"/>
          <c:showCatName val="0"/>
          <c:showSerName val="0"/>
          <c:showPercent val="0"/>
          <c:showBubbleSize val="0"/>
        </c:dLbls>
        <c:gapWidth val="150"/>
        <c:axId val="2071131736"/>
        <c:axId val="2071120232"/>
      </c:barChart>
      <c:catAx>
        <c:axId val="2071131736"/>
        <c:scaling>
          <c:orientation val="minMax"/>
        </c:scaling>
        <c:delete val="0"/>
        <c:axPos val="b"/>
        <c:majorTickMark val="out"/>
        <c:minorTickMark val="none"/>
        <c:tickLblPos val="nextTo"/>
        <c:txPr>
          <a:bodyPr/>
          <a:lstStyle/>
          <a:p>
            <a:pPr>
              <a:defRPr sz="1400" b="1"/>
            </a:pPr>
            <a:endParaRPr lang="en-US"/>
          </a:p>
        </c:txPr>
        <c:crossAx val="2071120232"/>
        <c:crosses val="autoZero"/>
        <c:auto val="1"/>
        <c:lblAlgn val="ctr"/>
        <c:lblOffset val="100"/>
        <c:noMultiLvlLbl val="0"/>
      </c:catAx>
      <c:valAx>
        <c:axId val="2071120232"/>
        <c:scaling>
          <c:orientation val="minMax"/>
          <c:max val="1.0"/>
        </c:scaling>
        <c:delete val="0"/>
        <c:axPos val="l"/>
        <c:majorGridlines/>
        <c:numFmt formatCode="0%" sourceLinked="1"/>
        <c:majorTickMark val="out"/>
        <c:minorTickMark val="none"/>
        <c:tickLblPos val="nextTo"/>
        <c:txPr>
          <a:bodyPr/>
          <a:lstStyle/>
          <a:p>
            <a:pPr>
              <a:defRPr sz="1800" b="1"/>
            </a:pPr>
            <a:endParaRPr lang="en-US"/>
          </a:p>
        </c:txPr>
        <c:crossAx val="2071131736"/>
        <c:crosses val="autoZero"/>
        <c:crossBetween val="between"/>
        <c:majorUnit val="0.2"/>
      </c:valAx>
      <c:spPr>
        <a:ln>
          <a:solidFill>
            <a:schemeClr val="bg1">
              <a:lumMod val="65000"/>
            </a:schemeClr>
          </a:solidFill>
        </a:ln>
      </c:spPr>
    </c:plotArea>
    <c:legend>
      <c:legendPos val="r"/>
      <c:layout>
        <c:manualLayout>
          <c:xMode val="edge"/>
          <c:yMode val="edge"/>
          <c:x val="0.827241231209735"/>
          <c:y val="0.0818864131345284"/>
          <c:w val="0.154432712956335"/>
          <c:h val="0.304283380800804"/>
        </c:manualLayout>
      </c:layout>
      <c:overlay val="0"/>
      <c:txPr>
        <a:bodyPr/>
        <a:lstStyle/>
        <a:p>
          <a:pPr algn="l">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882408388855239"/>
          <c:y val="0.0443353258379103"/>
          <c:w val="0.706355807086614"/>
          <c:h val="0.920974643794526"/>
        </c:manualLayout>
      </c:layout>
      <c:barChart>
        <c:barDir val="col"/>
        <c:grouping val="clustered"/>
        <c:varyColors val="0"/>
        <c:ser>
          <c:idx val="0"/>
          <c:order val="0"/>
          <c:tx>
            <c:strRef>
              <c:f>Sheet1!$B$1</c:f>
              <c:strCache>
                <c:ptCount val="1"/>
                <c:pt idx="0">
                  <c:v>Column1</c:v>
                </c:pt>
              </c:strCache>
            </c:strRef>
          </c:tx>
          <c:spPr>
            <a:solidFill>
              <a:srgbClr val="FF0000"/>
            </a:solidFill>
          </c:spPr>
          <c:invertIfNegative val="0"/>
          <c:dPt>
            <c:idx val="1"/>
            <c:invertIfNegative val="0"/>
            <c:bubble3D val="0"/>
            <c:spPr>
              <a:solidFill>
                <a:srgbClr val="0099CC"/>
              </a:solidFill>
            </c:spPr>
          </c:dPt>
          <c:dLbls>
            <c:showLegendKey val="0"/>
            <c:showVal val="1"/>
            <c:showCatName val="0"/>
            <c:showSerName val="0"/>
            <c:showPercent val="0"/>
            <c:showBubbleSize val="0"/>
            <c:showLeaderLines val="0"/>
          </c:dLbls>
          <c:cat>
            <c:strRef>
              <c:f>Sheet1!$A$2:$A$3</c:f>
              <c:strCache>
                <c:ptCount val="2"/>
                <c:pt idx="0">
                  <c:v>Adolescents (Ages 15-19)</c:v>
                </c:pt>
                <c:pt idx="1">
                  <c:v>Young Adults (20-24)</c:v>
                </c:pt>
              </c:strCache>
            </c:strRef>
          </c:cat>
          <c:val>
            <c:numRef>
              <c:f>Sheet1!$B$2:$B$3</c:f>
              <c:numCache>
                <c:formatCode>0%</c:formatCode>
                <c:ptCount val="2"/>
                <c:pt idx="0">
                  <c:v>0.36</c:v>
                </c:pt>
                <c:pt idx="1">
                  <c:v>0.58</c:v>
                </c:pt>
              </c:numCache>
            </c:numRef>
          </c:val>
        </c:ser>
        <c:dLbls>
          <c:showLegendKey val="0"/>
          <c:showVal val="0"/>
          <c:showCatName val="0"/>
          <c:showSerName val="0"/>
          <c:showPercent val="0"/>
          <c:showBubbleSize val="0"/>
        </c:dLbls>
        <c:gapWidth val="150"/>
        <c:axId val="2071066824"/>
        <c:axId val="2071063752"/>
      </c:barChart>
      <c:catAx>
        <c:axId val="2071066824"/>
        <c:scaling>
          <c:orientation val="minMax"/>
        </c:scaling>
        <c:delete val="1"/>
        <c:axPos val="b"/>
        <c:numFmt formatCode="General" sourceLinked="1"/>
        <c:majorTickMark val="out"/>
        <c:minorTickMark val="none"/>
        <c:tickLblPos val="nextTo"/>
        <c:crossAx val="2071063752"/>
        <c:crosses val="autoZero"/>
        <c:auto val="1"/>
        <c:lblAlgn val="ctr"/>
        <c:lblOffset val="100"/>
        <c:noMultiLvlLbl val="0"/>
      </c:catAx>
      <c:valAx>
        <c:axId val="2071063752"/>
        <c:scaling>
          <c:orientation val="minMax"/>
          <c:max val="0.6"/>
        </c:scaling>
        <c:delete val="0"/>
        <c:axPos val="l"/>
        <c:majorGridlines/>
        <c:numFmt formatCode="0%" sourceLinked="1"/>
        <c:majorTickMark val="out"/>
        <c:minorTickMark val="none"/>
        <c:tickLblPos val="nextTo"/>
        <c:crossAx val="2071066824"/>
        <c:crosses val="autoZero"/>
        <c:crossBetween val="between"/>
      </c:valAx>
      <c:spPr>
        <a:ln>
          <a:solidFill>
            <a:schemeClr val="bg1">
              <a:lumMod val="65000"/>
            </a:schemeClr>
          </a:solidFill>
        </a:ln>
      </c:spPr>
    </c:plotArea>
    <c:legend>
      <c:legendPos val="r"/>
      <c:layout>
        <c:manualLayout>
          <c:xMode val="edge"/>
          <c:yMode val="edge"/>
          <c:x val="0.79348893888264"/>
          <c:y val="0.0359697225346832"/>
          <c:w val="0.169226776340457"/>
          <c:h val="0.356631983502062"/>
        </c:manualLayout>
      </c:layout>
      <c:overlay val="0"/>
      <c:txPr>
        <a:bodyPr anchor="t"/>
        <a:lstStyle/>
        <a:p>
          <a:pPr>
            <a:defRPr sz="1400"/>
          </a:pPr>
          <a:endParaRPr lang="en-US"/>
        </a:p>
      </c:txPr>
    </c:legend>
    <c:plotVisOnly val="1"/>
    <c:dispBlanksAs val="gap"/>
    <c:showDLblsOverMax val="0"/>
  </c:chart>
  <c:txPr>
    <a:bodyPr/>
    <a:lstStyle/>
    <a:p>
      <a:pPr>
        <a:defRPr sz="1800" b="1"/>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21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2120"/>
          </a:xfrm>
          <a:prstGeom prst="rect">
            <a:avLst/>
          </a:prstGeom>
        </p:spPr>
        <p:txBody>
          <a:bodyPr vert="horz" lIns="91440" tIns="45720" rIns="91440" bIns="45720" rtlCol="0"/>
          <a:lstStyle>
            <a:lvl1pPr algn="r">
              <a:defRPr sz="1200"/>
            </a:lvl1pPr>
          </a:lstStyle>
          <a:p>
            <a:fld id="{A2D95A6E-65F9-4E0A-B378-53D47488DED9}" type="datetimeFigureOut">
              <a:rPr lang="en-US" smtClean="0"/>
              <a:pPr/>
              <a:t>9/24/15</a:t>
            </a:fld>
            <a:endParaRPr lang="en-US" dirty="0"/>
          </a:p>
        </p:txBody>
      </p:sp>
      <p:sp>
        <p:nvSpPr>
          <p:cNvPr id="4" name="Footer Placeholder 3"/>
          <p:cNvSpPr>
            <a:spLocks noGrp="1"/>
          </p:cNvSpPr>
          <p:nvPr>
            <p:ph type="ftr" sz="quarter" idx="2"/>
          </p:nvPr>
        </p:nvSpPr>
        <p:spPr>
          <a:xfrm>
            <a:off x="1" y="8772378"/>
            <a:ext cx="3038475" cy="4621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772378"/>
            <a:ext cx="3038475" cy="462120"/>
          </a:xfrm>
          <a:prstGeom prst="rect">
            <a:avLst/>
          </a:prstGeom>
        </p:spPr>
        <p:txBody>
          <a:bodyPr vert="horz" lIns="91440" tIns="45720" rIns="91440" bIns="45720" rtlCol="0" anchor="b"/>
          <a:lstStyle>
            <a:lvl1pPr algn="r">
              <a:defRPr sz="1200"/>
            </a:lvl1pPr>
          </a:lstStyle>
          <a:p>
            <a:fld id="{AF561C6B-0786-45E2-AA1C-E1D6284EB51B}" type="slidenum">
              <a:rPr lang="en-US" smtClean="0"/>
              <a:pPr/>
              <a:t>‹#›</a:t>
            </a:fld>
            <a:endParaRPr lang="en-US" dirty="0"/>
          </a:p>
        </p:txBody>
      </p:sp>
    </p:spTree>
    <p:extLst>
      <p:ext uri="{BB962C8B-B14F-4D97-AF65-F5344CB8AC3E}">
        <p14:creationId xmlns:p14="http://schemas.microsoft.com/office/powerpoint/2010/main" val="2917263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180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9" y="0"/>
            <a:ext cx="3037840" cy="461804"/>
          </a:xfrm>
          <a:prstGeom prst="rect">
            <a:avLst/>
          </a:prstGeom>
        </p:spPr>
        <p:txBody>
          <a:bodyPr vert="horz" lIns="93177" tIns="46589" rIns="93177" bIns="46589" rtlCol="0"/>
          <a:lstStyle>
            <a:lvl1pPr algn="r">
              <a:defRPr sz="1200"/>
            </a:lvl1pPr>
          </a:lstStyle>
          <a:p>
            <a:fld id="{9FC4B749-A3C4-44DC-A220-4EC96539E23C}" type="datetimeFigureOut">
              <a:rPr lang="en-US" smtClean="0"/>
              <a:pPr/>
              <a:t>9/24/15</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387136"/>
            <a:ext cx="5608320" cy="4156234"/>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2669"/>
            <a:ext cx="3037840" cy="461804"/>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772669"/>
            <a:ext cx="3037840" cy="461804"/>
          </a:xfrm>
          <a:prstGeom prst="rect">
            <a:avLst/>
          </a:prstGeom>
        </p:spPr>
        <p:txBody>
          <a:bodyPr vert="horz" lIns="93177" tIns="46589" rIns="93177" bIns="46589" rtlCol="0" anchor="b"/>
          <a:lstStyle>
            <a:lvl1pPr algn="r">
              <a:defRPr sz="1200"/>
            </a:lvl1pPr>
          </a:lstStyle>
          <a:p>
            <a:fld id="{EA80FF04-1B34-48F5-BAAF-9846DB37B015}" type="slidenum">
              <a:rPr lang="en-US" smtClean="0"/>
              <a:pPr/>
              <a:t>‹#›</a:t>
            </a:fld>
            <a:endParaRPr lang="en-US" dirty="0"/>
          </a:p>
        </p:txBody>
      </p:sp>
    </p:spTree>
    <p:extLst>
      <p:ext uri="{BB962C8B-B14F-4D97-AF65-F5344CB8AC3E}">
        <p14:creationId xmlns:p14="http://schemas.microsoft.com/office/powerpoint/2010/main" val="3953821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692150"/>
            <a:ext cx="4618038"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D1EA9-5F50-D646-A498-461BC2114A9F}" type="slidenum">
              <a:rPr lang="en-US" smtClean="0"/>
              <a:t>1</a:t>
            </a:fld>
            <a:endParaRPr lang="en-US" dirty="0"/>
          </a:p>
        </p:txBody>
      </p:sp>
    </p:spTree>
    <p:extLst>
      <p:ext uri="{BB962C8B-B14F-4D97-AF65-F5344CB8AC3E}">
        <p14:creationId xmlns:p14="http://schemas.microsoft.com/office/powerpoint/2010/main" val="811064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6"/>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51122" indent="-288893">
              <a:defRPr sz="2400">
                <a:solidFill>
                  <a:schemeClr val="tx1"/>
                </a:solidFill>
                <a:latin typeface="Times" charset="0"/>
                <a:ea typeface="ＭＳ Ｐゴシック" charset="0"/>
              </a:defRPr>
            </a:lvl2pPr>
            <a:lvl3pPr marL="1155573" indent="-231115">
              <a:defRPr sz="2400">
                <a:solidFill>
                  <a:schemeClr val="tx1"/>
                </a:solidFill>
                <a:latin typeface="Times" charset="0"/>
                <a:ea typeface="ＭＳ Ｐゴシック" charset="0"/>
              </a:defRPr>
            </a:lvl3pPr>
            <a:lvl4pPr marL="1617802" indent="-231115">
              <a:defRPr sz="2400">
                <a:solidFill>
                  <a:schemeClr val="tx1"/>
                </a:solidFill>
                <a:latin typeface="Times" charset="0"/>
                <a:ea typeface="ＭＳ Ｐゴシック" charset="0"/>
              </a:defRPr>
            </a:lvl4pPr>
            <a:lvl5pPr marL="2080031" indent="-231115">
              <a:defRPr sz="2400">
                <a:solidFill>
                  <a:schemeClr val="tx1"/>
                </a:solidFill>
                <a:latin typeface="Times" charset="0"/>
                <a:ea typeface="ＭＳ Ｐゴシック" charset="0"/>
              </a:defRPr>
            </a:lvl5pPr>
            <a:lvl6pPr marL="2542261" indent="-231115" eaLnBrk="0" fontAlgn="base" hangingPunct="0">
              <a:spcBef>
                <a:spcPct val="0"/>
              </a:spcBef>
              <a:spcAft>
                <a:spcPct val="0"/>
              </a:spcAft>
              <a:defRPr sz="2400">
                <a:solidFill>
                  <a:schemeClr val="tx1"/>
                </a:solidFill>
                <a:latin typeface="Times" charset="0"/>
                <a:ea typeface="ＭＳ Ｐゴシック" charset="0"/>
              </a:defRPr>
            </a:lvl6pPr>
            <a:lvl7pPr marL="3004490" indent="-231115" eaLnBrk="0" fontAlgn="base" hangingPunct="0">
              <a:spcBef>
                <a:spcPct val="0"/>
              </a:spcBef>
              <a:spcAft>
                <a:spcPct val="0"/>
              </a:spcAft>
              <a:defRPr sz="2400">
                <a:solidFill>
                  <a:schemeClr val="tx1"/>
                </a:solidFill>
                <a:latin typeface="Times" charset="0"/>
                <a:ea typeface="ＭＳ Ｐゴシック" charset="0"/>
              </a:defRPr>
            </a:lvl7pPr>
            <a:lvl8pPr marL="3466719" indent="-231115" eaLnBrk="0" fontAlgn="base" hangingPunct="0">
              <a:spcBef>
                <a:spcPct val="0"/>
              </a:spcBef>
              <a:spcAft>
                <a:spcPct val="0"/>
              </a:spcAft>
              <a:defRPr sz="2400">
                <a:solidFill>
                  <a:schemeClr val="tx1"/>
                </a:solidFill>
                <a:latin typeface="Times" charset="0"/>
                <a:ea typeface="ＭＳ Ｐゴシック" charset="0"/>
              </a:defRPr>
            </a:lvl8pPr>
            <a:lvl9pPr marL="3928948" indent="-231115" eaLnBrk="0" fontAlgn="base" hangingPunct="0">
              <a:spcBef>
                <a:spcPct val="0"/>
              </a:spcBef>
              <a:spcAft>
                <a:spcPct val="0"/>
              </a:spcAft>
              <a:defRPr sz="2400">
                <a:solidFill>
                  <a:schemeClr val="tx1"/>
                </a:solidFill>
                <a:latin typeface="Times" charset="0"/>
                <a:ea typeface="ＭＳ Ｐゴシック" charset="0"/>
              </a:defRPr>
            </a:lvl9pPr>
          </a:lstStyle>
          <a:p>
            <a:r>
              <a:rPr lang="en-US" sz="1200" dirty="0"/>
              <a:t>AK Comp - Irwin - Slide Presentations 2009 - CEI Risk Taking Behavior 10-15-09</a:t>
            </a:r>
          </a:p>
        </p:txBody>
      </p:sp>
      <p:sp>
        <p:nvSpPr>
          <p:cNvPr id="3789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51122" indent="-288893">
              <a:defRPr sz="2400">
                <a:solidFill>
                  <a:schemeClr val="tx1"/>
                </a:solidFill>
                <a:latin typeface="Times" charset="0"/>
                <a:ea typeface="ＭＳ Ｐゴシック" charset="0"/>
              </a:defRPr>
            </a:lvl2pPr>
            <a:lvl3pPr marL="1155573" indent="-231115">
              <a:defRPr sz="2400">
                <a:solidFill>
                  <a:schemeClr val="tx1"/>
                </a:solidFill>
                <a:latin typeface="Times" charset="0"/>
                <a:ea typeface="ＭＳ Ｐゴシック" charset="0"/>
              </a:defRPr>
            </a:lvl3pPr>
            <a:lvl4pPr marL="1617802" indent="-231115">
              <a:defRPr sz="2400">
                <a:solidFill>
                  <a:schemeClr val="tx1"/>
                </a:solidFill>
                <a:latin typeface="Times" charset="0"/>
                <a:ea typeface="ＭＳ Ｐゴシック" charset="0"/>
              </a:defRPr>
            </a:lvl4pPr>
            <a:lvl5pPr marL="2080031" indent="-231115">
              <a:defRPr sz="2400">
                <a:solidFill>
                  <a:schemeClr val="tx1"/>
                </a:solidFill>
                <a:latin typeface="Times" charset="0"/>
                <a:ea typeface="ＭＳ Ｐゴシック" charset="0"/>
              </a:defRPr>
            </a:lvl5pPr>
            <a:lvl6pPr marL="2542261" indent="-231115" eaLnBrk="0" fontAlgn="base" hangingPunct="0">
              <a:spcBef>
                <a:spcPct val="0"/>
              </a:spcBef>
              <a:spcAft>
                <a:spcPct val="0"/>
              </a:spcAft>
              <a:defRPr sz="2400">
                <a:solidFill>
                  <a:schemeClr val="tx1"/>
                </a:solidFill>
                <a:latin typeface="Times" charset="0"/>
                <a:ea typeface="ＭＳ Ｐゴシック" charset="0"/>
              </a:defRPr>
            </a:lvl6pPr>
            <a:lvl7pPr marL="3004490" indent="-231115" eaLnBrk="0" fontAlgn="base" hangingPunct="0">
              <a:spcBef>
                <a:spcPct val="0"/>
              </a:spcBef>
              <a:spcAft>
                <a:spcPct val="0"/>
              </a:spcAft>
              <a:defRPr sz="2400">
                <a:solidFill>
                  <a:schemeClr val="tx1"/>
                </a:solidFill>
                <a:latin typeface="Times" charset="0"/>
                <a:ea typeface="ＭＳ Ｐゴシック" charset="0"/>
              </a:defRPr>
            </a:lvl7pPr>
            <a:lvl8pPr marL="3466719" indent="-231115" eaLnBrk="0" fontAlgn="base" hangingPunct="0">
              <a:spcBef>
                <a:spcPct val="0"/>
              </a:spcBef>
              <a:spcAft>
                <a:spcPct val="0"/>
              </a:spcAft>
              <a:defRPr sz="2400">
                <a:solidFill>
                  <a:schemeClr val="tx1"/>
                </a:solidFill>
                <a:latin typeface="Times" charset="0"/>
                <a:ea typeface="ＭＳ Ｐゴシック" charset="0"/>
              </a:defRPr>
            </a:lvl8pPr>
            <a:lvl9pPr marL="3928948" indent="-231115" eaLnBrk="0" fontAlgn="base" hangingPunct="0">
              <a:spcBef>
                <a:spcPct val="0"/>
              </a:spcBef>
              <a:spcAft>
                <a:spcPct val="0"/>
              </a:spcAft>
              <a:defRPr sz="2400">
                <a:solidFill>
                  <a:schemeClr val="tx1"/>
                </a:solidFill>
                <a:latin typeface="Times" charset="0"/>
                <a:ea typeface="ＭＳ Ｐゴシック" charset="0"/>
              </a:defRPr>
            </a:lvl9pPr>
          </a:lstStyle>
          <a:p>
            <a:fld id="{26A4A0A3-0698-D845-A5A3-2CA9F0546040}" type="slidenum">
              <a:rPr lang="en-AU" sz="1200"/>
              <a:pPr/>
              <a:t>14</a:t>
            </a:fld>
            <a:endParaRPr lang="en-AU" sz="1200" dirty="0"/>
          </a:p>
        </p:txBody>
      </p:sp>
      <p:sp>
        <p:nvSpPr>
          <p:cNvPr id="37891" name="Rectangle 2"/>
          <p:cNvSpPr>
            <a:spLocks noGrp="1" noRot="1" noChangeAspect="1" noChangeArrowheads="1" noTextEdit="1"/>
          </p:cNvSpPr>
          <p:nvPr>
            <p:ph type="sldImg"/>
          </p:nvPr>
        </p:nvSpPr>
        <p:spPr>
          <a:xfrm>
            <a:off x="1196975" y="692150"/>
            <a:ext cx="4618038" cy="3463925"/>
          </a:xfrm>
          <a:ln/>
        </p:spPr>
      </p:sp>
      <p:sp>
        <p:nvSpPr>
          <p:cNvPr id="3789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Times"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51122" indent="-288893">
              <a:defRPr sz="2400">
                <a:solidFill>
                  <a:schemeClr val="tx1"/>
                </a:solidFill>
                <a:latin typeface="Times" charset="0"/>
                <a:ea typeface="ＭＳ Ｐゴシック" charset="0"/>
              </a:defRPr>
            </a:lvl2pPr>
            <a:lvl3pPr marL="1155573" indent="-231115">
              <a:defRPr sz="2400">
                <a:solidFill>
                  <a:schemeClr val="tx1"/>
                </a:solidFill>
                <a:latin typeface="Times" charset="0"/>
                <a:ea typeface="ＭＳ Ｐゴシック" charset="0"/>
              </a:defRPr>
            </a:lvl3pPr>
            <a:lvl4pPr marL="1617802" indent="-231115">
              <a:defRPr sz="2400">
                <a:solidFill>
                  <a:schemeClr val="tx1"/>
                </a:solidFill>
                <a:latin typeface="Times" charset="0"/>
                <a:ea typeface="ＭＳ Ｐゴシック" charset="0"/>
              </a:defRPr>
            </a:lvl4pPr>
            <a:lvl5pPr marL="2080031" indent="-231115">
              <a:defRPr sz="2400">
                <a:solidFill>
                  <a:schemeClr val="tx1"/>
                </a:solidFill>
                <a:latin typeface="Times" charset="0"/>
                <a:ea typeface="ＭＳ Ｐゴシック" charset="0"/>
              </a:defRPr>
            </a:lvl5pPr>
            <a:lvl6pPr marL="2542261" indent="-231115" eaLnBrk="0" fontAlgn="base" hangingPunct="0">
              <a:spcBef>
                <a:spcPct val="0"/>
              </a:spcBef>
              <a:spcAft>
                <a:spcPct val="0"/>
              </a:spcAft>
              <a:defRPr sz="2400">
                <a:solidFill>
                  <a:schemeClr val="tx1"/>
                </a:solidFill>
                <a:latin typeface="Times" charset="0"/>
                <a:ea typeface="ＭＳ Ｐゴシック" charset="0"/>
              </a:defRPr>
            </a:lvl6pPr>
            <a:lvl7pPr marL="3004490" indent="-231115" eaLnBrk="0" fontAlgn="base" hangingPunct="0">
              <a:spcBef>
                <a:spcPct val="0"/>
              </a:spcBef>
              <a:spcAft>
                <a:spcPct val="0"/>
              </a:spcAft>
              <a:defRPr sz="2400">
                <a:solidFill>
                  <a:schemeClr val="tx1"/>
                </a:solidFill>
                <a:latin typeface="Times" charset="0"/>
                <a:ea typeface="ＭＳ Ｐゴシック" charset="0"/>
              </a:defRPr>
            </a:lvl7pPr>
            <a:lvl8pPr marL="3466719" indent="-231115" eaLnBrk="0" fontAlgn="base" hangingPunct="0">
              <a:spcBef>
                <a:spcPct val="0"/>
              </a:spcBef>
              <a:spcAft>
                <a:spcPct val="0"/>
              </a:spcAft>
              <a:defRPr sz="2400">
                <a:solidFill>
                  <a:schemeClr val="tx1"/>
                </a:solidFill>
                <a:latin typeface="Times" charset="0"/>
                <a:ea typeface="ＭＳ Ｐゴシック" charset="0"/>
              </a:defRPr>
            </a:lvl8pPr>
            <a:lvl9pPr marL="3928948" indent="-231115" eaLnBrk="0" fontAlgn="base" hangingPunct="0">
              <a:spcBef>
                <a:spcPct val="0"/>
              </a:spcBef>
              <a:spcAft>
                <a:spcPct val="0"/>
              </a:spcAft>
              <a:defRPr sz="2400">
                <a:solidFill>
                  <a:schemeClr val="tx1"/>
                </a:solidFill>
                <a:latin typeface="Times" charset="0"/>
                <a:ea typeface="ＭＳ Ｐゴシック" charset="0"/>
              </a:defRPr>
            </a:lvl9pPr>
          </a:lstStyle>
          <a:p>
            <a:fld id="{034F90E3-8CD0-E84E-A3BF-B09DA4081C79}" type="slidenum">
              <a:rPr lang="en-US" sz="1200"/>
              <a:pPr/>
              <a:t>17</a:t>
            </a:fld>
            <a:endParaRPr lang="en-US" sz="1200" dirty="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xfrm>
            <a:off x="701041" y="4387136"/>
            <a:ext cx="5608320" cy="4156234"/>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s-MX">
              <a:latin typeface="Times"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Times" charset="0"/>
              <a:ea typeface="ＭＳ Ｐゴシック" charset="0"/>
              <a:cs typeface="ＭＳ Ｐゴシック" charset="0"/>
            </a:endParaRPr>
          </a:p>
        </p:txBody>
      </p:sp>
      <p:sp>
        <p:nvSpPr>
          <p:cNvPr id="28675"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54243" indent="-290093">
              <a:defRPr sz="2400">
                <a:solidFill>
                  <a:schemeClr val="tx1"/>
                </a:solidFill>
                <a:latin typeface="Times" charset="0"/>
                <a:ea typeface="ＭＳ Ｐゴシック" charset="0"/>
              </a:defRPr>
            </a:lvl2pPr>
            <a:lvl3pPr marL="1160374" indent="-232075">
              <a:defRPr sz="2400">
                <a:solidFill>
                  <a:schemeClr val="tx1"/>
                </a:solidFill>
                <a:latin typeface="Times" charset="0"/>
                <a:ea typeface="ＭＳ Ｐゴシック" charset="0"/>
              </a:defRPr>
            </a:lvl3pPr>
            <a:lvl4pPr marL="1624523" indent="-232075">
              <a:defRPr sz="2400">
                <a:solidFill>
                  <a:schemeClr val="tx1"/>
                </a:solidFill>
                <a:latin typeface="Times" charset="0"/>
                <a:ea typeface="ＭＳ Ｐゴシック" charset="0"/>
              </a:defRPr>
            </a:lvl4pPr>
            <a:lvl5pPr marL="2088672" indent="-232075">
              <a:defRPr sz="2400">
                <a:solidFill>
                  <a:schemeClr val="tx1"/>
                </a:solidFill>
                <a:latin typeface="Times" charset="0"/>
                <a:ea typeface="ＭＳ Ｐゴシック" charset="0"/>
              </a:defRPr>
            </a:lvl5pPr>
            <a:lvl6pPr marL="2552822" indent="-232075" eaLnBrk="0" fontAlgn="base" hangingPunct="0">
              <a:spcBef>
                <a:spcPct val="0"/>
              </a:spcBef>
              <a:spcAft>
                <a:spcPct val="0"/>
              </a:spcAft>
              <a:defRPr sz="2400">
                <a:solidFill>
                  <a:schemeClr val="tx1"/>
                </a:solidFill>
                <a:latin typeface="Times" charset="0"/>
                <a:ea typeface="ＭＳ Ｐゴシック" charset="0"/>
              </a:defRPr>
            </a:lvl6pPr>
            <a:lvl7pPr marL="3016971" indent="-232075" eaLnBrk="0" fontAlgn="base" hangingPunct="0">
              <a:spcBef>
                <a:spcPct val="0"/>
              </a:spcBef>
              <a:spcAft>
                <a:spcPct val="0"/>
              </a:spcAft>
              <a:defRPr sz="2400">
                <a:solidFill>
                  <a:schemeClr val="tx1"/>
                </a:solidFill>
                <a:latin typeface="Times" charset="0"/>
                <a:ea typeface="ＭＳ Ｐゴシック" charset="0"/>
              </a:defRPr>
            </a:lvl7pPr>
            <a:lvl8pPr marL="3481121" indent="-232075" eaLnBrk="0" fontAlgn="base" hangingPunct="0">
              <a:spcBef>
                <a:spcPct val="0"/>
              </a:spcBef>
              <a:spcAft>
                <a:spcPct val="0"/>
              </a:spcAft>
              <a:defRPr sz="2400">
                <a:solidFill>
                  <a:schemeClr val="tx1"/>
                </a:solidFill>
                <a:latin typeface="Times" charset="0"/>
                <a:ea typeface="ＭＳ Ｐゴシック" charset="0"/>
              </a:defRPr>
            </a:lvl8pPr>
            <a:lvl9pPr marL="3945270" indent="-232075" eaLnBrk="0" fontAlgn="base" hangingPunct="0">
              <a:spcBef>
                <a:spcPct val="0"/>
              </a:spcBef>
              <a:spcAft>
                <a:spcPct val="0"/>
              </a:spcAft>
              <a:defRPr sz="2400">
                <a:solidFill>
                  <a:schemeClr val="tx1"/>
                </a:solidFill>
                <a:latin typeface="Times" charset="0"/>
                <a:ea typeface="ＭＳ Ｐゴシック" charset="0"/>
              </a:defRPr>
            </a:lvl9pPr>
          </a:lstStyle>
          <a:p>
            <a:r>
              <a:rPr lang="en-US" sz="1200" dirty="0"/>
              <a:t>AK Comp - Irwin - Slide Presentations - Slides 2009 - CEI - Masland - AK Rev 10-15-2009</a:t>
            </a:r>
          </a:p>
        </p:txBody>
      </p:sp>
      <p:sp>
        <p:nvSpPr>
          <p:cNvPr id="28676"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54243" indent="-290093">
              <a:defRPr sz="2400">
                <a:solidFill>
                  <a:schemeClr val="tx1"/>
                </a:solidFill>
                <a:latin typeface="Times" charset="0"/>
                <a:ea typeface="ＭＳ Ｐゴシック" charset="0"/>
              </a:defRPr>
            </a:lvl2pPr>
            <a:lvl3pPr marL="1160374" indent="-232075">
              <a:defRPr sz="2400">
                <a:solidFill>
                  <a:schemeClr val="tx1"/>
                </a:solidFill>
                <a:latin typeface="Times" charset="0"/>
                <a:ea typeface="ＭＳ Ｐゴシック" charset="0"/>
              </a:defRPr>
            </a:lvl3pPr>
            <a:lvl4pPr marL="1624523" indent="-232075">
              <a:defRPr sz="2400">
                <a:solidFill>
                  <a:schemeClr val="tx1"/>
                </a:solidFill>
                <a:latin typeface="Times" charset="0"/>
                <a:ea typeface="ＭＳ Ｐゴシック" charset="0"/>
              </a:defRPr>
            </a:lvl4pPr>
            <a:lvl5pPr marL="2088672" indent="-232075">
              <a:defRPr sz="2400">
                <a:solidFill>
                  <a:schemeClr val="tx1"/>
                </a:solidFill>
                <a:latin typeface="Times" charset="0"/>
                <a:ea typeface="ＭＳ Ｐゴシック" charset="0"/>
              </a:defRPr>
            </a:lvl5pPr>
            <a:lvl6pPr marL="2552822" indent="-232075" eaLnBrk="0" fontAlgn="base" hangingPunct="0">
              <a:spcBef>
                <a:spcPct val="0"/>
              </a:spcBef>
              <a:spcAft>
                <a:spcPct val="0"/>
              </a:spcAft>
              <a:defRPr sz="2400">
                <a:solidFill>
                  <a:schemeClr val="tx1"/>
                </a:solidFill>
                <a:latin typeface="Times" charset="0"/>
                <a:ea typeface="ＭＳ Ｐゴシック" charset="0"/>
              </a:defRPr>
            </a:lvl6pPr>
            <a:lvl7pPr marL="3016971" indent="-232075" eaLnBrk="0" fontAlgn="base" hangingPunct="0">
              <a:spcBef>
                <a:spcPct val="0"/>
              </a:spcBef>
              <a:spcAft>
                <a:spcPct val="0"/>
              </a:spcAft>
              <a:defRPr sz="2400">
                <a:solidFill>
                  <a:schemeClr val="tx1"/>
                </a:solidFill>
                <a:latin typeface="Times" charset="0"/>
                <a:ea typeface="ＭＳ Ｐゴシック" charset="0"/>
              </a:defRPr>
            </a:lvl7pPr>
            <a:lvl8pPr marL="3481121" indent="-232075" eaLnBrk="0" fontAlgn="base" hangingPunct="0">
              <a:spcBef>
                <a:spcPct val="0"/>
              </a:spcBef>
              <a:spcAft>
                <a:spcPct val="0"/>
              </a:spcAft>
              <a:defRPr sz="2400">
                <a:solidFill>
                  <a:schemeClr val="tx1"/>
                </a:solidFill>
                <a:latin typeface="Times" charset="0"/>
                <a:ea typeface="ＭＳ Ｐゴシック" charset="0"/>
              </a:defRPr>
            </a:lvl8pPr>
            <a:lvl9pPr marL="3945270" indent="-232075" eaLnBrk="0" fontAlgn="base" hangingPunct="0">
              <a:spcBef>
                <a:spcPct val="0"/>
              </a:spcBef>
              <a:spcAft>
                <a:spcPct val="0"/>
              </a:spcAft>
              <a:defRPr sz="2400">
                <a:solidFill>
                  <a:schemeClr val="tx1"/>
                </a:solidFill>
                <a:latin typeface="Times" charset="0"/>
                <a:ea typeface="ＭＳ Ｐゴシック" charset="0"/>
              </a:defRPr>
            </a:lvl9pPr>
          </a:lstStyle>
          <a:p>
            <a:fld id="{15C92B1D-AC62-8049-A60C-49880C861614}" type="slidenum">
              <a:rPr lang="en-US" sz="1200"/>
              <a:pPr/>
              <a:t>24</a:t>
            </a:fld>
            <a:endParaRPr 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E19D08-4FC3-5F42-BB8B-E9B5E4C605EC}" type="slidenum">
              <a:rPr lang="en-US"/>
              <a:pPr/>
              <a:t>26</a:t>
            </a:fld>
            <a:endParaRPr lang="en-US" dirty="0"/>
          </a:p>
        </p:txBody>
      </p:sp>
      <p:sp>
        <p:nvSpPr>
          <p:cNvPr id="497666" name="Rectangle 2"/>
          <p:cNvSpPr>
            <a:spLocks noGrp="1" noRot="1" noChangeAspect="1" noChangeArrowheads="1" noTextEdit="1"/>
          </p:cNvSpPr>
          <p:nvPr>
            <p:ph type="sldImg"/>
          </p:nvPr>
        </p:nvSpPr>
        <p:spPr>
          <a:xfrm>
            <a:off x="1196975" y="692150"/>
            <a:ext cx="4618038" cy="3463925"/>
          </a:xfrm>
          <a:ln/>
          <a:extLst>
            <a:ext uri="{FAA26D3D-D897-4be2-8F04-BA451C77F1D7}">
              <ma14:placeholderFlag xmlns:ma14="http://schemas.microsoft.com/office/mac/drawingml/2011/main" val="1"/>
            </a:ext>
          </a:extLst>
        </p:spPr>
      </p:sp>
      <p:sp>
        <p:nvSpPr>
          <p:cNvPr id="4976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E19D08-4FC3-5F42-BB8B-E9B5E4C605EC}" type="slidenum">
              <a:rPr lang="en-US"/>
              <a:pPr/>
              <a:t>27</a:t>
            </a:fld>
            <a:endParaRPr lang="en-US" dirty="0"/>
          </a:p>
        </p:txBody>
      </p:sp>
      <p:sp>
        <p:nvSpPr>
          <p:cNvPr id="497666" name="Rectangle 2"/>
          <p:cNvSpPr>
            <a:spLocks noGrp="1" noRot="1" noChangeAspect="1" noChangeArrowheads="1" noTextEdit="1"/>
          </p:cNvSpPr>
          <p:nvPr>
            <p:ph type="sldImg"/>
          </p:nvPr>
        </p:nvSpPr>
        <p:spPr>
          <a:xfrm>
            <a:off x="1196975" y="692150"/>
            <a:ext cx="4618038" cy="3463925"/>
          </a:xfrm>
          <a:ln/>
          <a:extLst>
            <a:ext uri="{FAA26D3D-D897-4be2-8F04-BA451C77F1D7}">
              <ma14:placeholderFlag xmlns:ma14="http://schemas.microsoft.com/office/mac/drawingml/2011/main" val="1"/>
            </a:ext>
          </a:extLst>
        </p:spPr>
      </p:sp>
      <p:sp>
        <p:nvSpPr>
          <p:cNvPr id="4976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less likely to be insured – this slide does include the first year of the ACA expansion.</a:t>
            </a:r>
          </a:p>
          <a:p>
            <a:r>
              <a:rPr lang="en-US" dirty="0" smtClean="0"/>
              <a:t>With Medicaid expansion in some states, we may see increased expansion of coverage for YA.</a:t>
            </a:r>
          </a:p>
          <a:p>
            <a:endParaRPr lang="en-US" dirty="0"/>
          </a:p>
        </p:txBody>
      </p:sp>
      <p:sp>
        <p:nvSpPr>
          <p:cNvPr id="4" name="Slide Number Placeholder 3"/>
          <p:cNvSpPr>
            <a:spLocks noGrp="1"/>
          </p:cNvSpPr>
          <p:nvPr>
            <p:ph type="sldNum" sz="quarter" idx="10"/>
          </p:nvPr>
        </p:nvSpPr>
        <p:spPr/>
        <p:txBody>
          <a:bodyPr/>
          <a:lstStyle/>
          <a:p>
            <a:fld id="{EA80FF04-1B34-48F5-BAAF-9846DB37B015}" type="slidenum">
              <a:rPr lang="en-US" smtClean="0"/>
              <a:pPr/>
              <a:t>28</a:t>
            </a:fld>
            <a:endParaRPr lang="en-US" dirty="0"/>
          </a:p>
        </p:txBody>
      </p:sp>
    </p:spTree>
    <p:extLst>
      <p:ext uri="{BB962C8B-B14F-4D97-AF65-F5344CB8AC3E}">
        <p14:creationId xmlns:p14="http://schemas.microsoft.com/office/powerpoint/2010/main" val="3683853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E19D08-4FC3-5F42-BB8B-E9B5E4C605EC}" type="slidenum">
              <a:rPr lang="en-US"/>
              <a:pPr/>
              <a:t>31</a:t>
            </a:fld>
            <a:endParaRPr lang="en-US" dirty="0"/>
          </a:p>
        </p:txBody>
      </p:sp>
      <p:sp>
        <p:nvSpPr>
          <p:cNvPr id="497666" name="Rectangle 2"/>
          <p:cNvSpPr>
            <a:spLocks noGrp="1" noRot="1" noChangeAspect="1" noChangeArrowheads="1" noTextEdit="1"/>
          </p:cNvSpPr>
          <p:nvPr>
            <p:ph type="sldImg"/>
          </p:nvPr>
        </p:nvSpPr>
        <p:spPr>
          <a:xfrm>
            <a:off x="1196975" y="692150"/>
            <a:ext cx="4618038" cy="3463925"/>
          </a:xfrm>
          <a:ln/>
          <a:extLst>
            <a:ext uri="{FAA26D3D-D897-4be2-8F04-BA451C77F1D7}">
              <ma14:placeholderFlag xmlns:ma14="http://schemas.microsoft.com/office/mac/drawingml/2011/main" val="1"/>
            </a:ext>
          </a:extLst>
        </p:spPr>
      </p:sp>
      <p:sp>
        <p:nvSpPr>
          <p:cNvPr id="4976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even with the history that we have portrayed of increasing risk – our YA are much more likely to not have a usual source of care with Males&gt;Females.  Females probably have greater access because females have greater sources of entry into care.</a:t>
            </a:r>
          </a:p>
          <a:p>
            <a:endParaRPr lang="en-US" dirty="0"/>
          </a:p>
        </p:txBody>
      </p:sp>
      <p:sp>
        <p:nvSpPr>
          <p:cNvPr id="4" name="Slide Number Placeholder 3"/>
          <p:cNvSpPr>
            <a:spLocks noGrp="1"/>
          </p:cNvSpPr>
          <p:nvPr>
            <p:ph type="sldNum" sz="quarter" idx="10"/>
          </p:nvPr>
        </p:nvSpPr>
        <p:spPr/>
        <p:txBody>
          <a:bodyPr/>
          <a:lstStyle/>
          <a:p>
            <a:fld id="{EA80FF04-1B34-48F5-BAAF-9846DB37B015}" type="slidenum">
              <a:rPr lang="en-US" smtClean="0"/>
              <a:pPr/>
              <a:t>32</a:t>
            </a:fld>
            <a:endParaRPr lang="en-US" dirty="0"/>
          </a:p>
        </p:txBody>
      </p:sp>
    </p:spTree>
    <p:extLst>
      <p:ext uri="{BB962C8B-B14F-4D97-AF65-F5344CB8AC3E}">
        <p14:creationId xmlns:p14="http://schemas.microsoft.com/office/powerpoint/2010/main" val="2402835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692150"/>
            <a:ext cx="4618038"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D1EA9-5F50-D646-A498-461BC2114A9F}" type="slidenum">
              <a:rPr lang="en-US" smtClean="0"/>
              <a:t>33</a:t>
            </a:fld>
            <a:endParaRPr lang="en-US" dirty="0"/>
          </a:p>
        </p:txBody>
      </p:sp>
    </p:spTree>
    <p:extLst>
      <p:ext uri="{BB962C8B-B14F-4D97-AF65-F5344CB8AC3E}">
        <p14:creationId xmlns:p14="http://schemas.microsoft.com/office/powerpoint/2010/main" val="811064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80FF04-1B34-48F5-BAAF-9846DB37B015}" type="slidenum">
              <a:rPr lang="en-US" smtClean="0"/>
              <a:pPr/>
              <a:t>35</a:t>
            </a:fld>
            <a:endParaRPr lang="en-US" dirty="0"/>
          </a:p>
        </p:txBody>
      </p:sp>
    </p:spTree>
    <p:extLst>
      <p:ext uri="{BB962C8B-B14F-4D97-AF65-F5344CB8AC3E}">
        <p14:creationId xmlns:p14="http://schemas.microsoft.com/office/powerpoint/2010/main" val="1246700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692150"/>
            <a:ext cx="4618038"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D1EA9-5F50-D646-A498-461BC2114A9F}" type="slidenum">
              <a:rPr lang="en-US" smtClean="0"/>
              <a:t>2</a:t>
            </a:fld>
            <a:endParaRPr lang="en-US" dirty="0"/>
          </a:p>
        </p:txBody>
      </p:sp>
    </p:spTree>
    <p:extLst>
      <p:ext uri="{BB962C8B-B14F-4D97-AF65-F5344CB8AC3E}">
        <p14:creationId xmlns:p14="http://schemas.microsoft.com/office/powerpoint/2010/main" val="811064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80FF04-1B34-48F5-BAAF-9846DB37B015}" type="slidenum">
              <a:rPr lang="en-US" smtClean="0"/>
              <a:pPr/>
              <a:t>36</a:t>
            </a:fld>
            <a:endParaRPr lang="en-US" dirty="0"/>
          </a:p>
        </p:txBody>
      </p:sp>
    </p:spTree>
    <p:extLst>
      <p:ext uri="{BB962C8B-B14F-4D97-AF65-F5344CB8AC3E}">
        <p14:creationId xmlns:p14="http://schemas.microsoft.com/office/powerpoint/2010/main" val="384332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E19D08-4FC3-5F42-BB8B-E9B5E4C605EC}" type="slidenum">
              <a:rPr lang="en-US"/>
              <a:pPr/>
              <a:t>37</a:t>
            </a:fld>
            <a:endParaRPr lang="en-US" dirty="0"/>
          </a:p>
        </p:txBody>
      </p:sp>
      <p:sp>
        <p:nvSpPr>
          <p:cNvPr id="497666" name="Rectangle 2"/>
          <p:cNvSpPr>
            <a:spLocks noGrp="1" noRot="1" noChangeAspect="1" noChangeArrowheads="1" noTextEdit="1"/>
          </p:cNvSpPr>
          <p:nvPr>
            <p:ph type="sldImg"/>
          </p:nvPr>
        </p:nvSpPr>
        <p:spPr>
          <a:xfrm>
            <a:off x="1196975" y="692150"/>
            <a:ext cx="4618038" cy="3463925"/>
          </a:xfrm>
          <a:ln/>
          <a:extLst>
            <a:ext uri="{FAA26D3D-D897-4be2-8F04-BA451C77F1D7}">
              <ma14:placeholderFlag xmlns:ma14="http://schemas.microsoft.com/office/mac/drawingml/2011/main" val="1"/>
            </a:ext>
          </a:extLst>
        </p:spPr>
      </p:sp>
      <p:sp>
        <p:nvSpPr>
          <p:cNvPr id="4976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692150"/>
            <a:ext cx="4618038"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D1EA9-5F50-D646-A498-461BC2114A9F}" type="slidenum">
              <a:rPr lang="en-US" smtClean="0"/>
              <a:t>38</a:t>
            </a:fld>
            <a:endParaRPr lang="en-US" dirty="0"/>
          </a:p>
        </p:txBody>
      </p:sp>
    </p:spTree>
    <p:extLst>
      <p:ext uri="{BB962C8B-B14F-4D97-AF65-F5344CB8AC3E}">
        <p14:creationId xmlns:p14="http://schemas.microsoft.com/office/powerpoint/2010/main" val="8110648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E19D08-4FC3-5F42-BB8B-E9B5E4C605EC}" type="slidenum">
              <a:rPr lang="en-US"/>
              <a:pPr/>
              <a:t>39</a:t>
            </a:fld>
            <a:endParaRPr lang="en-US" dirty="0"/>
          </a:p>
        </p:txBody>
      </p:sp>
      <p:sp>
        <p:nvSpPr>
          <p:cNvPr id="497666" name="Rectangle 2"/>
          <p:cNvSpPr>
            <a:spLocks noGrp="1" noRot="1" noChangeAspect="1" noChangeArrowheads="1" noTextEdit="1"/>
          </p:cNvSpPr>
          <p:nvPr>
            <p:ph type="sldImg"/>
          </p:nvPr>
        </p:nvSpPr>
        <p:spPr>
          <a:xfrm>
            <a:off x="1196975" y="692150"/>
            <a:ext cx="4618038" cy="3463925"/>
          </a:xfrm>
          <a:ln/>
          <a:extLst>
            <a:ext uri="{FAA26D3D-D897-4be2-8F04-BA451C77F1D7}">
              <ma14:placeholderFlag xmlns:ma14="http://schemas.microsoft.com/office/mac/drawingml/2011/main" val="1"/>
            </a:ext>
          </a:extLst>
        </p:spPr>
      </p:sp>
      <p:sp>
        <p:nvSpPr>
          <p:cNvPr id="4976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80FF04-1B34-48F5-BAAF-9846DB37B015}" type="slidenum">
              <a:rPr lang="en-US" smtClean="0"/>
              <a:pPr/>
              <a:t>40</a:t>
            </a:fld>
            <a:endParaRPr lang="en-US" dirty="0"/>
          </a:p>
        </p:txBody>
      </p:sp>
    </p:spTree>
    <p:extLst>
      <p:ext uri="{BB962C8B-B14F-4D97-AF65-F5344CB8AC3E}">
        <p14:creationId xmlns:p14="http://schemas.microsoft.com/office/powerpoint/2010/main" val="13838728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692150"/>
            <a:ext cx="4618038"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D1EA9-5F50-D646-A498-461BC2114A9F}" type="slidenum">
              <a:rPr lang="en-US" smtClean="0"/>
              <a:t>41</a:t>
            </a:fld>
            <a:endParaRPr lang="en-US" dirty="0"/>
          </a:p>
        </p:txBody>
      </p:sp>
    </p:spTree>
    <p:extLst>
      <p:ext uri="{BB962C8B-B14F-4D97-AF65-F5344CB8AC3E}">
        <p14:creationId xmlns:p14="http://schemas.microsoft.com/office/powerpoint/2010/main" val="181277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E19D08-4FC3-5F42-BB8B-E9B5E4C605EC}" type="slidenum">
              <a:rPr lang="en-US"/>
              <a:pPr/>
              <a:t>43</a:t>
            </a:fld>
            <a:endParaRPr lang="en-US" dirty="0"/>
          </a:p>
        </p:txBody>
      </p:sp>
      <p:sp>
        <p:nvSpPr>
          <p:cNvPr id="497666" name="Rectangle 2"/>
          <p:cNvSpPr>
            <a:spLocks noGrp="1" noRot="1" noChangeAspect="1" noChangeArrowheads="1" noTextEdit="1"/>
          </p:cNvSpPr>
          <p:nvPr>
            <p:ph type="sldImg"/>
          </p:nvPr>
        </p:nvSpPr>
        <p:spPr>
          <a:xfrm>
            <a:off x="1196975" y="692150"/>
            <a:ext cx="4618038" cy="3463925"/>
          </a:xfrm>
          <a:ln/>
          <a:extLst>
            <a:ext uri="{FAA26D3D-D897-4be2-8F04-BA451C77F1D7}">
              <ma14:placeholderFlag xmlns:ma14="http://schemas.microsoft.com/office/mac/drawingml/2011/main" val="1"/>
            </a:ext>
          </a:extLst>
        </p:spPr>
      </p:sp>
      <p:sp>
        <p:nvSpPr>
          <p:cNvPr id="497667" name="Rectangle 3"/>
          <p:cNvSpPr>
            <a:spLocks noGrp="1" noChangeArrowheads="1"/>
          </p:cNvSpPr>
          <p:nvPr>
            <p:ph type="body" idx="1"/>
          </p:nvPr>
        </p:nvSpPr>
        <p:spPr/>
        <p:txBody>
          <a:bodyPr/>
          <a:lstStyle/>
          <a:p>
            <a:r>
              <a:rPr lang="en-US" dirty="0" smtClean="0"/>
              <a:t>PERHAPS</a:t>
            </a:r>
            <a:r>
              <a:rPr lang="en-US" baseline="0" dirty="0" smtClean="0"/>
              <a:t> WE SHOULD END WITH THIS SLIDE OR THE FUNNY SLIDE. </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a:ln/>
        </p:spPr>
      </p:sp>
      <p:sp>
        <p:nvSpPr>
          <p:cNvPr id="69634"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Times" charset="0"/>
              <a:ea typeface="ＭＳ Ｐゴシック" charset="0"/>
              <a:cs typeface="ＭＳ Ｐゴシック" charset="0"/>
            </a:endParaRPr>
          </a:p>
        </p:txBody>
      </p:sp>
      <p:sp>
        <p:nvSpPr>
          <p:cNvPr id="69635" name="Footer Placeholder 3"/>
          <p:cNvSpPr>
            <a:spLocks noGrp="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51122" indent="-288893">
              <a:defRPr sz="2400">
                <a:solidFill>
                  <a:schemeClr val="tx1"/>
                </a:solidFill>
                <a:latin typeface="Times" charset="0"/>
                <a:ea typeface="ＭＳ Ｐゴシック" charset="0"/>
              </a:defRPr>
            </a:lvl2pPr>
            <a:lvl3pPr marL="1155573" indent="-231115">
              <a:defRPr sz="2400">
                <a:solidFill>
                  <a:schemeClr val="tx1"/>
                </a:solidFill>
                <a:latin typeface="Times" charset="0"/>
                <a:ea typeface="ＭＳ Ｐゴシック" charset="0"/>
              </a:defRPr>
            </a:lvl3pPr>
            <a:lvl4pPr marL="1617802" indent="-231115">
              <a:defRPr sz="2400">
                <a:solidFill>
                  <a:schemeClr val="tx1"/>
                </a:solidFill>
                <a:latin typeface="Times" charset="0"/>
                <a:ea typeface="ＭＳ Ｐゴシック" charset="0"/>
              </a:defRPr>
            </a:lvl4pPr>
            <a:lvl5pPr marL="2080031" indent="-231115">
              <a:defRPr sz="2400">
                <a:solidFill>
                  <a:schemeClr val="tx1"/>
                </a:solidFill>
                <a:latin typeface="Times" charset="0"/>
                <a:ea typeface="ＭＳ Ｐゴシック" charset="0"/>
              </a:defRPr>
            </a:lvl5pPr>
            <a:lvl6pPr marL="2542261" indent="-231115" eaLnBrk="0" fontAlgn="base" hangingPunct="0">
              <a:spcBef>
                <a:spcPct val="0"/>
              </a:spcBef>
              <a:spcAft>
                <a:spcPct val="0"/>
              </a:spcAft>
              <a:defRPr sz="2400">
                <a:solidFill>
                  <a:schemeClr val="tx1"/>
                </a:solidFill>
                <a:latin typeface="Times" charset="0"/>
                <a:ea typeface="ＭＳ Ｐゴシック" charset="0"/>
              </a:defRPr>
            </a:lvl6pPr>
            <a:lvl7pPr marL="3004490" indent="-231115" eaLnBrk="0" fontAlgn="base" hangingPunct="0">
              <a:spcBef>
                <a:spcPct val="0"/>
              </a:spcBef>
              <a:spcAft>
                <a:spcPct val="0"/>
              </a:spcAft>
              <a:defRPr sz="2400">
                <a:solidFill>
                  <a:schemeClr val="tx1"/>
                </a:solidFill>
                <a:latin typeface="Times" charset="0"/>
                <a:ea typeface="ＭＳ Ｐゴシック" charset="0"/>
              </a:defRPr>
            </a:lvl7pPr>
            <a:lvl8pPr marL="3466719" indent="-231115" eaLnBrk="0" fontAlgn="base" hangingPunct="0">
              <a:spcBef>
                <a:spcPct val="0"/>
              </a:spcBef>
              <a:spcAft>
                <a:spcPct val="0"/>
              </a:spcAft>
              <a:defRPr sz="2400">
                <a:solidFill>
                  <a:schemeClr val="tx1"/>
                </a:solidFill>
                <a:latin typeface="Times" charset="0"/>
                <a:ea typeface="ＭＳ Ｐゴシック" charset="0"/>
              </a:defRPr>
            </a:lvl8pPr>
            <a:lvl9pPr marL="3928948" indent="-231115" eaLnBrk="0" fontAlgn="base" hangingPunct="0">
              <a:spcBef>
                <a:spcPct val="0"/>
              </a:spcBef>
              <a:spcAft>
                <a:spcPct val="0"/>
              </a:spcAft>
              <a:defRPr sz="2400">
                <a:solidFill>
                  <a:schemeClr val="tx1"/>
                </a:solidFill>
                <a:latin typeface="Times" charset="0"/>
                <a:ea typeface="ＭＳ Ｐゴシック" charset="0"/>
              </a:defRPr>
            </a:lvl9pPr>
          </a:lstStyle>
          <a:p>
            <a:r>
              <a:rPr lang="en-US" sz="1200" dirty="0"/>
              <a:t>AK Comp - Irwin - Slide Presentations 2009 - CEI Unique 10-19-2009 AK revAK Comp - Irwin - Slide Presentations 2009 - CEI Unique Care 10-16-09 AK revAK Comp - Irwin - Slide Presentations - CEI Unique Care of Adolescent 10-16-09AK Comp - Irwin - Slide Presentations - Slides 2009 - CEI - Masland - AK Rev 10-15-2009</a:t>
            </a:r>
          </a:p>
        </p:txBody>
      </p:sp>
      <p:sp>
        <p:nvSpPr>
          <p:cNvPr id="69636" name="Slide Number Placeholder 4"/>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51122" indent="-288893">
              <a:defRPr sz="2400">
                <a:solidFill>
                  <a:schemeClr val="tx1"/>
                </a:solidFill>
                <a:latin typeface="Times" charset="0"/>
                <a:ea typeface="ＭＳ Ｐゴシック" charset="0"/>
              </a:defRPr>
            </a:lvl2pPr>
            <a:lvl3pPr marL="1155573" indent="-231115">
              <a:defRPr sz="2400">
                <a:solidFill>
                  <a:schemeClr val="tx1"/>
                </a:solidFill>
                <a:latin typeface="Times" charset="0"/>
                <a:ea typeface="ＭＳ Ｐゴシック" charset="0"/>
              </a:defRPr>
            </a:lvl3pPr>
            <a:lvl4pPr marL="1617802" indent="-231115">
              <a:defRPr sz="2400">
                <a:solidFill>
                  <a:schemeClr val="tx1"/>
                </a:solidFill>
                <a:latin typeface="Times" charset="0"/>
                <a:ea typeface="ＭＳ Ｐゴシック" charset="0"/>
              </a:defRPr>
            </a:lvl4pPr>
            <a:lvl5pPr marL="2080031" indent="-231115">
              <a:defRPr sz="2400">
                <a:solidFill>
                  <a:schemeClr val="tx1"/>
                </a:solidFill>
                <a:latin typeface="Times" charset="0"/>
                <a:ea typeface="ＭＳ Ｐゴシック" charset="0"/>
              </a:defRPr>
            </a:lvl5pPr>
            <a:lvl6pPr marL="2542261" indent="-231115" eaLnBrk="0" fontAlgn="base" hangingPunct="0">
              <a:spcBef>
                <a:spcPct val="0"/>
              </a:spcBef>
              <a:spcAft>
                <a:spcPct val="0"/>
              </a:spcAft>
              <a:defRPr sz="2400">
                <a:solidFill>
                  <a:schemeClr val="tx1"/>
                </a:solidFill>
                <a:latin typeface="Times" charset="0"/>
                <a:ea typeface="ＭＳ Ｐゴシック" charset="0"/>
              </a:defRPr>
            </a:lvl6pPr>
            <a:lvl7pPr marL="3004490" indent="-231115" eaLnBrk="0" fontAlgn="base" hangingPunct="0">
              <a:spcBef>
                <a:spcPct val="0"/>
              </a:spcBef>
              <a:spcAft>
                <a:spcPct val="0"/>
              </a:spcAft>
              <a:defRPr sz="2400">
                <a:solidFill>
                  <a:schemeClr val="tx1"/>
                </a:solidFill>
                <a:latin typeface="Times" charset="0"/>
                <a:ea typeface="ＭＳ Ｐゴシック" charset="0"/>
              </a:defRPr>
            </a:lvl7pPr>
            <a:lvl8pPr marL="3466719" indent="-231115" eaLnBrk="0" fontAlgn="base" hangingPunct="0">
              <a:spcBef>
                <a:spcPct val="0"/>
              </a:spcBef>
              <a:spcAft>
                <a:spcPct val="0"/>
              </a:spcAft>
              <a:defRPr sz="2400">
                <a:solidFill>
                  <a:schemeClr val="tx1"/>
                </a:solidFill>
                <a:latin typeface="Times" charset="0"/>
                <a:ea typeface="ＭＳ Ｐゴシック" charset="0"/>
              </a:defRPr>
            </a:lvl8pPr>
            <a:lvl9pPr marL="3928948" indent="-231115" eaLnBrk="0" fontAlgn="base" hangingPunct="0">
              <a:spcBef>
                <a:spcPct val="0"/>
              </a:spcBef>
              <a:spcAft>
                <a:spcPct val="0"/>
              </a:spcAft>
              <a:defRPr sz="2400">
                <a:solidFill>
                  <a:schemeClr val="tx1"/>
                </a:solidFill>
                <a:latin typeface="Times" charset="0"/>
                <a:ea typeface="ＭＳ Ｐゴシック" charset="0"/>
              </a:defRPr>
            </a:lvl9pPr>
          </a:lstStyle>
          <a:p>
            <a:fld id="{0E828BE3-E71D-CC45-9EC9-A9CCE424812E}" type="slidenum">
              <a:rPr lang="en-US" sz="1200"/>
              <a:pPr/>
              <a:t>3</a:t>
            </a:fld>
            <a:endParaRPr 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a:t>
            </a:r>
          </a:p>
          <a:p>
            <a:r>
              <a:rPr lang="en-US" dirty="0" smtClean="0"/>
              <a:t>Study of young adults at age 24 (1999)</a:t>
            </a:r>
          </a:p>
          <a:p>
            <a:r>
              <a:rPr lang="en-US" dirty="0" smtClean="0"/>
              <a:t>Fast starters: had homes, married or cohabitating, parents, career paths, low education – 12%</a:t>
            </a:r>
          </a:p>
          <a:p>
            <a:r>
              <a:rPr lang="en-US" dirty="0" smtClean="0"/>
              <a:t>Parents without careers: married or cohabitating, parents, unemployed, low education – 10% </a:t>
            </a:r>
          </a:p>
          <a:p>
            <a:r>
              <a:rPr lang="en-US" dirty="0" smtClean="0"/>
              <a:t>Educated partners – cohabitating or married, on career track, postsecondary education – 19%</a:t>
            </a:r>
          </a:p>
          <a:p>
            <a:r>
              <a:rPr lang="en-US" dirty="0" smtClean="0"/>
              <a:t>Educated singles – lives with parents or relatives, rented, not parents, postsecondary education – 37% </a:t>
            </a:r>
          </a:p>
          <a:p>
            <a:r>
              <a:rPr lang="en-US" dirty="0" smtClean="0"/>
              <a:t>Working singles – live with parents, long term jobs, low college graduation, but some postsecondary education – 7% </a:t>
            </a:r>
          </a:p>
          <a:p>
            <a:r>
              <a:rPr lang="en-US" dirty="0" smtClean="0"/>
              <a:t>Slow starters – lived with parents, worked short term jobs or unemployed, low postsecondary schooling, some are parents – 14% </a:t>
            </a:r>
          </a:p>
          <a:p>
            <a:r>
              <a:rPr lang="en-US" u="sng" dirty="0" smtClean="0">
                <a:solidFill>
                  <a:srgbClr val="FF0000"/>
                </a:solidFill>
              </a:rPr>
              <a:t>Have not been able to find updated version of this paper.</a:t>
            </a:r>
          </a:p>
          <a:p>
            <a:r>
              <a:rPr lang="en-US" dirty="0" smtClean="0"/>
              <a:t>different trajectories</a:t>
            </a:r>
            <a:endParaRPr lang="en-US" dirty="0"/>
          </a:p>
        </p:txBody>
      </p:sp>
      <p:sp>
        <p:nvSpPr>
          <p:cNvPr id="4" name="Slide Number Placeholder 3"/>
          <p:cNvSpPr>
            <a:spLocks noGrp="1"/>
          </p:cNvSpPr>
          <p:nvPr>
            <p:ph type="sldNum" sz="quarter" idx="10"/>
          </p:nvPr>
        </p:nvSpPr>
        <p:spPr/>
        <p:txBody>
          <a:bodyPr/>
          <a:lstStyle/>
          <a:p>
            <a:fld id="{EE37B372-749E-1143-8D60-F2967DE35A34}" type="slidenum">
              <a:rPr lang="en-US" smtClean="0"/>
              <a:t>6</a:t>
            </a:fld>
            <a:endParaRPr lang="en-US" dirty="0"/>
          </a:p>
        </p:txBody>
      </p:sp>
    </p:spTree>
    <p:extLst>
      <p:ext uri="{BB962C8B-B14F-4D97-AF65-F5344CB8AC3E}">
        <p14:creationId xmlns:p14="http://schemas.microsoft.com/office/powerpoint/2010/main" val="1037957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a:ln/>
        </p:spPr>
      </p:sp>
      <p:sp>
        <p:nvSpPr>
          <p:cNvPr id="69634"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Times" charset="0"/>
              <a:ea typeface="ＭＳ Ｐゴシック" charset="0"/>
              <a:cs typeface="ＭＳ Ｐゴシック" charset="0"/>
            </a:endParaRPr>
          </a:p>
        </p:txBody>
      </p:sp>
      <p:sp>
        <p:nvSpPr>
          <p:cNvPr id="69635" name="Footer Placeholder 3"/>
          <p:cNvSpPr>
            <a:spLocks noGrp="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51122" indent="-288893">
              <a:defRPr sz="2400">
                <a:solidFill>
                  <a:schemeClr val="tx1"/>
                </a:solidFill>
                <a:latin typeface="Times" charset="0"/>
                <a:ea typeface="ＭＳ Ｐゴシック" charset="0"/>
              </a:defRPr>
            </a:lvl2pPr>
            <a:lvl3pPr marL="1155573" indent="-231115">
              <a:defRPr sz="2400">
                <a:solidFill>
                  <a:schemeClr val="tx1"/>
                </a:solidFill>
                <a:latin typeface="Times" charset="0"/>
                <a:ea typeface="ＭＳ Ｐゴシック" charset="0"/>
              </a:defRPr>
            </a:lvl3pPr>
            <a:lvl4pPr marL="1617802" indent="-231115">
              <a:defRPr sz="2400">
                <a:solidFill>
                  <a:schemeClr val="tx1"/>
                </a:solidFill>
                <a:latin typeface="Times" charset="0"/>
                <a:ea typeface="ＭＳ Ｐゴシック" charset="0"/>
              </a:defRPr>
            </a:lvl4pPr>
            <a:lvl5pPr marL="2080031" indent="-231115">
              <a:defRPr sz="2400">
                <a:solidFill>
                  <a:schemeClr val="tx1"/>
                </a:solidFill>
                <a:latin typeface="Times" charset="0"/>
                <a:ea typeface="ＭＳ Ｐゴシック" charset="0"/>
              </a:defRPr>
            </a:lvl5pPr>
            <a:lvl6pPr marL="2542261" indent="-231115" eaLnBrk="0" fontAlgn="base" hangingPunct="0">
              <a:spcBef>
                <a:spcPct val="0"/>
              </a:spcBef>
              <a:spcAft>
                <a:spcPct val="0"/>
              </a:spcAft>
              <a:defRPr sz="2400">
                <a:solidFill>
                  <a:schemeClr val="tx1"/>
                </a:solidFill>
                <a:latin typeface="Times" charset="0"/>
                <a:ea typeface="ＭＳ Ｐゴシック" charset="0"/>
              </a:defRPr>
            </a:lvl6pPr>
            <a:lvl7pPr marL="3004490" indent="-231115" eaLnBrk="0" fontAlgn="base" hangingPunct="0">
              <a:spcBef>
                <a:spcPct val="0"/>
              </a:spcBef>
              <a:spcAft>
                <a:spcPct val="0"/>
              </a:spcAft>
              <a:defRPr sz="2400">
                <a:solidFill>
                  <a:schemeClr val="tx1"/>
                </a:solidFill>
                <a:latin typeface="Times" charset="0"/>
                <a:ea typeface="ＭＳ Ｐゴシック" charset="0"/>
              </a:defRPr>
            </a:lvl7pPr>
            <a:lvl8pPr marL="3466719" indent="-231115" eaLnBrk="0" fontAlgn="base" hangingPunct="0">
              <a:spcBef>
                <a:spcPct val="0"/>
              </a:spcBef>
              <a:spcAft>
                <a:spcPct val="0"/>
              </a:spcAft>
              <a:defRPr sz="2400">
                <a:solidFill>
                  <a:schemeClr val="tx1"/>
                </a:solidFill>
                <a:latin typeface="Times" charset="0"/>
                <a:ea typeface="ＭＳ Ｐゴシック" charset="0"/>
              </a:defRPr>
            </a:lvl8pPr>
            <a:lvl9pPr marL="3928948" indent="-231115" eaLnBrk="0" fontAlgn="base" hangingPunct="0">
              <a:spcBef>
                <a:spcPct val="0"/>
              </a:spcBef>
              <a:spcAft>
                <a:spcPct val="0"/>
              </a:spcAft>
              <a:defRPr sz="2400">
                <a:solidFill>
                  <a:schemeClr val="tx1"/>
                </a:solidFill>
                <a:latin typeface="Times" charset="0"/>
                <a:ea typeface="ＭＳ Ｐゴシック" charset="0"/>
              </a:defRPr>
            </a:lvl9pPr>
          </a:lstStyle>
          <a:p>
            <a:r>
              <a:rPr lang="en-US" sz="1200" dirty="0"/>
              <a:t>AK Comp - Irwin - Slide Presentations 2009 - CEI Unique 10-19-2009 AK revAK Comp - Irwin - Slide Presentations 2009 - CEI Unique Care 10-16-09 AK revAK Comp - Irwin - Slide Presentations - CEI Unique Care of Adolescent 10-16-09AK Comp - Irwin - Slide Presentations - Slides 2009 - CEI - Masland - AK Rev 10-15-2009</a:t>
            </a:r>
          </a:p>
        </p:txBody>
      </p:sp>
      <p:sp>
        <p:nvSpPr>
          <p:cNvPr id="69636" name="Slide Number Placeholder 4"/>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51122" indent="-288893">
              <a:defRPr sz="2400">
                <a:solidFill>
                  <a:schemeClr val="tx1"/>
                </a:solidFill>
                <a:latin typeface="Times" charset="0"/>
                <a:ea typeface="ＭＳ Ｐゴシック" charset="0"/>
              </a:defRPr>
            </a:lvl2pPr>
            <a:lvl3pPr marL="1155573" indent="-231115">
              <a:defRPr sz="2400">
                <a:solidFill>
                  <a:schemeClr val="tx1"/>
                </a:solidFill>
                <a:latin typeface="Times" charset="0"/>
                <a:ea typeface="ＭＳ Ｐゴシック" charset="0"/>
              </a:defRPr>
            </a:lvl3pPr>
            <a:lvl4pPr marL="1617802" indent="-231115">
              <a:defRPr sz="2400">
                <a:solidFill>
                  <a:schemeClr val="tx1"/>
                </a:solidFill>
                <a:latin typeface="Times" charset="0"/>
                <a:ea typeface="ＭＳ Ｐゴシック" charset="0"/>
              </a:defRPr>
            </a:lvl4pPr>
            <a:lvl5pPr marL="2080031" indent="-231115">
              <a:defRPr sz="2400">
                <a:solidFill>
                  <a:schemeClr val="tx1"/>
                </a:solidFill>
                <a:latin typeface="Times" charset="0"/>
                <a:ea typeface="ＭＳ Ｐゴシック" charset="0"/>
              </a:defRPr>
            </a:lvl5pPr>
            <a:lvl6pPr marL="2542261" indent="-231115" eaLnBrk="0" fontAlgn="base" hangingPunct="0">
              <a:spcBef>
                <a:spcPct val="0"/>
              </a:spcBef>
              <a:spcAft>
                <a:spcPct val="0"/>
              </a:spcAft>
              <a:defRPr sz="2400">
                <a:solidFill>
                  <a:schemeClr val="tx1"/>
                </a:solidFill>
                <a:latin typeface="Times" charset="0"/>
                <a:ea typeface="ＭＳ Ｐゴシック" charset="0"/>
              </a:defRPr>
            </a:lvl6pPr>
            <a:lvl7pPr marL="3004490" indent="-231115" eaLnBrk="0" fontAlgn="base" hangingPunct="0">
              <a:spcBef>
                <a:spcPct val="0"/>
              </a:spcBef>
              <a:spcAft>
                <a:spcPct val="0"/>
              </a:spcAft>
              <a:defRPr sz="2400">
                <a:solidFill>
                  <a:schemeClr val="tx1"/>
                </a:solidFill>
                <a:latin typeface="Times" charset="0"/>
                <a:ea typeface="ＭＳ Ｐゴシック" charset="0"/>
              </a:defRPr>
            </a:lvl7pPr>
            <a:lvl8pPr marL="3466719" indent="-231115" eaLnBrk="0" fontAlgn="base" hangingPunct="0">
              <a:spcBef>
                <a:spcPct val="0"/>
              </a:spcBef>
              <a:spcAft>
                <a:spcPct val="0"/>
              </a:spcAft>
              <a:defRPr sz="2400">
                <a:solidFill>
                  <a:schemeClr val="tx1"/>
                </a:solidFill>
                <a:latin typeface="Times" charset="0"/>
                <a:ea typeface="ＭＳ Ｐゴシック" charset="0"/>
              </a:defRPr>
            </a:lvl8pPr>
            <a:lvl9pPr marL="3928948" indent="-231115" eaLnBrk="0" fontAlgn="base" hangingPunct="0">
              <a:spcBef>
                <a:spcPct val="0"/>
              </a:spcBef>
              <a:spcAft>
                <a:spcPct val="0"/>
              </a:spcAft>
              <a:defRPr sz="2400">
                <a:solidFill>
                  <a:schemeClr val="tx1"/>
                </a:solidFill>
                <a:latin typeface="Times" charset="0"/>
                <a:ea typeface="ＭＳ Ｐゴシック" charset="0"/>
              </a:defRPr>
            </a:lvl9pPr>
          </a:lstStyle>
          <a:p>
            <a:fld id="{0E828BE3-E71D-CC45-9EC9-A9CCE424812E}" type="slidenum">
              <a:rPr lang="en-US" sz="1200"/>
              <a:pPr/>
              <a:t>7</a:t>
            </a:fld>
            <a:endParaRPr 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highest jobless rates are among young men who live with their parents.</a:t>
            </a:r>
          </a:p>
          <a:p>
            <a:r>
              <a:rPr lang="en-US" dirty="0" smtClean="0"/>
              <a:t>People line up to attend a job fair in New York City. Young adults who were hit by the recession will recover, experts say.(Photo: Spencer Platt, Getty Images)</a:t>
            </a:r>
          </a:p>
          <a:p>
            <a:r>
              <a:rPr lang="en-US" b="1" dirty="0" smtClean="0"/>
              <a:t>Story Highlights</a:t>
            </a:r>
          </a:p>
          <a:p>
            <a:r>
              <a:rPr lang="en-US" dirty="0" smtClean="0"/>
              <a:t>Many young adults who moved back home also have contributed to family</a:t>
            </a:r>
          </a:p>
          <a:p>
            <a:r>
              <a:rPr lang="en-US" dirty="0" smtClean="0"/>
              <a:t>Writer: Education may help younger generation catch up faster</a:t>
            </a:r>
          </a:p>
          <a:p>
            <a:r>
              <a:rPr lang="en-US" dirty="0" smtClean="0"/>
              <a:t>Women fared better than men, analysis finds</a:t>
            </a:r>
          </a:p>
          <a:p>
            <a:r>
              <a:rPr lang="en-US" dirty="0" smtClean="0"/>
              <a:t>Unemployment rates increased 55% among 18- to 34-year-olds from 2006 to 2011, says a new analysis that sheds more light on just how hard the recession hit young workers.</a:t>
            </a:r>
          </a:p>
          <a:p>
            <a:r>
              <a:rPr lang="en-US" dirty="0" smtClean="0"/>
              <a:t>The report, which analyzes Census data by young people's living arrangements, shows — perhaps not surprisingly — the highest jobless rates are among young men who live with their parents rather than on their own. </a:t>
            </a:r>
          </a:p>
          <a:p>
            <a:r>
              <a:rPr lang="en-US" dirty="0" smtClean="0"/>
              <a:t>One-quarter of young men ages 18 to 24 and one-fifth of those 25 to 34 who lived with their parents didn't have a job in 2011, says the report, from the National Center for Family &amp; Marriage Research at Bowling Green State University, in Bowling Green, Ohio.</a:t>
            </a:r>
          </a:p>
          <a:p>
            <a:r>
              <a:rPr lang="en-US" dirty="0" smtClean="0"/>
              <a:t>But researchers don't know which came first — living at home or being unemployed. </a:t>
            </a:r>
          </a:p>
          <a:p>
            <a:r>
              <a:rPr lang="en-US" dirty="0" smtClean="0"/>
              <a:t>"Are they doing worse because they're living in their parents' household or are they living in their parents' household because they are doing worse?" says lead author Krista Payne, a social science data analyst at the center. "We don't know."</a:t>
            </a:r>
          </a:p>
          <a:p>
            <a:r>
              <a:rPr lang="en-US" dirty="0" smtClean="0"/>
              <a:t>"It might suggest that living in your parents' home may make you less successful ... or parents have opened their home to help them get back on their feet," she says. </a:t>
            </a:r>
          </a:p>
          <a:p>
            <a:r>
              <a:rPr lang="en-US" dirty="0" smtClean="0"/>
              <a:t>Young adults of both sexes who live independently and have jobs had 91% higher median earnings in 2011 than working peers living in a parent's home ($24,000 vs. $9,000). And those living with parents experienced greater losses in median earnings during the economic slump than their independent peers.</a:t>
            </a:r>
          </a:p>
          <a:p>
            <a:r>
              <a:rPr lang="en-US" dirty="0" smtClean="0"/>
              <a:t>Still, young adults who live with parents aren't mooching, says millennial expert Michael Hais, co-author of 2011 book </a:t>
            </a:r>
            <a:r>
              <a:rPr lang="en-US" i="1" dirty="0" smtClean="0"/>
              <a:t>Millennial Momentum: How a New Generation Is Remaking America</a:t>
            </a:r>
            <a:r>
              <a:rPr lang="en-US" dirty="0" smtClean="0"/>
              <a:t>. </a:t>
            </a:r>
          </a:p>
          <a:p>
            <a:r>
              <a:rPr lang="en-US" dirty="0" smtClean="0"/>
              <a:t>"Many are paying rent or have only a part-time job and may not be able to live on their own as easily as they might have. But they often contribute to the family financially, even if they don't earn enough to live independently," he says.</a:t>
            </a:r>
          </a:p>
          <a:p>
            <a:r>
              <a:rPr lang="en-US" dirty="0" smtClean="0"/>
              <a:t>Of those who moved out and then back, often called "boomerangs," 89% have helped with household expenses and 48% report paying rent, according to a Pew Research Center report out last year, based on a survey of 2,048 adults. </a:t>
            </a:r>
          </a:p>
          <a:p>
            <a:r>
              <a:rPr lang="en-US" dirty="0" smtClean="0"/>
              <a:t>The Bowling Green analysis notes that in 2011, the unemployment rate for ages 18-34 was 13.6% — compared with 10.3% for the U.S. population overall. </a:t>
            </a:r>
          </a:p>
          <a:p>
            <a:r>
              <a:rPr lang="en-US" dirty="0" smtClean="0"/>
              <a:t>Being able to move back in with parents after a job loss can be a huge benefit, says economist Greg Kaplan, of Princeton University.</a:t>
            </a:r>
          </a:p>
          <a:p>
            <a:r>
              <a:rPr lang="en-US" dirty="0" smtClean="0"/>
              <a:t>His research tracking 1,500 men born in the early 1980s who did not attend college found those who lost a job and moved home with the folks had essentially the same earnings in later years as people who never lost a job.</a:t>
            </a:r>
          </a:p>
          <a:p>
            <a:r>
              <a:rPr lang="en-US" dirty="0" smtClean="0"/>
              <a:t>Through 2003, when his study ended, those who had the option to go back home were less likely to accept a low-paying job just to make ends meet, says Kaplan, whose research was published last year in the </a:t>
            </a:r>
            <a:r>
              <a:rPr lang="en-US" i="1" dirty="0" smtClean="0"/>
              <a:t>Journal of Political Economy. </a:t>
            </a:r>
            <a:r>
              <a:rPr lang="en-US" dirty="0" smtClean="0"/>
              <a:t>Easier-to-find jobs that pay less have lower long-term growth potential, he adds.</a:t>
            </a:r>
          </a:p>
          <a:p>
            <a:r>
              <a:rPr lang="en-US" dirty="0" smtClean="0"/>
              <a:t>"The longer you can look around, you are more likely to find a better job with better earnings growth. Some had lower pay immediately but the potential for much better growth in the future," he says. "In the long run, it may be better to move back home and look for a better job."</a:t>
            </a:r>
          </a:p>
          <a:p>
            <a:r>
              <a:rPr lang="en-US" dirty="0" smtClean="0"/>
              <a:t>The Bowling Green analysis found that young adults with jobs experienced a 15% decrease in median earnings from 2006 to 2011 — a drop from $22,312 to $19,000. For the employed U.S. population ages 16 and older, the median 2011 income was $28,900, which includes part-time and full-time workers. </a:t>
            </a:r>
          </a:p>
          <a:p>
            <a:r>
              <a:rPr lang="en-US" dirty="0" smtClean="0"/>
              <a:t>Hais, of Arcadia, Calif., says this generation has time to recoup.</a:t>
            </a:r>
          </a:p>
          <a:p>
            <a:r>
              <a:rPr lang="en-US" dirty="0" smtClean="0"/>
              <a:t>"This is still a young generation. It may take time for it to get moving, but it is also a very well-educated generation compared to others, and once the economy turns around, their education may allow them to catch up faster," he says. "It does not necessarily mean they're doomed for all of their lives."</a:t>
            </a:r>
          </a:p>
          <a:p>
            <a:r>
              <a:rPr lang="en-US" dirty="0" smtClean="0"/>
              <a:t>Hais says the fact that young adults who live at home earn less and have higher unemployment rates is "a fact of life because of the economy" — not a sign that parents are enabling lazy or unmotivated kids.</a:t>
            </a:r>
          </a:p>
          <a:p>
            <a:r>
              <a:rPr lang="en-US" dirty="0" smtClean="0"/>
              <a:t>"Parents helping to support their kids financially and psychologically is probably a good thing for the long haul," he says. "Tossing somebody out into a lousy economy when they're not going to be able to compete is not doing them any favors. </a:t>
            </a:r>
          </a:p>
          <a:p>
            <a:r>
              <a:rPr lang="en-US" dirty="0" smtClean="0"/>
              <a:t>"By helping their children, it will pay benefits to the children in the long run." </a:t>
            </a:r>
          </a:p>
          <a:p>
            <a:r>
              <a:rPr lang="en-US" dirty="0" smtClean="0"/>
              <a:t>Payne's analysis shows that women fared better than men; women ages 18 to 24 not living with parents had the smallest increase in unemployment, 35%.</a:t>
            </a:r>
          </a:p>
          <a:p>
            <a:r>
              <a:rPr lang="en-US" dirty="0" smtClean="0"/>
              <a:t>"Women were going into the recession with more tools in their toolkit," Payne says. "The types of jobs that women work in are more service-oriented jobs. The more male-centric positions really took a beating."</a:t>
            </a:r>
          </a:p>
          <a:p>
            <a:endParaRPr lang="en-US" dirty="0"/>
          </a:p>
        </p:txBody>
      </p:sp>
      <p:sp>
        <p:nvSpPr>
          <p:cNvPr id="4" name="Slide Number Placeholder 3"/>
          <p:cNvSpPr>
            <a:spLocks noGrp="1"/>
          </p:cNvSpPr>
          <p:nvPr>
            <p:ph type="sldNum" sz="quarter" idx="10"/>
          </p:nvPr>
        </p:nvSpPr>
        <p:spPr/>
        <p:txBody>
          <a:bodyPr/>
          <a:lstStyle/>
          <a:p>
            <a:fld id="{EE37B372-749E-1143-8D60-F2967DE35A34}" type="slidenum">
              <a:rPr lang="en-US" smtClean="0"/>
              <a:t>8</a:t>
            </a:fld>
            <a:endParaRPr lang="en-US" dirty="0"/>
          </a:p>
        </p:txBody>
      </p:sp>
    </p:spTree>
    <p:extLst>
      <p:ext uri="{BB962C8B-B14F-4D97-AF65-F5344CB8AC3E}">
        <p14:creationId xmlns:p14="http://schemas.microsoft.com/office/powerpoint/2010/main" val="1585117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Pew</a:t>
            </a:r>
            <a:r>
              <a:rPr lang="en-US" baseline="0" dirty="0" smtClean="0"/>
              <a:t> Hispanic Pathways</a:t>
            </a:r>
            <a:endParaRPr lang="en-US" dirty="0"/>
          </a:p>
        </p:txBody>
      </p:sp>
      <p:sp>
        <p:nvSpPr>
          <p:cNvPr id="4" name="Slide Number Placeholder 3"/>
          <p:cNvSpPr>
            <a:spLocks noGrp="1"/>
          </p:cNvSpPr>
          <p:nvPr>
            <p:ph type="sldNum" sz="quarter" idx="10"/>
          </p:nvPr>
        </p:nvSpPr>
        <p:spPr/>
        <p:txBody>
          <a:bodyPr/>
          <a:lstStyle/>
          <a:p>
            <a:fld id="{EE37B372-749E-1143-8D60-F2967DE35A34}" type="slidenum">
              <a:rPr lang="en-US" smtClean="0"/>
              <a:t>10</a:t>
            </a:fld>
            <a:endParaRPr lang="en-US" dirty="0"/>
          </a:p>
        </p:txBody>
      </p:sp>
    </p:spTree>
    <p:extLst>
      <p:ext uri="{BB962C8B-B14F-4D97-AF65-F5344CB8AC3E}">
        <p14:creationId xmlns:p14="http://schemas.microsoft.com/office/powerpoint/2010/main" val="1684658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Pew</a:t>
            </a:r>
            <a:r>
              <a:rPr lang="en-US" baseline="0" dirty="0" smtClean="0"/>
              <a:t> Hispanic Pathways</a:t>
            </a:r>
            <a:endParaRPr lang="en-US" dirty="0"/>
          </a:p>
        </p:txBody>
      </p:sp>
      <p:sp>
        <p:nvSpPr>
          <p:cNvPr id="4" name="Slide Number Placeholder 3"/>
          <p:cNvSpPr>
            <a:spLocks noGrp="1"/>
          </p:cNvSpPr>
          <p:nvPr>
            <p:ph type="sldNum" sz="quarter" idx="10"/>
          </p:nvPr>
        </p:nvSpPr>
        <p:spPr/>
        <p:txBody>
          <a:bodyPr/>
          <a:lstStyle/>
          <a:p>
            <a:fld id="{EE37B372-749E-1143-8D60-F2967DE35A34}" type="slidenum">
              <a:rPr lang="en-US" smtClean="0"/>
              <a:t>11</a:t>
            </a:fld>
            <a:endParaRPr lang="en-US" dirty="0"/>
          </a:p>
        </p:txBody>
      </p:sp>
    </p:spTree>
    <p:extLst>
      <p:ext uri="{BB962C8B-B14F-4D97-AF65-F5344CB8AC3E}">
        <p14:creationId xmlns:p14="http://schemas.microsoft.com/office/powerpoint/2010/main" val="1684658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1" dirty="0" smtClean="0"/>
              <a:t>Demographics of Social Media Users</a:t>
            </a:r>
          </a:p>
          <a:p>
            <a:r>
              <a:rPr lang="en-US" dirty="0" smtClean="0"/>
              <a:t>http://www.pewinternet.org/~/media//Files/Reports/2013/PIP_SocialMediaUsers.pdf</a:t>
            </a:r>
          </a:p>
          <a:p>
            <a:endParaRPr lang="en-US" dirty="0" smtClean="0"/>
          </a:p>
          <a:p>
            <a:r>
              <a:rPr lang="en-US" dirty="0" smtClean="0"/>
              <a:t>Social networking challents are</a:t>
            </a:r>
            <a:r>
              <a:rPr lang="en-US" baseline="0" dirty="0" smtClean="0"/>
              <a:t> not necessarily broadening the sphere of people who are more actively involved in civic activities: Pew Research Center study on the internet.</a:t>
            </a:r>
          </a:p>
          <a:p>
            <a:r>
              <a:rPr lang="en-US" baseline="0" dirty="0" smtClean="0"/>
              <a:t>39% took part in some political activity on a social-network cite during 2012 presidential election involved in civic activities—compared to 26% in 2008; </a:t>
            </a:r>
          </a:p>
          <a:p>
            <a:r>
              <a:rPr lang="en-US" baseline="0" dirty="0" smtClean="0"/>
              <a:t>For example, 19% posted political content higher than 3% in 2008.</a:t>
            </a:r>
          </a:p>
          <a:p>
            <a:r>
              <a:rPr lang="en-US" baseline="0" dirty="0" smtClean="0"/>
              <a:t>Higher income households and college/graduate education more likely than lower incomes or levels of education to be politically active </a:t>
            </a:r>
          </a:p>
          <a:p>
            <a:r>
              <a:rPr lang="en-US" baseline="0" dirty="0" smtClean="0"/>
              <a:t>Internet has not changed the fundamental nature of political participation; well-educated/well-off more likely to take part in civic life..</a:t>
            </a:r>
            <a:endParaRPr lang="en-US" dirty="0"/>
          </a:p>
        </p:txBody>
      </p:sp>
      <p:sp>
        <p:nvSpPr>
          <p:cNvPr id="4" name="Slide Number Placeholder 3"/>
          <p:cNvSpPr>
            <a:spLocks noGrp="1"/>
          </p:cNvSpPr>
          <p:nvPr>
            <p:ph type="sldNum" sz="quarter" idx="10"/>
          </p:nvPr>
        </p:nvSpPr>
        <p:spPr/>
        <p:txBody>
          <a:bodyPr/>
          <a:lstStyle/>
          <a:p>
            <a:fld id="{EE37B372-749E-1143-8D60-F2967DE35A34}" type="slidenum">
              <a:rPr lang="en-US" smtClean="0"/>
              <a:t>12</a:t>
            </a:fld>
            <a:endParaRPr lang="en-US" dirty="0"/>
          </a:p>
        </p:txBody>
      </p:sp>
    </p:spTree>
    <p:extLst>
      <p:ext uri="{BB962C8B-B14F-4D97-AF65-F5344CB8AC3E}">
        <p14:creationId xmlns:p14="http://schemas.microsoft.com/office/powerpoint/2010/main" val="540820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66099E-B69B-4C11-866B-69EC8A0BC372}" type="datetimeFigureOut">
              <a:rPr lang="en-US" smtClean="0"/>
              <a:pPr/>
              <a:t>9/24/15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666099E-B69B-4C11-866B-69EC8A0BC372}" type="datetimeFigureOut">
              <a:rPr lang="en-US" smtClean="0"/>
              <a:pPr/>
              <a:t>9/24/15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66099E-B69B-4C11-866B-69EC8A0BC372}" type="datetimeFigureOut">
              <a:rPr lang="en-US" smtClean="0"/>
              <a:pPr/>
              <a:t>9/24/15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66099E-B69B-4C11-866B-69EC8A0BC372}" type="datetimeFigureOut">
              <a:rPr lang="en-US" smtClean="0"/>
              <a:pPr/>
              <a:t>9/24/15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51216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4F5ACE-5D88-7843-9922-4053CEB5C4E3}" type="datetimeFigureOut">
              <a:rPr lang="en-US" smtClean="0"/>
              <a:pPr/>
              <a:t>9/24/15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F5734C-E5B8-5A40-A795-8D9C69D3A84B}" type="slidenum">
              <a:rPr lang="en-US" smtClean="0"/>
              <a:pPr/>
              <a:t>‹#›</a:t>
            </a:fld>
            <a:endParaRPr lang="en-US" dirty="0"/>
          </a:p>
        </p:txBody>
      </p:sp>
    </p:spTree>
    <p:extLst>
      <p:ext uri="{BB962C8B-B14F-4D97-AF65-F5344CB8AC3E}">
        <p14:creationId xmlns:p14="http://schemas.microsoft.com/office/powerpoint/2010/main" val="3764438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4F5ACE-5D88-7843-9922-4053CEB5C4E3}" type="datetimeFigureOut">
              <a:rPr lang="en-US" smtClean="0"/>
              <a:pPr/>
              <a:t>9/24/15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F5734C-E5B8-5A40-A795-8D9C69D3A84B}" type="slidenum">
              <a:rPr lang="en-US" smtClean="0"/>
              <a:pPr/>
              <a:t>‹#›</a:t>
            </a:fld>
            <a:endParaRPr lang="en-US" dirty="0"/>
          </a:p>
        </p:txBody>
      </p:sp>
    </p:spTree>
    <p:extLst>
      <p:ext uri="{BB962C8B-B14F-4D97-AF65-F5344CB8AC3E}">
        <p14:creationId xmlns:p14="http://schemas.microsoft.com/office/powerpoint/2010/main" val="3861553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4F5ACE-5D88-7843-9922-4053CEB5C4E3}" type="datetimeFigureOut">
              <a:rPr lang="en-US" smtClean="0"/>
              <a:pPr/>
              <a:t>9/24/15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F5734C-E5B8-5A40-A795-8D9C69D3A84B}" type="slidenum">
              <a:rPr lang="en-US" smtClean="0"/>
              <a:pPr/>
              <a:t>‹#›</a:t>
            </a:fld>
            <a:endParaRPr lang="en-US" dirty="0"/>
          </a:p>
        </p:txBody>
      </p:sp>
    </p:spTree>
    <p:extLst>
      <p:ext uri="{BB962C8B-B14F-4D97-AF65-F5344CB8AC3E}">
        <p14:creationId xmlns:p14="http://schemas.microsoft.com/office/powerpoint/2010/main" val="129867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4F5ACE-5D88-7843-9922-4053CEB5C4E3}" type="datetimeFigureOut">
              <a:rPr lang="en-US" smtClean="0"/>
              <a:pPr/>
              <a:t>9/24/15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F5734C-E5B8-5A40-A795-8D9C69D3A84B}" type="slidenum">
              <a:rPr lang="en-US" smtClean="0"/>
              <a:pPr/>
              <a:t>‹#›</a:t>
            </a:fld>
            <a:endParaRPr lang="en-US" dirty="0"/>
          </a:p>
        </p:txBody>
      </p:sp>
    </p:spTree>
    <p:extLst>
      <p:ext uri="{BB962C8B-B14F-4D97-AF65-F5344CB8AC3E}">
        <p14:creationId xmlns:p14="http://schemas.microsoft.com/office/powerpoint/2010/main" val="3323332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4F5ACE-5D88-7843-9922-4053CEB5C4E3}" type="datetimeFigureOut">
              <a:rPr lang="en-US" smtClean="0"/>
              <a:pPr/>
              <a:t>9/24/15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8F5734C-E5B8-5A40-A795-8D9C69D3A84B}" type="slidenum">
              <a:rPr lang="en-US" smtClean="0"/>
              <a:pPr/>
              <a:t>‹#›</a:t>
            </a:fld>
            <a:endParaRPr lang="en-US" dirty="0"/>
          </a:p>
        </p:txBody>
      </p:sp>
    </p:spTree>
    <p:extLst>
      <p:ext uri="{BB962C8B-B14F-4D97-AF65-F5344CB8AC3E}">
        <p14:creationId xmlns:p14="http://schemas.microsoft.com/office/powerpoint/2010/main" val="1753311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4F5ACE-5D88-7843-9922-4053CEB5C4E3}" type="datetimeFigureOut">
              <a:rPr lang="en-US" smtClean="0"/>
              <a:pPr/>
              <a:t>9/24/15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8F5734C-E5B8-5A40-A795-8D9C69D3A84B}" type="slidenum">
              <a:rPr lang="en-US" smtClean="0"/>
              <a:pPr/>
              <a:t>‹#›</a:t>
            </a:fld>
            <a:endParaRPr lang="en-US" dirty="0"/>
          </a:p>
        </p:txBody>
      </p:sp>
    </p:spTree>
    <p:extLst>
      <p:ext uri="{BB962C8B-B14F-4D97-AF65-F5344CB8AC3E}">
        <p14:creationId xmlns:p14="http://schemas.microsoft.com/office/powerpoint/2010/main" val="602899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66099E-B69B-4C11-866B-69EC8A0BC372}" type="datetimeFigureOut">
              <a:rPr lang="en-US" smtClean="0"/>
              <a:pPr/>
              <a:t>9/24/15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4F5ACE-5D88-7843-9922-4053CEB5C4E3}" type="datetimeFigureOut">
              <a:rPr lang="en-US" smtClean="0"/>
              <a:pPr/>
              <a:t>9/24/15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8F5734C-E5B8-5A40-A795-8D9C69D3A84B}" type="slidenum">
              <a:rPr lang="en-US" smtClean="0"/>
              <a:pPr/>
              <a:t>‹#›</a:t>
            </a:fld>
            <a:endParaRPr lang="en-US" dirty="0"/>
          </a:p>
        </p:txBody>
      </p:sp>
    </p:spTree>
    <p:extLst>
      <p:ext uri="{BB962C8B-B14F-4D97-AF65-F5344CB8AC3E}">
        <p14:creationId xmlns:p14="http://schemas.microsoft.com/office/powerpoint/2010/main" val="820378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4F5ACE-5D88-7843-9922-4053CEB5C4E3}" type="datetimeFigureOut">
              <a:rPr lang="en-US" smtClean="0"/>
              <a:pPr/>
              <a:t>9/24/15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F5734C-E5B8-5A40-A795-8D9C69D3A84B}" type="slidenum">
              <a:rPr lang="en-US" smtClean="0"/>
              <a:pPr/>
              <a:t>‹#›</a:t>
            </a:fld>
            <a:endParaRPr lang="en-US" dirty="0"/>
          </a:p>
        </p:txBody>
      </p:sp>
    </p:spTree>
    <p:extLst>
      <p:ext uri="{BB962C8B-B14F-4D97-AF65-F5344CB8AC3E}">
        <p14:creationId xmlns:p14="http://schemas.microsoft.com/office/powerpoint/2010/main" val="1156153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4F5ACE-5D88-7843-9922-4053CEB5C4E3}" type="datetimeFigureOut">
              <a:rPr lang="en-US" smtClean="0"/>
              <a:pPr/>
              <a:t>9/24/15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F5734C-E5B8-5A40-A795-8D9C69D3A84B}" type="slidenum">
              <a:rPr lang="en-US" smtClean="0"/>
              <a:pPr/>
              <a:t>‹#›</a:t>
            </a:fld>
            <a:endParaRPr lang="en-US" dirty="0"/>
          </a:p>
        </p:txBody>
      </p:sp>
    </p:spTree>
    <p:extLst>
      <p:ext uri="{BB962C8B-B14F-4D97-AF65-F5344CB8AC3E}">
        <p14:creationId xmlns:p14="http://schemas.microsoft.com/office/powerpoint/2010/main" val="3014489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4F5ACE-5D88-7843-9922-4053CEB5C4E3}" type="datetimeFigureOut">
              <a:rPr lang="en-US" smtClean="0"/>
              <a:pPr/>
              <a:t>9/24/15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F5734C-E5B8-5A40-A795-8D9C69D3A84B}" type="slidenum">
              <a:rPr lang="en-US" smtClean="0"/>
              <a:pPr/>
              <a:t>‹#›</a:t>
            </a:fld>
            <a:endParaRPr lang="en-US" dirty="0"/>
          </a:p>
        </p:txBody>
      </p:sp>
    </p:spTree>
    <p:extLst>
      <p:ext uri="{BB962C8B-B14F-4D97-AF65-F5344CB8AC3E}">
        <p14:creationId xmlns:p14="http://schemas.microsoft.com/office/powerpoint/2010/main" val="2336402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4F5ACE-5D88-7843-9922-4053CEB5C4E3}" type="datetimeFigureOut">
              <a:rPr lang="en-US" smtClean="0"/>
              <a:pPr/>
              <a:t>9/24/15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F5734C-E5B8-5A40-A795-8D9C69D3A84B}" type="slidenum">
              <a:rPr lang="en-US" smtClean="0"/>
              <a:pPr/>
              <a:t>‹#›</a:t>
            </a:fld>
            <a:endParaRPr lang="en-US" dirty="0"/>
          </a:p>
        </p:txBody>
      </p:sp>
    </p:spTree>
    <p:extLst>
      <p:ext uri="{BB962C8B-B14F-4D97-AF65-F5344CB8AC3E}">
        <p14:creationId xmlns:p14="http://schemas.microsoft.com/office/powerpoint/2010/main" val="19437935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4F5ACE-5D88-7843-9922-4053CEB5C4E3}" type="datetimeFigureOut">
              <a:rPr lang="en-US" smtClean="0"/>
              <a:pPr/>
              <a:t>9/24/15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8F5734C-E5B8-5A40-A795-8D9C69D3A84B}" type="slidenum">
              <a:rPr lang="en-US" smtClean="0"/>
              <a:pPr/>
              <a:t>‹#›</a:t>
            </a:fld>
            <a:endParaRPr lang="en-US" dirty="0"/>
          </a:p>
        </p:txBody>
      </p:sp>
    </p:spTree>
    <p:extLst>
      <p:ext uri="{BB962C8B-B14F-4D97-AF65-F5344CB8AC3E}">
        <p14:creationId xmlns:p14="http://schemas.microsoft.com/office/powerpoint/2010/main" val="3527840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219200"/>
          </a:xfrm>
        </p:spPr>
        <p:txBody>
          <a:bodyPr/>
          <a:lstStyle>
            <a:lvl1pPr algn="l">
              <a:lnSpc>
                <a:spcPct val="95000"/>
              </a:lnSpc>
              <a:defRPr sz="2200">
                <a:solidFill>
                  <a:srgbClr val="08223F"/>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marL="0" indent="0">
              <a:lnSpc>
                <a:spcPct val="120000"/>
              </a:lnSpc>
              <a:spcAft>
                <a:spcPts val="800"/>
              </a:spcAft>
              <a:buNone/>
              <a:defRPr sz="2400"/>
            </a:lvl1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66099E-B69B-4C11-866B-69EC8A0BC372}" type="datetimeFigureOut">
              <a:rPr lang="en-US" smtClean="0"/>
              <a:pPr/>
              <a:t>9/24/15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smtClean="0"/>
              <a:pPr/>
              <a:t>‹#›</a:t>
            </a:fld>
            <a:endParaRPr lang="en-US" dirty="0"/>
          </a:p>
        </p:txBody>
      </p:sp>
    </p:spTree>
    <p:extLst>
      <p:ext uri="{BB962C8B-B14F-4D97-AF65-F5344CB8AC3E}">
        <p14:creationId xmlns:p14="http://schemas.microsoft.com/office/powerpoint/2010/main" val="491512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66099E-B69B-4C11-866B-69EC8A0BC372}" type="datetimeFigureOut">
              <a:rPr lang="en-US" smtClean="0"/>
              <a:pPr/>
              <a:t>9/24/15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05000"/>
            <a:ext cx="3733800" cy="4297363"/>
          </a:xfrm>
        </p:spPr>
        <p:txBody>
          <a:bodyPr/>
          <a:lstStyle>
            <a:lvl1pPr marL="344488" indent="-344488">
              <a:buFont typeface="Arial"/>
              <a:buChar cha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05000"/>
            <a:ext cx="3657600" cy="42973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666099E-B69B-4C11-866B-69EC8A0BC372}" type="datetimeFigureOut">
              <a:rPr lang="en-US" smtClean="0"/>
              <a:pPr/>
              <a:t>9/24/15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smtClean="0"/>
              <a:pPr/>
              <a:t>‹#›</a:t>
            </a:fld>
            <a:endParaRPr lang="en-US" dirty="0"/>
          </a:p>
        </p:txBody>
      </p:sp>
      <p:sp>
        <p:nvSpPr>
          <p:cNvPr id="8" name="Title 1"/>
          <p:cNvSpPr>
            <a:spLocks noGrp="1"/>
          </p:cNvSpPr>
          <p:nvPr>
            <p:ph type="title"/>
          </p:nvPr>
        </p:nvSpPr>
        <p:spPr>
          <a:xfrm>
            <a:off x="304800" y="152400"/>
            <a:ext cx="8229600" cy="1219200"/>
          </a:xfrm>
        </p:spPr>
        <p:txBody>
          <a:bodyPr/>
          <a:lstStyle>
            <a:lvl1pPr algn="l">
              <a:lnSpc>
                <a:spcPct val="95000"/>
              </a:lnSpc>
              <a:defRPr sz="2200">
                <a:solidFill>
                  <a:srgbClr val="08223F"/>
                </a:solidFill>
              </a:defRPr>
            </a:lvl1p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Rectangle 11"/>
          <p:cNvSpPr/>
          <p:nvPr userDrawn="1"/>
        </p:nvSpPr>
        <p:spPr>
          <a:xfrm>
            <a:off x="4495800" y="1447800"/>
            <a:ext cx="3962400" cy="685800"/>
          </a:xfrm>
          <a:prstGeom prst="rect">
            <a:avLst/>
          </a:prstGeom>
          <a:solidFill>
            <a:srgbClr val="D700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381000" y="1447800"/>
            <a:ext cx="3962400" cy="685800"/>
          </a:xfrm>
          <a:prstGeom prst="rect">
            <a:avLst/>
          </a:prstGeom>
          <a:solidFill>
            <a:srgbClr val="0822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3733800" cy="639762"/>
          </a:xfrm>
        </p:spPr>
        <p:txBody>
          <a:bodyPr anchor="b">
            <a:noAutofit/>
          </a:bodyPr>
          <a:lstStyle>
            <a:lvl1pPr marL="0" indent="0" algn="ctr">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810000" cy="3951288"/>
          </a:xfrm>
        </p:spPr>
        <p:txBody>
          <a:bodyPr/>
          <a:lstStyle>
            <a:lvl1pPr marL="225425" indent="-225425">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3660775" cy="639762"/>
          </a:xfrm>
        </p:spPr>
        <p:txBody>
          <a:bodyPr anchor="b"/>
          <a:lstStyle>
            <a:lvl1pPr marL="0" indent="0" algn="ctr">
              <a:buNone/>
              <a:defRPr sz="24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225425" indent="-225425">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666099E-B69B-4C11-866B-69EC8A0BC372}" type="datetimeFigureOut">
              <a:rPr lang="en-US" smtClean="0"/>
              <a:pPr/>
              <a:t>9/24/15</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666099E-B69B-4C11-866B-69EC8A0BC372}" type="datetimeFigureOut">
              <a:rPr lang="en-US" smtClean="0"/>
              <a:pPr/>
              <a:t>9/24/15</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666099E-B69B-4C11-866B-69EC8A0BC372}" type="datetimeFigureOut">
              <a:rPr lang="en-US" smtClean="0"/>
              <a:pPr/>
              <a:t>9/24/15</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666099E-B69B-4C11-866B-69EC8A0BC372}" type="datetimeFigureOut">
              <a:rPr lang="en-US" smtClean="0"/>
              <a:pPr/>
              <a:t>9/24/15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6ACC551-9D79-49C1-B9A0-EF0A64586A2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52400"/>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1417637"/>
            <a:ext cx="7924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pic>
        <p:nvPicPr>
          <p:cNvPr id="7" name="Picture 6" descr="AYAHNRC2_Type.jp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7162800" y="5834901"/>
            <a:ext cx="1765300" cy="870699"/>
          </a:xfrm>
          <a:prstGeom prst="rect">
            <a:avLst/>
          </a:prstGeom>
        </p:spPr>
      </p:pic>
      <p:cxnSp>
        <p:nvCxnSpPr>
          <p:cNvPr id="9" name="Straight Connector 8"/>
          <p:cNvCxnSpPr/>
          <p:nvPr userDrawn="1"/>
        </p:nvCxnSpPr>
        <p:spPr>
          <a:xfrm flipV="1">
            <a:off x="8686800" y="922338"/>
            <a:ext cx="0" cy="4792662"/>
          </a:xfrm>
          <a:prstGeom prst="line">
            <a:avLst/>
          </a:prstGeom>
          <a:ln w="19050" cmpd="sng">
            <a:solidFill>
              <a:srgbClr val="EEA82F"/>
            </a:solidFill>
          </a:ln>
        </p:spPr>
        <p:style>
          <a:lnRef idx="2">
            <a:schemeClr val="accent1"/>
          </a:lnRef>
          <a:fillRef idx="0">
            <a:schemeClr val="accent1"/>
          </a:fillRef>
          <a:effectRef idx="1">
            <a:schemeClr val="accent1"/>
          </a:effectRef>
          <a:fontRef idx="minor">
            <a:schemeClr val="tx1"/>
          </a:fontRef>
        </p:style>
      </p:cxnSp>
      <p:sp>
        <p:nvSpPr>
          <p:cNvPr id="10" name="Oval 9"/>
          <p:cNvSpPr/>
          <p:nvPr userDrawn="1"/>
        </p:nvSpPr>
        <p:spPr>
          <a:xfrm rot="19800000">
            <a:off x="8576237" y="720163"/>
            <a:ext cx="228600" cy="228600"/>
          </a:xfrm>
          <a:prstGeom prst="ellipse">
            <a:avLst/>
          </a:prstGeom>
          <a:solidFill>
            <a:srgbClr val="EEA8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 name="Straight Connector 10"/>
          <p:cNvCxnSpPr/>
          <p:nvPr userDrawn="1"/>
        </p:nvCxnSpPr>
        <p:spPr>
          <a:xfrm>
            <a:off x="609600" y="6393326"/>
            <a:ext cx="6629400" cy="7474"/>
          </a:xfrm>
          <a:prstGeom prst="line">
            <a:avLst/>
          </a:prstGeom>
          <a:ln w="38100" cmpd="sng">
            <a:solidFill>
              <a:srgbClr val="EEA82F"/>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rot="19800000">
            <a:off x="422837" y="6282763"/>
            <a:ext cx="228600" cy="228600"/>
          </a:xfrm>
          <a:prstGeom prst="ellipse">
            <a:avLst/>
          </a:prstGeom>
          <a:solidFill>
            <a:srgbClr val="EEA8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4"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73" r:id="rId13"/>
  </p:sldLayoutIdLst>
  <p:txStyles>
    <p:titleStyle>
      <a:lvl1pPr algn="l" defTabSz="914400" rtl="0" eaLnBrk="1" latinLnBrk="0" hangingPunct="1">
        <a:spcBef>
          <a:spcPct val="0"/>
        </a:spcBef>
        <a:buNone/>
        <a:defRPr sz="3600" kern="1200">
          <a:solidFill>
            <a:srgbClr val="2B9AAA"/>
          </a:solidFill>
          <a:latin typeface="Arial Black"/>
          <a:ea typeface="+mj-ea"/>
          <a:cs typeface="Arial Black"/>
        </a:defRPr>
      </a:lvl1pPr>
    </p:titleStyle>
    <p:bodyStyle>
      <a:lvl1pPr marL="342900" indent="-342900" algn="l" defTabSz="914400" rtl="0" eaLnBrk="1" latinLnBrk="0" hangingPunct="1">
        <a:lnSpc>
          <a:spcPct val="90000"/>
        </a:lnSpc>
        <a:spcBef>
          <a:spcPts val="400"/>
        </a:spcBef>
        <a:spcAft>
          <a:spcPts val="600"/>
        </a:spcAft>
        <a:buClr>
          <a:srgbClr val="D70019"/>
        </a:buClr>
        <a:buSzPct val="130000"/>
        <a:buFont typeface="Arial"/>
        <a:buChar char="•"/>
        <a:defRPr sz="3200" b="1" i="0" kern="1200">
          <a:solidFill>
            <a:srgbClr val="08223F"/>
          </a:solidFill>
          <a:latin typeface="Arial"/>
          <a:ea typeface="+mn-ea"/>
          <a:cs typeface="Arial"/>
        </a:defRPr>
      </a:lvl1pPr>
      <a:lvl2pPr marL="742950" indent="-285750" algn="l" defTabSz="914400" rtl="0" eaLnBrk="1" latinLnBrk="0" hangingPunct="1">
        <a:lnSpc>
          <a:spcPct val="85000"/>
        </a:lnSpc>
        <a:spcBef>
          <a:spcPts val="300"/>
        </a:spcBef>
        <a:spcAft>
          <a:spcPts val="600"/>
        </a:spcAft>
        <a:buSzPct val="130000"/>
        <a:buFont typeface="Arial"/>
        <a:buChar char="•"/>
        <a:defRPr sz="2800" b="1" i="0" kern="1200">
          <a:solidFill>
            <a:srgbClr val="08223F"/>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400" b="1" i="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b="1" i="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b="1" i="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4F5ACE-5D88-7843-9922-4053CEB5C4E3}" type="datetimeFigureOut">
              <a:rPr lang="en-US" smtClean="0"/>
              <a:pPr/>
              <a:t>9/24/15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F5734C-E5B8-5A40-A795-8D9C69D3A84B}" type="slidenum">
              <a:rPr lang="en-US" smtClean="0"/>
              <a:pPr/>
              <a:t>‹#›</a:t>
            </a:fld>
            <a:endParaRPr lang="en-US" dirty="0"/>
          </a:p>
        </p:txBody>
      </p:sp>
    </p:spTree>
    <p:extLst>
      <p:ext uri="{BB962C8B-B14F-4D97-AF65-F5344CB8AC3E}">
        <p14:creationId xmlns:p14="http://schemas.microsoft.com/office/powerpoint/2010/main" val="20199022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12"/>
          <p:cNvSpPr>
            <a:spLocks noGrp="1"/>
          </p:cNvSpPr>
          <p:nvPr>
            <p:ph type="body" idx="1"/>
          </p:nvPr>
        </p:nvSpPr>
        <p:spPr bwMode="auto">
          <a:xfrm>
            <a:off x="612775" y="1404938"/>
            <a:ext cx="815340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ea typeface="+mn-ea"/>
                <a:cs typeface="+mn-cs"/>
              </a:defRPr>
            </a:lvl1pPr>
          </a:lstStyle>
          <a:p>
            <a:pPr>
              <a:defRPr/>
            </a:pPr>
            <a:r>
              <a:rPr lang="en-US" b="1" dirty="0" smtClean="0">
                <a:solidFill>
                  <a:srgbClr val="8B8178"/>
                </a:solidFill>
              </a:rPr>
              <a:t>September 3, 2013</a:t>
            </a:r>
            <a:endParaRPr lang="en-US" b="1" dirty="0">
              <a:solidFill>
                <a:srgbClr val="8B8178"/>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l" eaLnBrk="1" fontAlgn="auto" latinLnBrk="0" hangingPunct="1">
              <a:spcBef>
                <a:spcPts val="0"/>
              </a:spcBef>
              <a:spcAft>
                <a:spcPts val="0"/>
              </a:spcAft>
              <a:defRPr kumimoji="0" sz="1400">
                <a:solidFill>
                  <a:schemeClr val="tx2"/>
                </a:solidFill>
                <a:latin typeface="+mn-lt"/>
                <a:ea typeface="+mn-ea"/>
                <a:cs typeface="+mn-cs"/>
              </a:defRPr>
            </a:lvl1pPr>
          </a:lstStyle>
          <a:p>
            <a:pPr>
              <a:defRPr/>
            </a:pPr>
            <a:r>
              <a:rPr lang="en-US" b="1" dirty="0" smtClean="0">
                <a:solidFill>
                  <a:srgbClr val="8B8178"/>
                </a:solidFill>
              </a:rPr>
              <a:t>NIPN Learning Community Webinar  </a:t>
            </a:r>
            <a:endParaRPr lang="en-US" b="1" dirty="0">
              <a:solidFill>
                <a:srgbClr val="8B8178"/>
              </a:solidFill>
            </a:endParaRPr>
          </a:p>
        </p:txBody>
      </p:sp>
      <p:sp>
        <p:nvSpPr>
          <p:cNvPr id="7" name="Rectangle 6"/>
          <p:cNvSpPr/>
          <p:nvPr/>
        </p:nvSpPr>
        <p:spPr bwMode="white">
          <a:xfrm>
            <a:off x="0" y="1235075"/>
            <a:ext cx="9144000" cy="1595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400" b="1" dirty="0">
              <a:solidFill>
                <a:prstClr val="white"/>
              </a:solidFill>
            </a:endParaRPr>
          </a:p>
        </p:txBody>
      </p:sp>
      <p:sp>
        <p:nvSpPr>
          <p:cNvPr id="8" name="Rectangle 7"/>
          <p:cNvSpPr/>
          <p:nvPr/>
        </p:nvSpPr>
        <p:spPr>
          <a:xfrm>
            <a:off x="0" y="10509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400" b="1" dirty="0">
              <a:solidFill>
                <a:prstClr val="white"/>
              </a:solidFill>
            </a:endParaRPr>
          </a:p>
        </p:txBody>
      </p:sp>
      <p:sp>
        <p:nvSpPr>
          <p:cNvPr id="9" name="Rectangle 8"/>
          <p:cNvSpPr/>
          <p:nvPr/>
        </p:nvSpPr>
        <p:spPr>
          <a:xfrm>
            <a:off x="590550" y="10509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400" b="1" dirty="0">
              <a:solidFill>
                <a:prstClr val="white"/>
              </a:solidFill>
            </a:endParaRPr>
          </a:p>
        </p:txBody>
      </p:sp>
      <p:sp>
        <p:nvSpPr>
          <p:cNvPr id="10" name="Slide Number Placeholder 3"/>
          <p:cNvSpPr>
            <a:spLocks noGrp="1"/>
          </p:cNvSpPr>
          <p:nvPr>
            <p:ph type="sldNum" sz="quarter" idx="4"/>
          </p:nvPr>
        </p:nvSpPr>
        <p:spPr>
          <a:xfrm>
            <a:off x="8229600" y="6248400"/>
            <a:ext cx="533400" cy="381000"/>
          </a:xfrm>
          <a:prstGeom prst="rect">
            <a:avLst/>
          </a:prstGeom>
        </p:spPr>
        <p:txBody>
          <a:bodyPr vert="horz" wrap="square" lIns="91440" tIns="45720" rIns="91440" bIns="45720" numCol="1" anchor="ctr" anchorCtr="0" compatLnSpc="1">
            <a:prstTxWarp prst="textNoShape">
              <a:avLst/>
            </a:prstTxWarp>
          </a:bodyPr>
          <a:lstStyle>
            <a:lvl1pPr>
              <a:defRPr>
                <a:solidFill>
                  <a:schemeClr val="tx2"/>
                </a:solidFill>
                <a:latin typeface="Tw Cen MT" charset="0"/>
              </a:defRPr>
            </a:lvl1pPr>
          </a:lstStyle>
          <a:p>
            <a:pPr fontAlgn="base">
              <a:spcBef>
                <a:spcPct val="0"/>
              </a:spcBef>
              <a:spcAft>
                <a:spcPct val="0"/>
              </a:spcAft>
            </a:pPr>
            <a:fld id="{38702C3F-D7FF-449C-9C1A-2234F31883AC}" type="slidenum">
              <a:rPr lang="en-US" altLang="en-US" sz="1400" b="1">
                <a:solidFill>
                  <a:srgbClr val="8B8178"/>
                </a:solidFill>
                <a:cs typeface="Arial" charset="0"/>
              </a:rPr>
              <a:pPr fontAlgn="base">
                <a:spcBef>
                  <a:spcPct val="0"/>
                </a:spcBef>
                <a:spcAft>
                  <a:spcPct val="0"/>
                </a:spcAft>
              </a:pPr>
              <a:t>‹#›</a:t>
            </a:fld>
            <a:endParaRPr lang="en-US" altLang="en-US" sz="1400" b="1" dirty="0">
              <a:solidFill>
                <a:srgbClr val="8B8178"/>
              </a:solidFill>
              <a:cs typeface="Arial" charset="0"/>
            </a:endParaRPr>
          </a:p>
        </p:txBody>
      </p:sp>
      <p:cxnSp>
        <p:nvCxnSpPr>
          <p:cNvPr id="4" name="Straight Connector 3"/>
          <p:cNvCxnSpPr/>
          <p:nvPr userDrawn="1"/>
        </p:nvCxnSpPr>
        <p:spPr>
          <a:xfrm>
            <a:off x="609600" y="6248400"/>
            <a:ext cx="8153400" cy="7937"/>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265573734"/>
      </p:ext>
    </p:extLst>
  </p:cSld>
  <p:clrMap bg1="lt1" tx1="dk1" bg2="lt2" tx2="dk2" accent1="accent1" accent2="accent2" accent3="accent3" accent4="accent4" accent5="accent5" accent6="accent6" hlink="hlink" folHlink="folHlink"/>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3600" kern="1200">
          <a:solidFill>
            <a:schemeClr val="tx2"/>
          </a:solidFill>
          <a:latin typeface="Arial" panose="020B0604020202020204" pitchFamily="34" charset="0"/>
          <a:ea typeface="ＭＳ Ｐゴシック" charset="-128"/>
          <a:cs typeface="Arial" panose="020B0604020202020204" pitchFamily="34" charset="0"/>
        </a:defRPr>
      </a:lvl1pPr>
      <a:lvl2pPr algn="l" rtl="0" eaLnBrk="0" fontAlgn="base" hangingPunct="0">
        <a:spcBef>
          <a:spcPct val="0"/>
        </a:spcBef>
        <a:spcAft>
          <a:spcPct val="0"/>
        </a:spcAft>
        <a:defRPr sz="3600">
          <a:solidFill>
            <a:schemeClr val="tx2"/>
          </a:solidFill>
          <a:latin typeface="Tw Cen MT" charset="0"/>
          <a:ea typeface="ＭＳ Ｐゴシック" charset="-128"/>
          <a:cs typeface="ＭＳ Ｐゴシック" charset="-128"/>
        </a:defRPr>
      </a:lvl2pPr>
      <a:lvl3pPr algn="l" rtl="0" eaLnBrk="0" fontAlgn="base" hangingPunct="0">
        <a:spcBef>
          <a:spcPct val="0"/>
        </a:spcBef>
        <a:spcAft>
          <a:spcPct val="0"/>
        </a:spcAft>
        <a:defRPr sz="3600">
          <a:solidFill>
            <a:schemeClr val="tx2"/>
          </a:solidFill>
          <a:latin typeface="Tw Cen MT" charset="0"/>
          <a:ea typeface="ＭＳ Ｐゴシック" charset="-128"/>
          <a:cs typeface="ＭＳ Ｐゴシック" charset="-128"/>
        </a:defRPr>
      </a:lvl3pPr>
      <a:lvl4pPr algn="l" rtl="0" eaLnBrk="0" fontAlgn="base" hangingPunct="0">
        <a:spcBef>
          <a:spcPct val="0"/>
        </a:spcBef>
        <a:spcAft>
          <a:spcPct val="0"/>
        </a:spcAft>
        <a:defRPr sz="3600">
          <a:solidFill>
            <a:schemeClr val="tx2"/>
          </a:solidFill>
          <a:latin typeface="Tw Cen MT" charset="0"/>
          <a:ea typeface="ＭＳ Ｐゴシック" charset="-128"/>
          <a:cs typeface="ＭＳ Ｐゴシック" charset="-128"/>
        </a:defRPr>
      </a:lvl4pPr>
      <a:lvl5pPr algn="l" rtl="0" eaLnBrk="0" fontAlgn="base" hangingPunct="0">
        <a:spcBef>
          <a:spcPct val="0"/>
        </a:spcBef>
        <a:spcAft>
          <a:spcPct val="0"/>
        </a:spcAft>
        <a:defRPr sz="3600">
          <a:solidFill>
            <a:schemeClr val="tx2"/>
          </a:solidFill>
          <a:latin typeface="Tw Cen MT" charset="0"/>
          <a:ea typeface="ＭＳ Ｐゴシック" charset="-128"/>
          <a:cs typeface="ＭＳ Ｐゴシック" charset="-128"/>
        </a:defRPr>
      </a:lvl5pPr>
      <a:lvl6pPr marL="457200" algn="l" rtl="0" fontAlgn="base">
        <a:spcBef>
          <a:spcPct val="0"/>
        </a:spcBef>
        <a:spcAft>
          <a:spcPct val="0"/>
        </a:spcAft>
        <a:defRPr sz="3600">
          <a:solidFill>
            <a:schemeClr val="tx2"/>
          </a:solidFill>
          <a:latin typeface="Tw Cen MT" charset="0"/>
          <a:ea typeface="ＭＳ Ｐゴシック" charset="-128"/>
          <a:cs typeface="ＭＳ Ｐゴシック" charset="-128"/>
        </a:defRPr>
      </a:lvl6pPr>
      <a:lvl7pPr marL="914400" algn="l" rtl="0" fontAlgn="base">
        <a:spcBef>
          <a:spcPct val="0"/>
        </a:spcBef>
        <a:spcAft>
          <a:spcPct val="0"/>
        </a:spcAft>
        <a:defRPr sz="3600">
          <a:solidFill>
            <a:schemeClr val="tx2"/>
          </a:solidFill>
          <a:latin typeface="Tw Cen MT" charset="0"/>
          <a:ea typeface="ＭＳ Ｐゴシック" charset="-128"/>
          <a:cs typeface="ＭＳ Ｐゴシック" charset="-128"/>
        </a:defRPr>
      </a:lvl7pPr>
      <a:lvl8pPr marL="1371600" algn="l" rtl="0" fontAlgn="base">
        <a:spcBef>
          <a:spcPct val="0"/>
        </a:spcBef>
        <a:spcAft>
          <a:spcPct val="0"/>
        </a:spcAft>
        <a:defRPr sz="3600">
          <a:solidFill>
            <a:schemeClr val="tx2"/>
          </a:solidFill>
          <a:latin typeface="Tw Cen MT" charset="0"/>
          <a:ea typeface="ＭＳ Ｐゴシック" charset="-128"/>
          <a:cs typeface="ＭＳ Ｐゴシック" charset="-128"/>
        </a:defRPr>
      </a:lvl8pPr>
      <a:lvl9pPr marL="1828800" algn="l" rtl="0" fontAlgn="base">
        <a:spcBef>
          <a:spcPct val="0"/>
        </a:spcBef>
        <a:spcAft>
          <a:spcPct val="0"/>
        </a:spcAft>
        <a:defRPr sz="3600">
          <a:solidFill>
            <a:schemeClr val="tx2"/>
          </a:solidFill>
          <a:latin typeface="Tw Cen MT" charset="0"/>
          <a:ea typeface="ＭＳ Ｐゴシック" charset="-128"/>
          <a:cs typeface="ＭＳ Ｐゴシック" charset="-128"/>
        </a:defRPr>
      </a:lvl9pPr>
    </p:titleStyle>
    <p:bodyStyle>
      <a:lvl1pPr marL="319088" indent="-319088" algn="l" rtl="0" eaLnBrk="0" fontAlgn="base" hangingPunct="0">
        <a:spcBef>
          <a:spcPts val="700"/>
        </a:spcBef>
        <a:spcAft>
          <a:spcPct val="0"/>
        </a:spcAft>
        <a:buClr>
          <a:schemeClr val="accent2"/>
        </a:buClr>
        <a:buSzPct val="60000"/>
        <a:buFont typeface="Wingdings" charset="2"/>
        <a:buChar char=""/>
        <a:defRPr sz="2900" kern="1200">
          <a:solidFill>
            <a:schemeClr val="tx1"/>
          </a:solidFill>
          <a:latin typeface="Arial" panose="020B0604020202020204" pitchFamily="34" charset="0"/>
          <a:ea typeface="ＭＳ Ｐゴシック" charset="-128"/>
          <a:cs typeface="Arial" panose="020B0604020202020204" pitchFamily="34" charset="0"/>
        </a:defRPr>
      </a:lvl1pPr>
      <a:lvl2pPr marL="639763" indent="-273050" algn="l" rtl="0" eaLnBrk="0" fontAlgn="base" hangingPunct="0">
        <a:spcBef>
          <a:spcPts val="550"/>
        </a:spcBef>
        <a:spcAft>
          <a:spcPct val="0"/>
        </a:spcAft>
        <a:buClr>
          <a:schemeClr val="accent1"/>
        </a:buClr>
        <a:buSzPct val="70000"/>
        <a:buFont typeface="Wingdings 2" charset="2"/>
        <a:buChar char=""/>
        <a:defRPr sz="2600" kern="1200">
          <a:solidFill>
            <a:schemeClr val="tx1"/>
          </a:solidFill>
          <a:latin typeface="Arial" panose="020B0604020202020204" pitchFamily="34" charset="0"/>
          <a:ea typeface="ＭＳ Ｐゴシック" charset="-128"/>
          <a:cs typeface="Arial" panose="020B0604020202020204" pitchFamily="34" charset="0"/>
        </a:defRPr>
      </a:lvl2pPr>
      <a:lvl3pPr marL="914400" indent="-228600" algn="l" rtl="0" eaLnBrk="0" fontAlgn="base" hangingPunct="0">
        <a:spcBef>
          <a:spcPts val="500"/>
        </a:spcBef>
        <a:spcAft>
          <a:spcPct val="0"/>
        </a:spcAft>
        <a:buClr>
          <a:schemeClr val="accent2"/>
        </a:buClr>
        <a:buSzPct val="75000"/>
        <a:buFont typeface="Wingdings" charset="2"/>
        <a:buChar char=""/>
        <a:defRPr sz="2300" kern="1200">
          <a:solidFill>
            <a:schemeClr val="tx1"/>
          </a:solidFill>
          <a:latin typeface="Arial" panose="020B0604020202020204" pitchFamily="34" charset="0"/>
          <a:ea typeface="ＭＳ Ｐゴシック" charset="-128"/>
          <a:cs typeface="Arial" panose="020B0604020202020204" pitchFamily="34" charset="0"/>
        </a:defRPr>
      </a:lvl3pPr>
      <a:lvl4pPr marL="1371600" indent="-228600" algn="l" rtl="0" eaLnBrk="0" fontAlgn="base" hangingPunct="0">
        <a:spcBef>
          <a:spcPts val="400"/>
        </a:spcBef>
        <a:spcAft>
          <a:spcPct val="0"/>
        </a:spcAft>
        <a:buClr>
          <a:srgbClr val="A5AB81"/>
        </a:buClr>
        <a:buSzPct val="75000"/>
        <a:buFont typeface="Wingdings" charset="2"/>
        <a:buChar char=""/>
        <a:defRPr sz="2000" kern="1200">
          <a:solidFill>
            <a:schemeClr val="tx1"/>
          </a:solidFill>
          <a:latin typeface="Arial" panose="020B0604020202020204" pitchFamily="34" charset="0"/>
          <a:ea typeface="ＭＳ Ｐゴシック" charset="-128"/>
          <a:cs typeface="Arial" panose="020B0604020202020204" pitchFamily="34" charset="0"/>
        </a:defRPr>
      </a:lvl4pPr>
      <a:lvl5pPr marL="1828800" indent="-228600" algn="l" rtl="0" eaLnBrk="0" fontAlgn="base" hangingPunct="0">
        <a:spcBef>
          <a:spcPts val="400"/>
        </a:spcBef>
        <a:spcAft>
          <a:spcPct val="0"/>
        </a:spcAft>
        <a:buClr>
          <a:srgbClr val="D8B25C"/>
        </a:buClr>
        <a:buSzPct val="65000"/>
        <a:buFont typeface="Wingdings" charset="2"/>
        <a:buChar char=""/>
        <a:defRPr sz="2000" kern="1200">
          <a:solidFill>
            <a:schemeClr val="tx1"/>
          </a:solidFill>
          <a:latin typeface="Arial" panose="020B0604020202020204" pitchFamily="34" charset="0"/>
          <a:ea typeface="ＭＳ Ｐゴシック" charset="-128"/>
          <a:cs typeface="Arial" panose="020B0604020202020204"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eg"/><Relationship Id="rId1" Type="http://schemas.openxmlformats.org/officeDocument/2006/relationships/slideLayout" Target="../slideLayouts/slideLayout8.xml"/><Relationship Id="rId2"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chart" Target="../charts/char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chart" Target="../charts/chart6.xml"/></Relationships>
</file>

<file path=ppt/slides/_rels/slide33.xml.rels><?xml version="1.0" encoding="UTF-8" standalone="yes"?>
<Relationships xmlns="http://schemas.openxmlformats.org/package/2006/relationships"><Relationship Id="rId3" Type="http://schemas.openxmlformats.org/officeDocument/2006/relationships/chart" Target="../charts/chart7.xml"/><Relationship Id="rId4" Type="http://schemas.openxmlformats.org/officeDocument/2006/relationships/chart" Target="../charts/chart8.xm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8.xml.rels><?xml version="1.0" encoding="UTF-8" standalone="yes"?>
<Relationships xmlns="http://schemas.openxmlformats.org/package/2006/relationships"><Relationship Id="rId3" Type="http://schemas.openxmlformats.org/officeDocument/2006/relationships/chart" Target="../charts/chart10.xml"/><Relationship Id="rId4" Type="http://schemas.openxmlformats.org/officeDocument/2006/relationships/chart" Target="../charts/chart11.xm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9.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nahic.ucsf.edu/resources/clinical-services-resource-page/"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47.xml.rels><?xml version="1.0" encoding="UTF-8" standalone="yes"?>
<Relationships xmlns="http://schemas.openxmlformats.org/package/2006/relationships"><Relationship Id="rId3" Type="http://schemas.openxmlformats.org/officeDocument/2006/relationships/hyperlink" Target="http://iom.nationalacademies.org/Reports/2008/Adolescent-Health-Services-Missing-Opportunities.aspx" TargetMode="External"/><Relationship Id="rId4" Type="http://schemas.openxmlformats.org/officeDocument/2006/relationships/hyperlink" Target="http://iom.nationalacademies.org/Reports/2014/Investing-in-the-Health-and-Well-Being-of-Young-Adults.aspx" TargetMode="External"/><Relationship Id="rId5" Type="http://schemas.openxmlformats.org/officeDocument/2006/relationships/hyperlink" Target="http://www.sbh4all.org/wp-content/uploads/2015/02/CensusReport_2010-11CensusReport_7.13.pdf" TargetMode="External"/><Relationship Id="rId6" Type="http://schemas.openxmlformats.org/officeDocument/2006/relationships/hyperlink" Target="http://www.cdc.gov/nchs/data/nhsr/nhsr051.pdf" TargetMode="External"/><Relationship Id="rId7" Type="http://schemas.openxmlformats.org/officeDocument/2006/relationships/hyperlink" Target="http://www.cdc.gov/nchs/nhis.htm" TargetMode="External"/><Relationship Id="rId8" Type="http://schemas.openxmlformats.org/officeDocument/2006/relationships/hyperlink" Target="http://meps.ahrq.gov/mepsweb/" TargetMode="External"/><Relationship Id="rId9" Type="http://schemas.openxmlformats.org/officeDocument/2006/relationships/hyperlink" Target="http://nahic.ucsf.edu/cps/YAguidelines" TargetMode="External"/><Relationship Id="rId1" Type="http://schemas.openxmlformats.org/officeDocument/2006/relationships/slideLayout" Target="../slideLayouts/slideLayout2.xml"/><Relationship Id="rId2" Type="http://schemas.openxmlformats.org/officeDocument/2006/relationships/hyperlink" Target="http://iom.nationalacademies.org/~/media/E41512377813433B826C637CDD28A86F.ashx"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www.nachc.com/client/United_States_FS_2014.pdf" TargetMode="External"/><Relationship Id="rId4" Type="http://schemas.openxmlformats.org/officeDocument/2006/relationships/hyperlink" Target="http://www.pewhispanic.org/files/reports/114.pdf" TargetMode="External"/><Relationship Id="rId5" Type="http://schemas.openxmlformats.org/officeDocument/2006/relationships/hyperlink" Target="http://www.pewinternet.org/~/media/Files/Reports/2013/PIP_SocialMediaUsers.pdf" TargetMode="External"/><Relationship Id="rId6" Type="http://schemas.openxmlformats.org/officeDocument/2006/relationships/hyperlink" Target="http://www.pewsocialtrends.org/files/2012/03/PewSocialTrends-2012-BoomerangGeneration.pdf" TargetMode="External"/><Relationship Id="rId1" Type="http://schemas.openxmlformats.org/officeDocument/2006/relationships/slideLayout" Target="../slideLayouts/slideLayout2.xml"/><Relationship Id="rId2" Type="http://schemas.openxmlformats.org/officeDocument/2006/relationships/hyperlink" Target="http://nahic.ucsf.edu/wp-content/uploads/2015/01/AYAHNRC_evidenceNG_F.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7.jpg"/><Relationship Id="rId5" Type="http://schemas.openxmlformats.org/officeDocument/2006/relationships/image" Target="../media/image8.png"/><Relationship Id="rId6"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533400"/>
            <a:ext cx="8229600" cy="544830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rgbClr val="FFFFFF"/>
                </a:solidFill>
                <a:latin typeface="Avenir Medium"/>
                <a:ea typeface="+mj-ea"/>
                <a:cs typeface="Avenir Medium"/>
              </a:defRPr>
            </a:lvl1pPr>
          </a:lstStyle>
          <a:p>
            <a:r>
              <a:rPr lang="en-US" sz="4000" b="1" dirty="0" smtClean="0">
                <a:solidFill>
                  <a:srgbClr val="2B9AAA"/>
                </a:solidFill>
                <a:latin typeface="+mn-lt"/>
                <a:cs typeface="Arial" panose="020B0604020202020204" pitchFamily="34" charset="0"/>
              </a:rPr>
              <a:t>Access to Health Care</a:t>
            </a:r>
          </a:p>
          <a:p>
            <a:endParaRPr lang="en-US" sz="3200" b="1" dirty="0" smtClean="0">
              <a:solidFill>
                <a:srgbClr val="2B9AAA"/>
              </a:solidFill>
              <a:latin typeface="+mn-lt"/>
              <a:cs typeface="Arial" panose="020B0604020202020204" pitchFamily="34" charset="0"/>
            </a:endParaRPr>
          </a:p>
          <a:p>
            <a:pPr algn="l"/>
            <a:r>
              <a:rPr lang="en-US" sz="3200" b="1" dirty="0" smtClean="0">
                <a:solidFill>
                  <a:srgbClr val="000000"/>
                </a:solidFill>
                <a:latin typeface="+mn-lt"/>
                <a:cs typeface="Arial" panose="020B0604020202020204" pitchFamily="34" charset="0"/>
              </a:rPr>
              <a:t>Improving Access to Preventive Services: A Lifecourse Approach</a:t>
            </a:r>
          </a:p>
          <a:p>
            <a:pPr algn="l"/>
            <a:endParaRPr lang="en-US" sz="3200" b="1" dirty="0" smtClean="0">
              <a:solidFill>
                <a:srgbClr val="000000"/>
              </a:solidFill>
              <a:latin typeface="+mn-lt"/>
              <a:cs typeface="Arial" panose="020B0604020202020204" pitchFamily="34" charset="0"/>
            </a:endParaRPr>
          </a:p>
          <a:p>
            <a:pPr algn="l"/>
            <a:r>
              <a:rPr lang="en-US" sz="3200" b="1" dirty="0" smtClean="0">
                <a:solidFill>
                  <a:srgbClr val="000000"/>
                </a:solidFill>
                <a:latin typeface="+mn-lt"/>
                <a:cs typeface="Arial" panose="020B0604020202020204" pitchFamily="34" charset="0"/>
              </a:rPr>
              <a:t>Lessons Learned From States</a:t>
            </a:r>
          </a:p>
          <a:p>
            <a:pPr algn="l"/>
            <a:endParaRPr lang="en-US" sz="3200" b="1" dirty="0">
              <a:solidFill>
                <a:srgbClr val="000000"/>
              </a:solidFill>
              <a:latin typeface="+mn-lt"/>
              <a:cs typeface="Arial" panose="020B0604020202020204" pitchFamily="34" charset="0"/>
            </a:endParaRPr>
          </a:p>
          <a:p>
            <a:pPr algn="l"/>
            <a:r>
              <a:rPr lang="en-US" sz="3200" b="1" dirty="0" smtClean="0">
                <a:solidFill>
                  <a:srgbClr val="000000"/>
                </a:solidFill>
                <a:latin typeface="+mn-lt"/>
                <a:cs typeface="Arial" panose="020B0604020202020204" pitchFamily="34" charset="0"/>
              </a:rPr>
              <a:t>Reaching and Engaging Millennials in Health Care: Notes from the Field</a:t>
            </a:r>
            <a:endParaRPr lang="en-US" sz="3200" b="1" dirty="0">
              <a:solidFill>
                <a:srgbClr val="000000"/>
              </a:solidFill>
              <a:latin typeface="+mn-lt"/>
              <a:cs typeface="Arial" panose="020B0604020202020204" pitchFamily="34" charset="0"/>
            </a:endParaRPr>
          </a:p>
          <a:p>
            <a:pPr algn="l"/>
            <a:endParaRPr lang="en-US" sz="3200" b="1" dirty="0" smtClean="0">
              <a:solidFill>
                <a:srgbClr val="000000"/>
              </a:solidFill>
              <a:latin typeface="+mn-lt"/>
              <a:cs typeface="Arial" panose="020B0604020202020204" pitchFamily="34" charset="0"/>
            </a:endParaRPr>
          </a:p>
          <a:p>
            <a:endParaRPr lang="en-US" sz="2200" b="1" dirty="0">
              <a:solidFill>
                <a:schemeClr val="tx2">
                  <a:lumMod val="75000"/>
                </a:schemeClr>
              </a:solidFill>
              <a:latin typeface="+mn-lt"/>
              <a:cs typeface="Arial" panose="020B0604020202020204" pitchFamily="34" charset="0"/>
            </a:endParaRPr>
          </a:p>
          <a:p>
            <a:endParaRPr lang="en-US" sz="2200" b="1" dirty="0" smtClean="0">
              <a:solidFill>
                <a:schemeClr val="tx2">
                  <a:lumMod val="75000"/>
                </a:schemeClr>
              </a:solidFill>
              <a:latin typeface="+mn-lt"/>
              <a:cs typeface="Arial" panose="020B0604020202020204" pitchFamily="34" charset="0"/>
            </a:endParaRPr>
          </a:p>
          <a:p>
            <a:endParaRPr lang="en-US" sz="2200" b="1" dirty="0">
              <a:solidFill>
                <a:schemeClr val="tx2">
                  <a:lumMod val="75000"/>
                </a:schemeClr>
              </a:solidFill>
              <a:latin typeface="+mn-lt"/>
              <a:cs typeface="Arial" panose="020B0604020202020204" pitchFamily="34" charset="0"/>
            </a:endParaRPr>
          </a:p>
          <a:p>
            <a:endParaRPr lang="en-US" sz="6000" dirty="0">
              <a:solidFill>
                <a:schemeClr val="tx1"/>
              </a:solidFill>
              <a:latin typeface="+mj-lt"/>
            </a:endParaRPr>
          </a:p>
        </p:txBody>
      </p:sp>
    </p:spTree>
    <p:extLst>
      <p:ext uri="{BB962C8B-B14F-4D97-AF65-F5344CB8AC3E}">
        <p14:creationId xmlns:p14="http://schemas.microsoft.com/office/powerpoint/2010/main" val="262444504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0800"/>
            <a:ext cx="8229600" cy="796000"/>
          </a:xfrm>
        </p:spPr>
        <p:txBody>
          <a:bodyPr/>
          <a:lstStyle/>
          <a:p>
            <a:r>
              <a:rPr lang="en-US" b="1" dirty="0" smtClean="0">
                <a:latin typeface="+mj-lt"/>
                <a:cs typeface="Arial" panose="020B0604020202020204" pitchFamily="34" charset="0"/>
              </a:rPr>
              <a:t>Military</a:t>
            </a:r>
            <a:endParaRPr lang="en-US" sz="2200" b="1" dirty="0">
              <a:solidFill>
                <a:srgbClr val="FF0000"/>
              </a:solidFill>
              <a:latin typeface="+mj-lt"/>
              <a:cs typeface="Arial" panose="020B0604020202020204" pitchFamily="34" charset="0"/>
            </a:endParaRPr>
          </a:p>
        </p:txBody>
      </p:sp>
      <p:sp>
        <p:nvSpPr>
          <p:cNvPr id="7" name="TextBox 6"/>
          <p:cNvSpPr txBox="1"/>
          <p:nvPr/>
        </p:nvSpPr>
        <p:spPr>
          <a:xfrm>
            <a:off x="590550" y="6146895"/>
            <a:ext cx="7077535" cy="276999"/>
          </a:xfrm>
          <a:prstGeom prst="rect">
            <a:avLst/>
          </a:prstGeom>
          <a:noFill/>
        </p:spPr>
        <p:txBody>
          <a:bodyPr wrap="square" rtlCol="0">
            <a:spAutoFit/>
          </a:bodyPr>
          <a:lstStyle/>
          <a:p>
            <a:r>
              <a:rPr lang="en-US" sz="1200" dirty="0" smtClean="0"/>
              <a:t>Notes: Whites include only non-Hispanic whites. Blacks include only non-Hispanic blacks.</a:t>
            </a:r>
            <a:endParaRPr lang="en-US" sz="1200" dirty="0"/>
          </a:p>
        </p:txBody>
      </p:sp>
      <p:sp>
        <p:nvSpPr>
          <p:cNvPr id="10" name="TextBox 9"/>
          <p:cNvSpPr txBox="1"/>
          <p:nvPr/>
        </p:nvSpPr>
        <p:spPr>
          <a:xfrm>
            <a:off x="531137" y="6391275"/>
            <a:ext cx="5793463" cy="276999"/>
          </a:xfrm>
          <a:prstGeom prst="rect">
            <a:avLst/>
          </a:prstGeom>
          <a:noFill/>
        </p:spPr>
        <p:txBody>
          <a:bodyPr wrap="square" rtlCol="0">
            <a:spAutoFit/>
          </a:bodyPr>
          <a:lstStyle/>
          <a:p>
            <a:r>
              <a:rPr lang="en-US" sz="1200" i="1" dirty="0" smtClean="0">
                <a:solidFill>
                  <a:srgbClr val="BFBFBF"/>
                </a:solidFill>
              </a:rPr>
              <a:t>Source: Pew Hispanic Center, 2009. </a:t>
            </a:r>
            <a:endParaRPr lang="en-US" sz="1200" i="1" dirty="0">
              <a:solidFill>
                <a:srgbClr val="BFBFBF"/>
              </a:solidFill>
            </a:endParaRPr>
          </a:p>
        </p:txBody>
      </p:sp>
      <p:sp>
        <p:nvSpPr>
          <p:cNvPr id="4" name="TextBox 3"/>
          <p:cNvSpPr txBox="1"/>
          <p:nvPr/>
        </p:nvSpPr>
        <p:spPr>
          <a:xfrm>
            <a:off x="914400" y="1066800"/>
            <a:ext cx="6629400" cy="381000"/>
          </a:xfrm>
          <a:prstGeom prst="rect">
            <a:avLst/>
          </a:prstGeom>
          <a:noFill/>
        </p:spPr>
        <p:txBody>
          <a:bodyPr wrap="square" rtlCol="0">
            <a:spAutoFit/>
          </a:bodyPr>
          <a:lstStyle/>
          <a:p>
            <a:pPr algn="ctr"/>
            <a:r>
              <a:rPr lang="en-US" b="1" dirty="0"/>
              <a:t>Percent Young Adult (20-25) Males in the Military by </a:t>
            </a:r>
            <a:r>
              <a:rPr lang="en-US" b="1" dirty="0" smtClean="0"/>
              <a:t>Race, 2007</a:t>
            </a:r>
            <a:endParaRPr lang="en-US" b="1" dirty="0"/>
          </a:p>
        </p:txBody>
      </p:sp>
      <p:graphicFrame>
        <p:nvGraphicFramePr>
          <p:cNvPr id="5" name="Chart 4"/>
          <p:cNvGraphicFramePr/>
          <p:nvPr>
            <p:extLst>
              <p:ext uri="{D42A27DB-BD31-4B8C-83A1-F6EECF244321}">
                <p14:modId xmlns:p14="http://schemas.microsoft.com/office/powerpoint/2010/main" val="2770577517"/>
              </p:ext>
            </p:extLst>
          </p:nvPr>
        </p:nvGraphicFramePr>
        <p:xfrm>
          <a:off x="609600" y="1397000"/>
          <a:ext cx="7010400" cy="4546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064793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208636"/>
            <a:ext cx="8229600" cy="858164"/>
          </a:xfrm>
        </p:spPr>
        <p:txBody>
          <a:bodyPr/>
          <a:lstStyle/>
          <a:p>
            <a:r>
              <a:rPr lang="en-US" b="1" dirty="0" smtClean="0">
                <a:latin typeface="+mj-lt"/>
                <a:cs typeface="Arial" panose="020B0604020202020204" pitchFamily="34" charset="0"/>
              </a:rPr>
              <a:t>Incarceration</a:t>
            </a:r>
            <a:endParaRPr lang="en-US" sz="2200" b="1" dirty="0">
              <a:latin typeface="+mj-lt"/>
              <a:cs typeface="Arial" panose="020B0604020202020204" pitchFamily="34" charset="0"/>
            </a:endParaRPr>
          </a:p>
        </p:txBody>
      </p:sp>
      <p:sp>
        <p:nvSpPr>
          <p:cNvPr id="11" name="TextBox 10"/>
          <p:cNvSpPr txBox="1"/>
          <p:nvPr/>
        </p:nvSpPr>
        <p:spPr>
          <a:xfrm>
            <a:off x="1159698" y="1066800"/>
            <a:ext cx="6896935" cy="369332"/>
          </a:xfrm>
          <a:prstGeom prst="rect">
            <a:avLst/>
          </a:prstGeom>
          <a:noFill/>
        </p:spPr>
        <p:txBody>
          <a:bodyPr wrap="none" rtlCol="0">
            <a:spAutoFit/>
          </a:bodyPr>
          <a:lstStyle/>
          <a:p>
            <a:r>
              <a:rPr lang="en-US" b="1" dirty="0"/>
              <a:t>Percent Young Adult (20-25) Males Incarcerated by </a:t>
            </a:r>
            <a:r>
              <a:rPr lang="en-US" b="1" dirty="0" smtClean="0"/>
              <a:t>Race, 2007</a:t>
            </a:r>
            <a:endParaRPr lang="en-US" b="1" dirty="0"/>
          </a:p>
        </p:txBody>
      </p:sp>
      <p:sp>
        <p:nvSpPr>
          <p:cNvPr id="12" name="TextBox 11"/>
          <p:cNvSpPr txBox="1"/>
          <p:nvPr/>
        </p:nvSpPr>
        <p:spPr>
          <a:xfrm>
            <a:off x="590550" y="6146895"/>
            <a:ext cx="7077535" cy="276999"/>
          </a:xfrm>
          <a:prstGeom prst="rect">
            <a:avLst/>
          </a:prstGeom>
          <a:noFill/>
        </p:spPr>
        <p:txBody>
          <a:bodyPr wrap="square" rtlCol="0">
            <a:spAutoFit/>
          </a:bodyPr>
          <a:lstStyle/>
          <a:p>
            <a:r>
              <a:rPr lang="en-US" sz="1200" dirty="0" smtClean="0"/>
              <a:t>Notes: Whites include only non-Hispanic whites. Blacks include only non-Hispanic blacks.</a:t>
            </a:r>
            <a:endParaRPr lang="en-US" sz="1200" dirty="0"/>
          </a:p>
        </p:txBody>
      </p:sp>
      <p:sp>
        <p:nvSpPr>
          <p:cNvPr id="13" name="TextBox 12"/>
          <p:cNvSpPr txBox="1"/>
          <p:nvPr/>
        </p:nvSpPr>
        <p:spPr>
          <a:xfrm>
            <a:off x="531137" y="6391275"/>
            <a:ext cx="5793463" cy="276999"/>
          </a:xfrm>
          <a:prstGeom prst="rect">
            <a:avLst/>
          </a:prstGeom>
          <a:noFill/>
        </p:spPr>
        <p:txBody>
          <a:bodyPr wrap="square" rtlCol="0">
            <a:spAutoFit/>
          </a:bodyPr>
          <a:lstStyle/>
          <a:p>
            <a:r>
              <a:rPr lang="en-US" sz="1200" i="1" dirty="0" smtClean="0">
                <a:solidFill>
                  <a:srgbClr val="BFBFBF"/>
                </a:solidFill>
              </a:rPr>
              <a:t>Source: Pew Hispanic Center, 2009. </a:t>
            </a:r>
            <a:endParaRPr lang="en-US" sz="1200" i="1" dirty="0">
              <a:solidFill>
                <a:srgbClr val="BFBFBF"/>
              </a:solidFill>
            </a:endParaRPr>
          </a:p>
        </p:txBody>
      </p:sp>
      <p:graphicFrame>
        <p:nvGraphicFramePr>
          <p:cNvPr id="2" name="Chart 1"/>
          <p:cNvGraphicFramePr/>
          <p:nvPr>
            <p:extLst>
              <p:ext uri="{D42A27DB-BD31-4B8C-83A1-F6EECF244321}">
                <p14:modId xmlns:p14="http://schemas.microsoft.com/office/powerpoint/2010/main" val="2585603061"/>
              </p:ext>
            </p:extLst>
          </p:nvPr>
        </p:nvGraphicFramePr>
        <p:xfrm>
          <a:off x="609600" y="1397000"/>
          <a:ext cx="7010400" cy="447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836755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131" y="390525"/>
            <a:ext cx="9069294" cy="1389529"/>
          </a:xfrm>
        </p:spPr>
        <p:txBody>
          <a:bodyPr>
            <a:normAutofit/>
          </a:bodyPr>
          <a:lstStyle/>
          <a:p>
            <a:r>
              <a:rPr lang="en-US" b="1" dirty="0" smtClean="0">
                <a:latin typeface="+mj-lt"/>
                <a:cs typeface="Arial" panose="020B0604020202020204" pitchFamily="34" charset="0"/>
              </a:rPr>
              <a:t>Smart Phone Use</a:t>
            </a:r>
            <a:endParaRPr lang="en-US" b="1" dirty="0">
              <a:solidFill>
                <a:srgbClr val="FF0000"/>
              </a:solidFill>
              <a:latin typeface="+mj-lt"/>
              <a:cs typeface="Arial" panose="020B0604020202020204" pitchFamily="34" charset="0"/>
            </a:endParaRPr>
          </a:p>
        </p:txBody>
      </p:sp>
      <p:sp>
        <p:nvSpPr>
          <p:cNvPr id="5" name="TextBox 4"/>
          <p:cNvSpPr txBox="1"/>
          <p:nvPr/>
        </p:nvSpPr>
        <p:spPr>
          <a:xfrm>
            <a:off x="533400" y="6400800"/>
            <a:ext cx="5456111" cy="276999"/>
          </a:xfrm>
          <a:prstGeom prst="rect">
            <a:avLst/>
          </a:prstGeom>
          <a:noFill/>
        </p:spPr>
        <p:txBody>
          <a:bodyPr wrap="square" rtlCol="0" anchor="t">
            <a:spAutoFit/>
          </a:bodyPr>
          <a:lstStyle/>
          <a:p>
            <a:r>
              <a:rPr lang="en-US" sz="1200" i="1" dirty="0" smtClean="0">
                <a:solidFill>
                  <a:srgbClr val="BFBFBF"/>
                </a:solidFill>
              </a:rPr>
              <a:t>Source: Pew Research Center, 2013. </a:t>
            </a:r>
            <a:endParaRPr lang="en-US" sz="1200" i="1" dirty="0">
              <a:solidFill>
                <a:srgbClr val="BFBFBF"/>
              </a:solidFill>
            </a:endParaRPr>
          </a:p>
        </p:txBody>
      </p:sp>
      <p:sp>
        <p:nvSpPr>
          <p:cNvPr id="6" name="Content Placeholder 5"/>
          <p:cNvSpPr>
            <a:spLocks noGrp="1"/>
          </p:cNvSpPr>
          <p:nvPr>
            <p:ph idx="1"/>
          </p:nvPr>
        </p:nvSpPr>
        <p:spPr>
          <a:xfrm>
            <a:off x="533400" y="1865312"/>
            <a:ext cx="7924800" cy="4525963"/>
          </a:xfrm>
        </p:spPr>
        <p:txBody>
          <a:bodyPr>
            <a:normAutofit/>
          </a:bodyPr>
          <a:lstStyle/>
          <a:p>
            <a:pPr>
              <a:lnSpc>
                <a:spcPct val="100000"/>
              </a:lnSpc>
              <a:spcBef>
                <a:spcPts val="600"/>
              </a:spcBef>
              <a:spcAft>
                <a:spcPts val="0"/>
              </a:spcAft>
              <a:buClr>
                <a:srgbClr val="FF0000"/>
              </a:buClr>
            </a:pPr>
            <a:r>
              <a:rPr lang="en-US" sz="2800" b="0" dirty="0" smtClean="0">
                <a:solidFill>
                  <a:schemeClr val="tx1"/>
                </a:solidFill>
                <a:latin typeface="+mn-lt"/>
              </a:rPr>
              <a:t>Most AYAs have smart phones:</a:t>
            </a:r>
          </a:p>
          <a:p>
            <a:pPr lvl="1">
              <a:lnSpc>
                <a:spcPct val="100000"/>
              </a:lnSpc>
              <a:spcBef>
                <a:spcPts val="600"/>
              </a:spcBef>
              <a:spcAft>
                <a:spcPts val="0"/>
              </a:spcAft>
              <a:buClr>
                <a:srgbClr val="FF0000"/>
              </a:buClr>
              <a:buFont typeface="Lucida Grande"/>
              <a:buChar char="-"/>
            </a:pPr>
            <a:r>
              <a:rPr lang="en-US" sz="2400" b="0" dirty="0" smtClean="0">
                <a:solidFill>
                  <a:schemeClr val="tx1"/>
                </a:solidFill>
                <a:latin typeface="+mn-lt"/>
              </a:rPr>
              <a:t>68% for ages 13-14</a:t>
            </a:r>
          </a:p>
          <a:p>
            <a:pPr lvl="1">
              <a:lnSpc>
                <a:spcPct val="100000"/>
              </a:lnSpc>
              <a:spcBef>
                <a:spcPts val="600"/>
              </a:spcBef>
              <a:spcAft>
                <a:spcPts val="0"/>
              </a:spcAft>
              <a:buClr>
                <a:srgbClr val="FF0000"/>
              </a:buClr>
              <a:buFont typeface="Lucida Grande"/>
              <a:buChar char="-"/>
            </a:pPr>
            <a:r>
              <a:rPr lang="en-US" sz="2400" b="0" dirty="0" smtClean="0">
                <a:solidFill>
                  <a:schemeClr val="tx1"/>
                </a:solidFill>
                <a:latin typeface="+mn-lt"/>
              </a:rPr>
              <a:t>76% for ages 15-17</a:t>
            </a:r>
          </a:p>
          <a:p>
            <a:pPr lvl="1">
              <a:lnSpc>
                <a:spcPct val="100000"/>
              </a:lnSpc>
              <a:spcBef>
                <a:spcPts val="600"/>
              </a:spcBef>
              <a:spcAft>
                <a:spcPts val="0"/>
              </a:spcAft>
              <a:buClr>
                <a:srgbClr val="FF0000"/>
              </a:buClr>
              <a:buFont typeface="Lucida Grande"/>
              <a:buChar char="-"/>
            </a:pPr>
            <a:r>
              <a:rPr lang="en-US" sz="2400" b="0" dirty="0" smtClean="0">
                <a:solidFill>
                  <a:schemeClr val="tx1"/>
                </a:solidFill>
                <a:latin typeface="+mn-lt"/>
              </a:rPr>
              <a:t>85% for a</a:t>
            </a:r>
            <a:r>
              <a:rPr lang="en-US" sz="2400" b="0" dirty="0">
                <a:solidFill>
                  <a:schemeClr val="tx1"/>
                </a:solidFill>
                <a:latin typeface="+mn-lt"/>
              </a:rPr>
              <a:t>ges </a:t>
            </a:r>
            <a:r>
              <a:rPr lang="en-US" sz="2400" b="0" dirty="0" smtClean="0">
                <a:solidFill>
                  <a:schemeClr val="tx1"/>
                </a:solidFill>
                <a:latin typeface="+mn-lt"/>
              </a:rPr>
              <a:t>18-29</a:t>
            </a:r>
          </a:p>
          <a:p>
            <a:pPr>
              <a:lnSpc>
                <a:spcPct val="100000"/>
              </a:lnSpc>
              <a:spcBef>
                <a:spcPts val="600"/>
              </a:spcBef>
              <a:spcAft>
                <a:spcPts val="0"/>
              </a:spcAft>
              <a:buClr>
                <a:srgbClr val="FF0000"/>
              </a:buClr>
            </a:pPr>
            <a:r>
              <a:rPr lang="en-US" sz="2800" b="0" dirty="0" smtClean="0">
                <a:solidFill>
                  <a:schemeClr val="tx1"/>
                </a:solidFill>
                <a:latin typeface="+mn-lt"/>
              </a:rPr>
              <a:t>About </a:t>
            </a:r>
            <a:r>
              <a:rPr lang="en-US" sz="2800" b="0" dirty="0">
                <a:solidFill>
                  <a:schemeClr val="tx1"/>
                </a:solidFill>
                <a:latin typeface="+mn-lt"/>
              </a:rPr>
              <a:t>three-quarters of 18-29 year old smartphone owners have used their phone in the last year to get information about a health </a:t>
            </a:r>
            <a:r>
              <a:rPr lang="en-US" sz="2800" b="0" dirty="0" smtClean="0">
                <a:solidFill>
                  <a:schemeClr val="tx1"/>
                </a:solidFill>
                <a:latin typeface="+mn-lt"/>
              </a:rPr>
              <a:t>condition</a:t>
            </a:r>
          </a:p>
        </p:txBody>
      </p:sp>
      <p:pic>
        <p:nvPicPr>
          <p:cNvPr id="4" name="Picture 3" descr="o-SMARTPHONE-faceboo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1066800"/>
            <a:ext cx="2590800" cy="1600200"/>
          </a:xfrm>
          <a:prstGeom prst="rect">
            <a:avLst/>
          </a:prstGeom>
        </p:spPr>
      </p:pic>
    </p:spTree>
    <p:extLst>
      <p:ext uri="{BB962C8B-B14F-4D97-AF65-F5344CB8AC3E}">
        <p14:creationId xmlns:p14="http://schemas.microsoft.com/office/powerpoint/2010/main" val="18181080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65312"/>
            <a:ext cx="7924800" cy="4525963"/>
          </a:xfrm>
        </p:spPr>
        <p:txBody>
          <a:bodyPr>
            <a:normAutofit/>
          </a:bodyPr>
          <a:lstStyle/>
          <a:p>
            <a:pPr marL="0" indent="0">
              <a:lnSpc>
                <a:spcPct val="100000"/>
              </a:lnSpc>
              <a:spcBef>
                <a:spcPts val="0"/>
              </a:spcBef>
              <a:spcAft>
                <a:spcPts val="0"/>
              </a:spcAft>
              <a:buNone/>
            </a:pPr>
            <a:r>
              <a:rPr lang="en-US" dirty="0" smtClean="0">
                <a:solidFill>
                  <a:schemeClr val="tx1"/>
                </a:solidFill>
                <a:latin typeface="+mn-lt"/>
              </a:rPr>
              <a:t>	</a:t>
            </a:r>
            <a:r>
              <a:rPr lang="en-US" dirty="0" smtClean="0">
                <a:solidFill>
                  <a:schemeClr val="bg1">
                    <a:lumMod val="75000"/>
                  </a:schemeClr>
                </a:solidFill>
                <a:latin typeface="+mn-lt"/>
              </a:rPr>
              <a:t>Contexts: A </a:t>
            </a:r>
            <a:r>
              <a:rPr lang="en-US" dirty="0">
                <a:solidFill>
                  <a:schemeClr val="bg1">
                    <a:lumMod val="75000"/>
                  </a:schemeClr>
                </a:solidFill>
                <a:latin typeface="+mn-lt"/>
              </a:rPr>
              <a:t>Q</a:t>
            </a:r>
            <a:r>
              <a:rPr lang="en-US" dirty="0" smtClean="0">
                <a:solidFill>
                  <a:schemeClr val="bg1">
                    <a:lumMod val="75000"/>
                  </a:schemeClr>
                </a:solidFill>
                <a:latin typeface="+mn-lt"/>
              </a:rPr>
              <a:t>uick Review</a:t>
            </a:r>
          </a:p>
          <a:p>
            <a:pPr marL="0" indent="0">
              <a:lnSpc>
                <a:spcPct val="100000"/>
              </a:lnSpc>
              <a:spcBef>
                <a:spcPts val="0"/>
              </a:spcBef>
              <a:spcAft>
                <a:spcPts val="0"/>
              </a:spcAft>
              <a:buNone/>
            </a:pPr>
            <a:endParaRPr lang="en-US" dirty="0" smtClean="0">
              <a:solidFill>
                <a:schemeClr val="tx1"/>
              </a:solidFill>
              <a:latin typeface="+mn-lt"/>
            </a:endParaRPr>
          </a:p>
          <a:p>
            <a:pPr marL="0" indent="0">
              <a:lnSpc>
                <a:spcPct val="100000"/>
              </a:lnSpc>
              <a:spcBef>
                <a:spcPts val="0"/>
              </a:spcBef>
              <a:spcAft>
                <a:spcPts val="0"/>
              </a:spcAft>
              <a:buNone/>
            </a:pPr>
            <a:r>
              <a:rPr lang="en-US" dirty="0" smtClean="0">
                <a:solidFill>
                  <a:schemeClr val="tx1"/>
                </a:solidFill>
                <a:latin typeface="+mn-lt"/>
              </a:rPr>
              <a:t>	Development: A Quick Review</a:t>
            </a:r>
          </a:p>
          <a:p>
            <a:pPr marL="0" indent="0">
              <a:lnSpc>
                <a:spcPct val="100000"/>
              </a:lnSpc>
              <a:spcBef>
                <a:spcPts val="0"/>
              </a:spcBef>
              <a:spcAft>
                <a:spcPts val="0"/>
              </a:spcAft>
              <a:buNone/>
            </a:pPr>
            <a:r>
              <a:rPr lang="en-US" sz="2500" b="0" i="1" dirty="0">
                <a:solidFill>
                  <a:schemeClr val="tx1"/>
                </a:solidFill>
                <a:latin typeface="+mn-lt"/>
              </a:rPr>
              <a:t>	</a:t>
            </a:r>
            <a:r>
              <a:rPr lang="en-US" sz="2500" b="0" i="1" dirty="0" smtClean="0">
                <a:solidFill>
                  <a:prstClr val="black"/>
                </a:solidFill>
                <a:latin typeface="+mn-lt"/>
              </a:rPr>
              <a:t>Implications </a:t>
            </a:r>
            <a:r>
              <a:rPr lang="en-US" sz="2500" b="0" i="1" dirty="0">
                <a:solidFill>
                  <a:prstClr val="black"/>
                </a:solidFill>
                <a:latin typeface="+mn-lt"/>
              </a:rPr>
              <a:t>of </a:t>
            </a:r>
            <a:r>
              <a:rPr lang="en-US" sz="2500" b="0" i="1" dirty="0" smtClean="0">
                <a:solidFill>
                  <a:prstClr val="black"/>
                </a:solidFill>
                <a:latin typeface="+mn-lt"/>
              </a:rPr>
              <a:t>development for </a:t>
            </a:r>
            <a:r>
              <a:rPr lang="en-US" sz="2500" b="0" i="1" dirty="0">
                <a:solidFill>
                  <a:prstClr val="black"/>
                </a:solidFill>
                <a:latin typeface="+mn-lt"/>
              </a:rPr>
              <a:t>health care delivery</a:t>
            </a:r>
          </a:p>
          <a:p>
            <a:pPr marL="0" indent="0">
              <a:lnSpc>
                <a:spcPct val="100000"/>
              </a:lnSpc>
              <a:spcBef>
                <a:spcPts val="0"/>
              </a:spcBef>
              <a:spcAft>
                <a:spcPts val="0"/>
              </a:spcAft>
              <a:buNone/>
            </a:pPr>
            <a:endParaRPr lang="en-US" dirty="0" smtClean="0">
              <a:solidFill>
                <a:schemeClr val="bg1">
                  <a:lumMod val="75000"/>
                </a:schemeClr>
              </a:solidFill>
              <a:latin typeface="+mn-lt"/>
            </a:endParaRPr>
          </a:p>
          <a:p>
            <a:pPr marL="0" indent="0">
              <a:lnSpc>
                <a:spcPct val="100000"/>
              </a:lnSpc>
              <a:spcBef>
                <a:spcPts val="0"/>
              </a:spcBef>
              <a:spcAft>
                <a:spcPts val="0"/>
              </a:spcAft>
              <a:buNone/>
            </a:pPr>
            <a:r>
              <a:rPr lang="en-US" dirty="0" smtClean="0">
                <a:solidFill>
                  <a:schemeClr val="bg1">
                    <a:lumMod val="75000"/>
                  </a:schemeClr>
                </a:solidFill>
                <a:latin typeface="+mn-lt"/>
              </a:rPr>
              <a:t>	The Health Care System</a:t>
            </a:r>
          </a:p>
        </p:txBody>
      </p:sp>
      <p:pic>
        <p:nvPicPr>
          <p:cNvPr id="5" name="Picture 2" descr="C:\Users\lfehrenbach\AppData\Local\Microsoft\Windows\Temporary Internet Files\Content.IE5\I57UL0BB\check-mark[1].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9600" y="2667000"/>
            <a:ext cx="855663" cy="838200"/>
          </a:xfrm>
          <a:prstGeom prst="rect">
            <a:avLst/>
          </a:prstGeom>
          <a:noFill/>
        </p:spPr>
      </p:pic>
    </p:spTree>
    <p:extLst>
      <p:ext uri="{BB962C8B-B14F-4D97-AF65-F5344CB8AC3E}">
        <p14:creationId xmlns:p14="http://schemas.microsoft.com/office/powerpoint/2010/main" val="172682810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437562" y="571500"/>
            <a:ext cx="8229600" cy="1143000"/>
          </a:xfrm>
        </p:spPr>
        <p:txBody>
          <a:bodyPr/>
          <a:lstStyle/>
          <a:p>
            <a:r>
              <a:rPr lang="en-AU" b="1" dirty="0">
                <a:latin typeface="+mj-lt"/>
                <a:cs typeface="Arial" panose="020B0604020202020204" pitchFamily="34" charset="0"/>
              </a:rPr>
              <a:t>A Model of </a:t>
            </a:r>
            <a:r>
              <a:rPr lang="en-AU" b="1" dirty="0" smtClean="0">
                <a:latin typeface="+mj-lt"/>
                <a:cs typeface="Arial" panose="020B0604020202020204" pitchFamily="34" charset="0"/>
              </a:rPr>
              <a:t>Development</a:t>
            </a:r>
            <a:endParaRPr lang="en-AU" b="1" dirty="0">
              <a:latin typeface="+mj-lt"/>
              <a:cs typeface="Arial" panose="020B0604020202020204" pitchFamily="34" charset="0"/>
            </a:endParaRPr>
          </a:p>
        </p:txBody>
      </p:sp>
      <p:sp>
        <p:nvSpPr>
          <p:cNvPr id="36866" name="Text Box 6"/>
          <p:cNvSpPr txBox="1">
            <a:spLocks noChangeArrowheads="1"/>
          </p:cNvSpPr>
          <p:nvPr/>
        </p:nvSpPr>
        <p:spPr bwMode="auto">
          <a:xfrm>
            <a:off x="276519" y="3061143"/>
            <a:ext cx="2619081" cy="1569660"/>
          </a:xfrm>
          <a:prstGeom prst="rect">
            <a:avLst/>
          </a:prstGeom>
          <a:solidFill>
            <a:srgbClr val="F1F8F9"/>
          </a:solidFill>
          <a:ln w="9525">
            <a:solidFill>
              <a:srgbClr val="000000"/>
            </a:solidFill>
            <a:miter lim="800000"/>
            <a:headEnd/>
            <a:tailEnd/>
          </a:ln>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AU" dirty="0">
                <a:latin typeface="+mj-lt"/>
              </a:rPr>
              <a:t>Puberty heightens </a:t>
            </a:r>
            <a:r>
              <a:rPr lang="en-AU" dirty="0" smtClean="0">
                <a:latin typeface="+mj-lt"/>
              </a:rPr>
              <a:t>emotional lability, </a:t>
            </a:r>
            <a:r>
              <a:rPr lang="en-AU" dirty="0">
                <a:latin typeface="+mj-lt"/>
              </a:rPr>
              <a:t>sensation-seeking, reward orientation</a:t>
            </a:r>
          </a:p>
        </p:txBody>
      </p:sp>
      <p:sp>
        <p:nvSpPr>
          <p:cNvPr id="36867" name="Text Box 9"/>
          <p:cNvSpPr txBox="1">
            <a:spLocks noChangeArrowheads="1"/>
          </p:cNvSpPr>
          <p:nvPr/>
        </p:nvSpPr>
        <p:spPr bwMode="auto">
          <a:xfrm>
            <a:off x="3247594" y="3065625"/>
            <a:ext cx="2466622" cy="2308324"/>
          </a:xfrm>
          <a:prstGeom prst="rect">
            <a:avLst/>
          </a:prstGeom>
          <a:solidFill>
            <a:schemeClr val="accent1"/>
          </a:solidFill>
          <a:ln w="9525">
            <a:solidFill>
              <a:srgbClr val="000000"/>
            </a:solidFill>
            <a:miter lim="800000"/>
            <a:headEnd/>
            <a:tailEnd/>
          </a:ln>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AU" dirty="0">
                <a:solidFill>
                  <a:schemeClr val="bg2"/>
                </a:solidFill>
                <a:latin typeface="+mj-lt"/>
              </a:rPr>
              <a:t>I</a:t>
            </a:r>
            <a:r>
              <a:rPr lang="en-AU" dirty="0" smtClean="0">
                <a:solidFill>
                  <a:schemeClr val="bg2"/>
                </a:solidFill>
                <a:latin typeface="+mj-lt"/>
              </a:rPr>
              <a:t>ncreased vulnerability </a:t>
            </a:r>
            <a:r>
              <a:rPr lang="en-AU" dirty="0">
                <a:solidFill>
                  <a:schemeClr val="bg2"/>
                </a:solidFill>
                <a:latin typeface="+mj-lt"/>
              </a:rPr>
              <a:t>to risk taking, problems in terms of affect &amp; behaviour</a:t>
            </a:r>
          </a:p>
        </p:txBody>
      </p:sp>
      <p:sp>
        <p:nvSpPr>
          <p:cNvPr id="36868" name="Text Box 10"/>
          <p:cNvSpPr txBox="1">
            <a:spLocks noChangeArrowheads="1"/>
          </p:cNvSpPr>
          <p:nvPr/>
        </p:nvSpPr>
        <p:spPr bwMode="auto">
          <a:xfrm>
            <a:off x="6074440" y="3073595"/>
            <a:ext cx="2396067" cy="2308324"/>
          </a:xfrm>
          <a:prstGeom prst="rect">
            <a:avLst/>
          </a:prstGeom>
          <a:solidFill>
            <a:srgbClr val="800080"/>
          </a:solidFill>
          <a:ln w="9525">
            <a:solidFill>
              <a:srgbClr val="000000"/>
            </a:solidFill>
            <a:miter lim="800000"/>
            <a:headEnd/>
            <a:tailEnd/>
          </a:ln>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AU" dirty="0" smtClean="0">
                <a:solidFill>
                  <a:srgbClr val="FFFFFF"/>
                </a:solidFill>
                <a:latin typeface="+mj-lt"/>
              </a:rPr>
              <a:t>Continued maturation </a:t>
            </a:r>
            <a:r>
              <a:rPr lang="en-AU" dirty="0">
                <a:solidFill>
                  <a:srgbClr val="FFFFFF"/>
                </a:solidFill>
                <a:latin typeface="+mj-lt"/>
              </a:rPr>
              <a:t>of </a:t>
            </a:r>
            <a:r>
              <a:rPr lang="en-AU" dirty="0" smtClean="0">
                <a:solidFill>
                  <a:srgbClr val="FFFFFF"/>
                </a:solidFill>
                <a:latin typeface="+mj-lt"/>
              </a:rPr>
              <a:t>brain; regulatory competence</a:t>
            </a:r>
          </a:p>
          <a:p>
            <a:pPr algn="ctr"/>
            <a:r>
              <a:rPr lang="en-AU" dirty="0" smtClean="0">
                <a:solidFill>
                  <a:srgbClr val="FFFFFF"/>
                </a:solidFill>
                <a:latin typeface="+mj-lt"/>
              </a:rPr>
              <a:t>(Worst health outcomes) </a:t>
            </a:r>
            <a:endParaRPr lang="en-AU" dirty="0">
              <a:solidFill>
                <a:srgbClr val="FFFFFF"/>
              </a:solidFill>
              <a:latin typeface="+mj-lt"/>
            </a:endParaRPr>
          </a:p>
        </p:txBody>
      </p:sp>
      <p:sp>
        <p:nvSpPr>
          <p:cNvPr id="36869" name="Line 11"/>
          <p:cNvSpPr>
            <a:spLocks noChangeShapeType="1"/>
          </p:cNvSpPr>
          <p:nvPr/>
        </p:nvSpPr>
        <p:spPr bwMode="auto">
          <a:xfrm>
            <a:off x="414416" y="2819397"/>
            <a:ext cx="7776633" cy="0"/>
          </a:xfrm>
          <a:prstGeom prst="line">
            <a:avLst/>
          </a:prstGeom>
          <a:noFill/>
          <a:ln w="5715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solidFill>
                <a:schemeClr val="tx2">
                  <a:lumMod val="75000"/>
                </a:schemeClr>
              </a:solidFill>
              <a:latin typeface="+mj-lt"/>
            </a:endParaRPr>
          </a:p>
        </p:txBody>
      </p:sp>
      <p:sp>
        <p:nvSpPr>
          <p:cNvPr id="36870" name="Text Box 12"/>
          <p:cNvSpPr txBox="1">
            <a:spLocks noChangeArrowheads="1"/>
          </p:cNvSpPr>
          <p:nvPr/>
        </p:nvSpPr>
        <p:spPr bwMode="auto">
          <a:xfrm>
            <a:off x="327202" y="1847850"/>
            <a:ext cx="2535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AU" b="1" dirty="0">
                <a:solidFill>
                  <a:schemeClr val="tx2">
                    <a:lumMod val="75000"/>
                  </a:schemeClr>
                </a:solidFill>
                <a:latin typeface="+mj-lt"/>
              </a:rPr>
              <a:t>Early adolescence</a:t>
            </a:r>
          </a:p>
          <a:p>
            <a:pPr algn="ctr"/>
            <a:r>
              <a:rPr lang="en-AU" b="1" dirty="0">
                <a:solidFill>
                  <a:schemeClr val="tx2">
                    <a:lumMod val="75000"/>
                  </a:schemeClr>
                </a:solidFill>
                <a:latin typeface="+mj-lt"/>
              </a:rPr>
              <a:t>10-14 </a:t>
            </a:r>
            <a:r>
              <a:rPr lang="en-AU" b="1" dirty="0" smtClean="0">
                <a:solidFill>
                  <a:schemeClr val="tx2">
                    <a:lumMod val="75000"/>
                  </a:schemeClr>
                </a:solidFill>
                <a:latin typeface="+mj-lt"/>
              </a:rPr>
              <a:t>years</a:t>
            </a:r>
            <a:endParaRPr lang="en-AU" b="1" dirty="0">
              <a:solidFill>
                <a:schemeClr val="tx2">
                  <a:lumMod val="75000"/>
                </a:schemeClr>
              </a:solidFill>
              <a:latin typeface="+mj-lt"/>
            </a:endParaRPr>
          </a:p>
        </p:txBody>
      </p:sp>
      <p:sp>
        <p:nvSpPr>
          <p:cNvPr id="36871" name="Text Box 13"/>
          <p:cNvSpPr txBox="1">
            <a:spLocks noChangeArrowheads="1"/>
          </p:cNvSpPr>
          <p:nvPr/>
        </p:nvSpPr>
        <p:spPr bwMode="auto">
          <a:xfrm>
            <a:off x="3074099" y="1828800"/>
            <a:ext cx="29495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AU" b="1" dirty="0" smtClean="0">
                <a:solidFill>
                  <a:schemeClr val="tx2">
                    <a:lumMod val="75000"/>
                  </a:schemeClr>
                </a:solidFill>
                <a:latin typeface="+mj-lt"/>
              </a:rPr>
              <a:t>Mid/late </a:t>
            </a:r>
            <a:r>
              <a:rPr lang="en-AU" b="1" dirty="0">
                <a:solidFill>
                  <a:schemeClr val="tx2">
                    <a:lumMod val="75000"/>
                  </a:schemeClr>
                </a:solidFill>
                <a:latin typeface="+mj-lt"/>
              </a:rPr>
              <a:t>adolescence</a:t>
            </a:r>
          </a:p>
          <a:p>
            <a:pPr algn="ctr"/>
            <a:r>
              <a:rPr lang="en-AU" b="1" dirty="0">
                <a:solidFill>
                  <a:schemeClr val="tx2">
                    <a:lumMod val="75000"/>
                  </a:schemeClr>
                </a:solidFill>
                <a:latin typeface="+mj-lt"/>
              </a:rPr>
              <a:t>15-</a:t>
            </a:r>
            <a:r>
              <a:rPr lang="en-AU" b="1" dirty="0" smtClean="0">
                <a:solidFill>
                  <a:schemeClr val="tx2">
                    <a:lumMod val="75000"/>
                  </a:schemeClr>
                </a:solidFill>
                <a:latin typeface="+mj-lt"/>
              </a:rPr>
              <a:t>18 years</a:t>
            </a:r>
            <a:endParaRPr lang="en-AU" b="1" dirty="0">
              <a:solidFill>
                <a:schemeClr val="tx2">
                  <a:lumMod val="75000"/>
                </a:schemeClr>
              </a:solidFill>
              <a:latin typeface="+mj-lt"/>
            </a:endParaRPr>
          </a:p>
        </p:txBody>
      </p:sp>
      <p:sp>
        <p:nvSpPr>
          <p:cNvPr id="36872" name="Text Box 14"/>
          <p:cNvSpPr txBox="1">
            <a:spLocks noChangeArrowheads="1"/>
          </p:cNvSpPr>
          <p:nvPr/>
        </p:nvSpPr>
        <p:spPr bwMode="auto">
          <a:xfrm>
            <a:off x="6056006" y="1828800"/>
            <a:ext cx="24342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AU" b="1" dirty="0" smtClean="0">
                <a:solidFill>
                  <a:schemeClr val="tx2">
                    <a:lumMod val="75000"/>
                  </a:schemeClr>
                </a:solidFill>
                <a:latin typeface="+mj-lt"/>
              </a:rPr>
              <a:t>Young adulthood</a:t>
            </a:r>
            <a:endParaRPr lang="en-AU" b="1" dirty="0">
              <a:solidFill>
                <a:schemeClr val="tx2">
                  <a:lumMod val="75000"/>
                </a:schemeClr>
              </a:solidFill>
              <a:latin typeface="+mj-lt"/>
            </a:endParaRPr>
          </a:p>
          <a:p>
            <a:pPr algn="ctr"/>
            <a:r>
              <a:rPr lang="en-AU" b="1" dirty="0" smtClean="0">
                <a:solidFill>
                  <a:schemeClr val="tx2">
                    <a:lumMod val="75000"/>
                  </a:schemeClr>
                </a:solidFill>
                <a:latin typeface="+mj-lt"/>
              </a:rPr>
              <a:t>19-25 years</a:t>
            </a:r>
            <a:endParaRPr lang="en-AU" b="1" dirty="0">
              <a:solidFill>
                <a:schemeClr val="tx2">
                  <a:lumMod val="75000"/>
                </a:schemeClr>
              </a:solidFill>
              <a:latin typeface="+mj-lt"/>
            </a:endParaRPr>
          </a:p>
        </p:txBody>
      </p:sp>
      <p:sp>
        <p:nvSpPr>
          <p:cNvPr id="11" name="TextBox 10"/>
          <p:cNvSpPr txBox="1"/>
          <p:nvPr/>
        </p:nvSpPr>
        <p:spPr>
          <a:xfrm>
            <a:off x="533400" y="6400800"/>
            <a:ext cx="3362095" cy="276999"/>
          </a:xfrm>
          <a:prstGeom prst="rect">
            <a:avLst/>
          </a:prstGeom>
          <a:noFill/>
        </p:spPr>
        <p:txBody>
          <a:bodyPr wrap="square" rtlCol="0">
            <a:spAutoFit/>
          </a:bodyPr>
          <a:lstStyle/>
          <a:p>
            <a:r>
              <a:rPr lang="en-US" sz="1200" i="1" dirty="0" smtClean="0">
                <a:solidFill>
                  <a:srgbClr val="BFBFBF"/>
                </a:solidFill>
                <a:latin typeface="+mj-lt"/>
                <a:cs typeface="Corbel"/>
              </a:rPr>
              <a:t>Source: Lerner and Steinberg, 2009.</a:t>
            </a:r>
            <a:endParaRPr lang="en-US" sz="1200" i="1" dirty="0">
              <a:solidFill>
                <a:srgbClr val="BFBFBF"/>
              </a:solidFill>
              <a:latin typeface="+mj-lt"/>
              <a:cs typeface="Corbel"/>
            </a:endParaRPr>
          </a:p>
        </p:txBody>
      </p:sp>
    </p:spTree>
    <p:extLst>
      <p:ext uri="{BB962C8B-B14F-4D97-AF65-F5344CB8AC3E}">
        <p14:creationId xmlns:p14="http://schemas.microsoft.com/office/powerpoint/2010/main" val="73482455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3"/>
          <p:cNvSpPr>
            <a:spLocks noGrp="1"/>
          </p:cNvSpPr>
          <p:nvPr>
            <p:ph type="title"/>
          </p:nvPr>
        </p:nvSpPr>
        <p:spPr>
          <a:xfrm>
            <a:off x="390525" y="533400"/>
            <a:ext cx="8229600" cy="1143000"/>
          </a:xfrm>
        </p:spPr>
        <p:txBody>
          <a:bodyPr/>
          <a:lstStyle/>
          <a:p>
            <a:pPr eaLnBrk="1" hangingPunct="1"/>
            <a:r>
              <a:rPr lang="en-US" b="1" dirty="0">
                <a:latin typeface="+mj-lt"/>
                <a:cs typeface="Arial" panose="020B0604020202020204" pitchFamily="34" charset="0"/>
              </a:rPr>
              <a:t>Early </a:t>
            </a:r>
            <a:r>
              <a:rPr lang="en-US" b="1" dirty="0" smtClean="0">
                <a:latin typeface="+mj-lt"/>
                <a:cs typeface="Arial" panose="020B0604020202020204" pitchFamily="34" charset="0"/>
              </a:rPr>
              <a:t>Adolescence</a:t>
            </a:r>
            <a:endParaRPr lang="en-US" b="1" dirty="0">
              <a:latin typeface="+mj-lt"/>
              <a:cs typeface="Arial" panose="020B0604020202020204" pitchFamily="34" charset="0"/>
            </a:endParaRPr>
          </a:p>
        </p:txBody>
      </p:sp>
      <p:pic>
        <p:nvPicPr>
          <p:cNvPr id="38914"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a:xfrm>
            <a:off x="1981200" y="2057400"/>
            <a:ext cx="4827153" cy="2819400"/>
          </a:xfrm>
        </p:spPr>
      </p:pic>
    </p:spTree>
    <p:extLst>
      <p:ext uri="{BB962C8B-B14F-4D97-AF65-F5344CB8AC3E}">
        <p14:creationId xmlns:p14="http://schemas.microsoft.com/office/powerpoint/2010/main" val="281019237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4"/>
          <p:cNvSpPr>
            <a:spLocks noGrp="1" noChangeArrowheads="1"/>
          </p:cNvSpPr>
          <p:nvPr>
            <p:ph type="title"/>
          </p:nvPr>
        </p:nvSpPr>
        <p:spPr>
          <a:xfrm>
            <a:off x="400050" y="533400"/>
            <a:ext cx="8229600" cy="1143000"/>
          </a:xfrm>
        </p:spPr>
        <p:txBody>
          <a:bodyPr/>
          <a:lstStyle/>
          <a:p>
            <a:pPr eaLnBrk="1" hangingPunct="1"/>
            <a:r>
              <a:rPr lang="en-US" b="1" dirty="0" smtClean="0">
                <a:latin typeface="+mj-lt"/>
                <a:cs typeface="Arial" panose="020B0604020202020204" pitchFamily="34" charset="0"/>
                <a:sym typeface="Tahoma" charset="0"/>
              </a:rPr>
              <a:t>Early Adolescence: a </a:t>
            </a:r>
            <a:r>
              <a:rPr lang="en-US" b="1" dirty="0" smtClean="0">
                <a:solidFill>
                  <a:srgbClr val="1F497D"/>
                </a:solidFill>
                <a:latin typeface="+mj-lt"/>
                <a:cs typeface="Arial" panose="020B0604020202020204" pitchFamily="34" charset="0"/>
                <a:sym typeface="Tahoma" charset="0"/>
              </a:rPr>
              <a:t>quick</a:t>
            </a:r>
            <a:r>
              <a:rPr lang="en-US" b="1" dirty="0" smtClean="0">
                <a:solidFill>
                  <a:srgbClr val="8064A2"/>
                </a:solidFill>
                <a:latin typeface="+mj-lt"/>
                <a:cs typeface="Arial" panose="020B0604020202020204" pitchFamily="34" charset="0"/>
                <a:sym typeface="Tahoma" charset="0"/>
              </a:rPr>
              <a:t> </a:t>
            </a:r>
            <a:r>
              <a:rPr lang="en-US" b="1" dirty="0" smtClean="0">
                <a:latin typeface="+mj-lt"/>
                <a:cs typeface="Arial" panose="020B0604020202020204" pitchFamily="34" charset="0"/>
                <a:sym typeface="Tahoma" charset="0"/>
              </a:rPr>
              <a:t>overview</a:t>
            </a:r>
            <a:endParaRPr lang="en-US" b="1" dirty="0">
              <a:latin typeface="+mj-lt"/>
              <a:cs typeface="Arial" panose="020B0604020202020204" pitchFamily="34" charset="0"/>
              <a:sym typeface="Tahoma" charset="0"/>
            </a:endParaRPr>
          </a:p>
        </p:txBody>
      </p:sp>
      <p:sp>
        <p:nvSpPr>
          <p:cNvPr id="33794" name="Rectangle 3"/>
          <p:cNvSpPr>
            <a:spLocks noGrp="1" noChangeArrowheads="1"/>
          </p:cNvSpPr>
          <p:nvPr>
            <p:ph idx="1"/>
          </p:nvPr>
        </p:nvSpPr>
        <p:spPr>
          <a:xfrm>
            <a:off x="523875" y="1860512"/>
            <a:ext cx="7924800" cy="4739760"/>
          </a:xfrm>
        </p:spPr>
        <p:txBody>
          <a:bodyPr wrap="square">
            <a:spAutoFit/>
          </a:bodyPr>
          <a:lstStyle/>
          <a:p>
            <a:pPr marL="284163" indent="-284163" eaLnBrk="1" hangingPunct="1">
              <a:lnSpc>
                <a:spcPct val="100000"/>
              </a:lnSpc>
              <a:spcBef>
                <a:spcPts val="600"/>
              </a:spcBef>
              <a:spcAft>
                <a:spcPts val="0"/>
              </a:spcAft>
              <a:buFontTx/>
              <a:buChar char="•"/>
            </a:pPr>
            <a:r>
              <a:rPr lang="en-US" sz="2800" b="0" dirty="0" smtClean="0">
                <a:solidFill>
                  <a:schemeClr val="tx1"/>
                </a:solidFill>
                <a:latin typeface="+mj-lt"/>
                <a:cs typeface="Arial" panose="020B0604020202020204" pitchFamily="34" charset="0"/>
                <a:sym typeface="Tahoma" charset="0"/>
              </a:rPr>
              <a:t>With onset of puberty, important to normalize differences.</a:t>
            </a:r>
          </a:p>
          <a:p>
            <a:pPr marL="284163" lvl="0" indent="-284163">
              <a:lnSpc>
                <a:spcPct val="100000"/>
              </a:lnSpc>
              <a:spcBef>
                <a:spcPts val="600"/>
              </a:spcBef>
              <a:spcAft>
                <a:spcPts val="0"/>
              </a:spcAft>
              <a:buFontTx/>
              <a:buChar char="•"/>
            </a:pPr>
            <a:r>
              <a:rPr lang="en-US" sz="2800" b="0" dirty="0" smtClean="0">
                <a:solidFill>
                  <a:schemeClr val="tx1"/>
                </a:solidFill>
                <a:latin typeface="+mj-lt"/>
                <a:ea typeface="ＭＳ Ｐゴシック" charset="0"/>
                <a:cs typeface="Arial" panose="020B0604020202020204" pitchFamily="34" charset="0"/>
              </a:rPr>
              <a:t>Help teens </a:t>
            </a:r>
            <a:r>
              <a:rPr lang="en-US" sz="2800" b="0" dirty="0" smtClean="0">
                <a:solidFill>
                  <a:srgbClr val="FF0000"/>
                </a:solidFill>
                <a:latin typeface="+mj-lt"/>
                <a:ea typeface="ＭＳ Ｐゴシック" charset="0"/>
                <a:cs typeface="Arial" panose="020B0604020202020204" pitchFamily="34" charset="0"/>
              </a:rPr>
              <a:t>begin</a:t>
            </a:r>
            <a:r>
              <a:rPr lang="en-US" sz="2800" b="0" dirty="0" smtClean="0">
                <a:solidFill>
                  <a:schemeClr val="tx1"/>
                </a:solidFill>
                <a:latin typeface="+mj-lt"/>
                <a:ea typeface="ＭＳ Ｐゴシック" charset="0"/>
                <a:cs typeface="Arial" panose="020B0604020202020204" pitchFamily="34" charset="0"/>
              </a:rPr>
              <a:t> </a:t>
            </a:r>
            <a:r>
              <a:rPr lang="en-US" sz="2800" b="0" dirty="0">
                <a:solidFill>
                  <a:schemeClr val="tx1"/>
                </a:solidFill>
                <a:latin typeface="+mj-lt"/>
                <a:ea typeface="ＭＳ Ｐゴシック" charset="0"/>
                <a:cs typeface="Arial" panose="020B0604020202020204" pitchFamily="34" charset="0"/>
              </a:rPr>
              <a:t>to take responsibility for own </a:t>
            </a:r>
            <a:r>
              <a:rPr lang="en-US" sz="2800" b="0" dirty="0" smtClean="0">
                <a:solidFill>
                  <a:schemeClr val="tx1"/>
                </a:solidFill>
                <a:latin typeface="+mj-lt"/>
                <a:ea typeface="ＭＳ Ｐゴシック" charset="0"/>
                <a:cs typeface="Arial" panose="020B0604020202020204" pitchFamily="34" charset="0"/>
              </a:rPr>
              <a:t>health, in </a:t>
            </a:r>
            <a:r>
              <a:rPr lang="en-US" sz="2800" b="0" dirty="0">
                <a:solidFill>
                  <a:schemeClr val="tx1"/>
                </a:solidFill>
                <a:latin typeface="+mj-lt"/>
                <a:ea typeface="ＭＳ Ｐゴシック" charset="0"/>
                <a:cs typeface="Arial" panose="020B0604020202020204" pitchFamily="34" charset="0"/>
              </a:rPr>
              <a:t>consultation with parents. </a:t>
            </a:r>
            <a:endParaRPr lang="en-US" sz="2800" b="0" dirty="0" smtClean="0">
              <a:solidFill>
                <a:schemeClr val="tx1"/>
              </a:solidFill>
              <a:latin typeface="+mj-lt"/>
              <a:ea typeface="ＭＳ Ｐゴシック" charset="0"/>
              <a:cs typeface="Arial" panose="020B0604020202020204" pitchFamily="34" charset="0"/>
            </a:endParaRPr>
          </a:p>
          <a:p>
            <a:pPr marL="284163" lvl="0" indent="-284163">
              <a:lnSpc>
                <a:spcPct val="100000"/>
              </a:lnSpc>
              <a:spcBef>
                <a:spcPts val="600"/>
              </a:spcBef>
              <a:spcAft>
                <a:spcPts val="0"/>
              </a:spcAft>
              <a:buFontTx/>
              <a:buChar char="•"/>
            </a:pPr>
            <a:r>
              <a:rPr lang="en-US" sz="2800" b="0" dirty="0" smtClean="0">
                <a:solidFill>
                  <a:schemeClr val="tx1"/>
                </a:solidFill>
                <a:latin typeface="+mj-lt"/>
                <a:ea typeface="ＭＳ Ｐゴシック" charset="0"/>
                <a:cs typeface="Arial" panose="020B0604020202020204" pitchFamily="34" charset="0"/>
              </a:rPr>
              <a:t>Begin </a:t>
            </a:r>
            <a:r>
              <a:rPr lang="en-US" sz="2800" b="0" dirty="0">
                <a:solidFill>
                  <a:srgbClr val="FF0000"/>
                </a:solidFill>
                <a:latin typeface="+mj-lt"/>
                <a:ea typeface="ＭＳ Ｐゴシック" charset="0"/>
                <a:cs typeface="Arial" panose="020B0604020202020204" pitchFamily="34" charset="0"/>
              </a:rPr>
              <a:t>time alone </a:t>
            </a:r>
            <a:r>
              <a:rPr lang="en-US" sz="2800" b="0" dirty="0">
                <a:solidFill>
                  <a:schemeClr val="tx1"/>
                </a:solidFill>
                <a:latin typeface="+mj-lt"/>
                <a:ea typeface="ＭＳ Ｐゴシック" charset="0"/>
                <a:cs typeface="Arial" panose="020B0604020202020204" pitchFamily="34" charset="0"/>
              </a:rPr>
              <a:t>with patient</a:t>
            </a:r>
            <a:r>
              <a:rPr lang="en-US" sz="2800" b="0" dirty="0" smtClean="0">
                <a:solidFill>
                  <a:schemeClr val="tx1"/>
                </a:solidFill>
                <a:latin typeface="+mj-lt"/>
                <a:ea typeface="ＭＳ Ｐゴシック" charset="0"/>
                <a:cs typeface="Arial" panose="020B0604020202020204" pitchFamily="34" charset="0"/>
              </a:rPr>
              <a:t>.</a:t>
            </a:r>
          </a:p>
          <a:p>
            <a:pPr marL="284163" lvl="0" indent="-284163">
              <a:lnSpc>
                <a:spcPct val="100000"/>
              </a:lnSpc>
              <a:spcBef>
                <a:spcPts val="600"/>
              </a:spcBef>
              <a:spcAft>
                <a:spcPts val="0"/>
              </a:spcAft>
              <a:buFontTx/>
              <a:buChar char="•"/>
            </a:pPr>
            <a:r>
              <a:rPr lang="en-US" sz="2800" b="0" dirty="0">
                <a:solidFill>
                  <a:schemeClr val="tx1"/>
                </a:solidFill>
                <a:latin typeface="+mj-lt"/>
                <a:ea typeface="ＭＳ Ｐゴシック" charset="0"/>
                <a:cs typeface="Arial" panose="020B0604020202020204" pitchFamily="34" charset="0"/>
              </a:rPr>
              <a:t>Shift in </a:t>
            </a:r>
            <a:r>
              <a:rPr lang="en-US" sz="2800" b="0" dirty="0" smtClean="0">
                <a:solidFill>
                  <a:schemeClr val="tx1"/>
                </a:solidFill>
                <a:latin typeface="+mj-lt"/>
                <a:ea typeface="ＭＳ Ｐゴシック" charset="0"/>
                <a:cs typeface="Arial" panose="020B0604020202020204" pitchFamily="34" charset="0"/>
              </a:rPr>
              <a:t>clinician’s focus </a:t>
            </a:r>
            <a:r>
              <a:rPr lang="en-US" sz="2800" b="0" dirty="0">
                <a:solidFill>
                  <a:schemeClr val="tx1"/>
                </a:solidFill>
                <a:latin typeface="+mj-lt"/>
                <a:ea typeface="ＭＳ Ｐゴシック" charset="0"/>
                <a:cs typeface="Arial" panose="020B0604020202020204" pitchFamily="34" charset="0"/>
              </a:rPr>
              <a:t>from </a:t>
            </a:r>
            <a:r>
              <a:rPr lang="en-US" sz="2800" b="0" dirty="0" smtClean="0">
                <a:solidFill>
                  <a:schemeClr val="tx1"/>
                </a:solidFill>
                <a:latin typeface="+mj-lt"/>
                <a:ea typeface="ＭＳ Ｐゴシック" charset="0"/>
                <a:cs typeface="Arial" panose="020B0604020202020204" pitchFamily="34" charset="0"/>
              </a:rPr>
              <a:t>anticipatory guidance </a:t>
            </a:r>
            <a:r>
              <a:rPr lang="en-US" sz="2800" b="0" dirty="0">
                <a:solidFill>
                  <a:schemeClr val="tx1"/>
                </a:solidFill>
                <a:latin typeface="+mj-lt"/>
                <a:ea typeface="ＭＳ Ｐゴシック" charset="0"/>
                <a:cs typeface="Arial" panose="020B0604020202020204" pitchFamily="34" charset="0"/>
              </a:rPr>
              <a:t>to parents </a:t>
            </a:r>
            <a:r>
              <a:rPr lang="en-US" sz="2800" b="0" dirty="0" smtClean="0">
                <a:solidFill>
                  <a:schemeClr val="tx1"/>
                </a:solidFill>
                <a:latin typeface="+mj-lt"/>
                <a:ea typeface="ＭＳ Ｐゴシック" charset="0"/>
                <a:cs typeface="Arial" panose="020B0604020202020204" pitchFamily="34" charset="0"/>
              </a:rPr>
              <a:t>to both teen &amp; parent. </a:t>
            </a:r>
          </a:p>
          <a:p>
            <a:pPr marL="284163" lvl="0" indent="-284163">
              <a:lnSpc>
                <a:spcPct val="100000"/>
              </a:lnSpc>
              <a:spcBef>
                <a:spcPts val="600"/>
              </a:spcBef>
              <a:spcAft>
                <a:spcPts val="0"/>
              </a:spcAft>
              <a:buFontTx/>
              <a:buChar char="•"/>
            </a:pPr>
            <a:r>
              <a:rPr lang="en-US" sz="2800" b="0" dirty="0" smtClean="0">
                <a:solidFill>
                  <a:schemeClr val="tx1"/>
                </a:solidFill>
                <a:latin typeface="+mj-lt"/>
                <a:ea typeface="ＭＳ Ｐゴシック" charset="0"/>
                <a:cs typeface="Arial" panose="020B0604020202020204" pitchFamily="34" charset="0"/>
              </a:rPr>
              <a:t>Concrete thinking </a:t>
            </a:r>
            <a:r>
              <a:rPr lang="en-US" sz="2800" b="0" dirty="0">
                <a:solidFill>
                  <a:schemeClr val="tx1"/>
                </a:solidFill>
                <a:latin typeface="+mj-lt"/>
                <a:ea typeface="ＭＳ Ｐゴシック" charset="0"/>
                <a:cs typeface="Arial" panose="020B0604020202020204" pitchFamily="34" charset="0"/>
              </a:rPr>
              <a:t>requires </a:t>
            </a:r>
            <a:r>
              <a:rPr lang="en-US" sz="2800" b="0" dirty="0" smtClean="0">
                <a:solidFill>
                  <a:schemeClr val="tx1"/>
                </a:solidFill>
                <a:latin typeface="+mj-lt"/>
                <a:ea typeface="ＭＳ Ｐゴシック" charset="0"/>
                <a:cs typeface="Arial" panose="020B0604020202020204" pitchFamily="34" charset="0"/>
              </a:rPr>
              <a:t>straight </a:t>
            </a:r>
            <a:r>
              <a:rPr lang="en-US" sz="2800" b="0" dirty="0">
                <a:solidFill>
                  <a:schemeClr val="tx1"/>
                </a:solidFill>
                <a:latin typeface="+mj-lt"/>
                <a:ea typeface="ＭＳ Ｐゴシック" charset="0"/>
                <a:cs typeface="Arial" panose="020B0604020202020204" pitchFamily="34" charset="0"/>
              </a:rPr>
              <a:t>forward explicit </a:t>
            </a:r>
            <a:r>
              <a:rPr lang="en-US" sz="2800" b="0" dirty="0" smtClean="0">
                <a:solidFill>
                  <a:schemeClr val="tx1"/>
                </a:solidFill>
                <a:latin typeface="+mj-lt"/>
                <a:ea typeface="ＭＳ Ｐゴシック" charset="0"/>
                <a:cs typeface="Arial" panose="020B0604020202020204" pitchFamily="34" charset="0"/>
              </a:rPr>
              <a:t>messages.</a:t>
            </a:r>
            <a:endParaRPr lang="en-US" sz="2800" b="0" dirty="0">
              <a:solidFill>
                <a:schemeClr val="tx1"/>
              </a:solidFill>
              <a:latin typeface="+mj-lt"/>
              <a:ea typeface="ＭＳ Ｐゴシック" charset="0"/>
              <a:cs typeface="Arial" panose="020B0604020202020204" pitchFamily="34" charset="0"/>
            </a:endParaRPr>
          </a:p>
          <a:p>
            <a:pPr marL="0" indent="0" eaLnBrk="1" hangingPunct="1">
              <a:lnSpc>
                <a:spcPct val="100000"/>
              </a:lnSpc>
              <a:spcBef>
                <a:spcPct val="0"/>
              </a:spcBef>
              <a:spcAft>
                <a:spcPts val="0"/>
              </a:spcAft>
              <a:buNone/>
            </a:pPr>
            <a:endParaRPr lang="en-US" sz="3000" dirty="0">
              <a:solidFill>
                <a:schemeClr val="tx1"/>
              </a:solidFill>
              <a:latin typeface="Arial" panose="020B0604020202020204" pitchFamily="34" charset="0"/>
              <a:cs typeface="Arial" panose="020B0604020202020204" pitchFamily="34" charset="0"/>
              <a:sym typeface="Tahoma" charset="0"/>
            </a:endParaRPr>
          </a:p>
        </p:txBody>
      </p:sp>
    </p:spTree>
    <p:extLst>
      <p:ext uri="{BB962C8B-B14F-4D97-AF65-F5344CB8AC3E}">
        <p14:creationId xmlns:p14="http://schemas.microsoft.com/office/powerpoint/2010/main" val="122613941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AutoShape 2" descr="The image “file:///C:/WINDOWS/Desktop/mid%2520adolescents%2520by%2520lockers.jpg” cannot be displayed, because it contains errors."/>
          <p:cNvSpPr>
            <a:spLocks noChangeAspect="1" noChangeArrowheads="1"/>
          </p:cNvSpPr>
          <p:nvPr/>
        </p:nvSpPr>
        <p:spPr bwMode="auto">
          <a:xfrm>
            <a:off x="4423834" y="3281363"/>
            <a:ext cx="297744"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6082" name="AutoShape 3" descr="The image “file:///C:/WINDOWS/Desktop/mid%2520adolescents%2520by%2520lockers.jpg” cannot be displayed, because it contains errors."/>
          <p:cNvSpPr>
            <a:spLocks noChangeAspect="1" noChangeArrowheads="1"/>
          </p:cNvSpPr>
          <p:nvPr/>
        </p:nvSpPr>
        <p:spPr bwMode="auto">
          <a:xfrm>
            <a:off x="4423834" y="3281363"/>
            <a:ext cx="297744"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6083" name="AutoShape 4" descr="The image “file:///C:/WINDOWS/Desktop/mid%2520adolescents%2520by%2520lockers.jpg” cannot be displayed, because it contains errors."/>
          <p:cNvSpPr>
            <a:spLocks noChangeAspect="1" noChangeArrowheads="1"/>
          </p:cNvSpPr>
          <p:nvPr/>
        </p:nvSpPr>
        <p:spPr bwMode="auto">
          <a:xfrm>
            <a:off x="4423834" y="3281363"/>
            <a:ext cx="297744"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6085" name="Title 1"/>
          <p:cNvSpPr>
            <a:spLocks noGrp="1"/>
          </p:cNvSpPr>
          <p:nvPr>
            <p:ph type="title"/>
          </p:nvPr>
        </p:nvSpPr>
        <p:spPr>
          <a:xfrm>
            <a:off x="381000" y="304800"/>
            <a:ext cx="8229600" cy="1143000"/>
          </a:xfrm>
        </p:spPr>
        <p:txBody>
          <a:bodyPr/>
          <a:lstStyle/>
          <a:p>
            <a:pPr eaLnBrk="1" hangingPunct="1"/>
            <a:r>
              <a:rPr lang="en-US" b="1" dirty="0" smtClean="0">
                <a:latin typeface="+mj-lt"/>
              </a:rPr>
              <a:t>Mid/late Adolescence</a:t>
            </a:r>
            <a:endParaRPr lang="en-US" b="1" dirty="0">
              <a:latin typeface="+mj-lt"/>
            </a:endParaRPr>
          </a:p>
        </p:txBody>
      </p:sp>
      <p:pic>
        <p:nvPicPr>
          <p:cNvPr id="7" name="Picture 5" descr="The image “file:///C:/WINDOWS/Desktop/mid%252520adolescents%252520by%252520lockers.jpg” cannot be displayed, because it contains erro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676400"/>
            <a:ext cx="2568849"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4" descr="grads.jpg"/>
          <p:cNvPicPr>
            <a:picLocks noChangeAspect="1"/>
          </p:cNvPicPr>
          <p:nvPr/>
        </p:nvPicPr>
        <p:blipFill>
          <a:blip r:embed="rId4">
            <a:extLst>
              <a:ext uri="{28A0092B-C50C-407E-A947-70E740481C1C}">
                <a14:useLocalDpi xmlns:a14="http://schemas.microsoft.com/office/drawing/2010/main" val="0"/>
              </a:ext>
            </a:extLst>
          </a:blip>
          <a:srcRect t="-3" b="-3"/>
          <a:stretch>
            <a:fillRect/>
          </a:stretch>
        </p:blipFill>
        <p:spPr>
          <a:xfrm>
            <a:off x="4953000" y="1524000"/>
            <a:ext cx="2864684" cy="2477692"/>
          </a:xfrm>
          <a:prstGeom prst="rect">
            <a:avLst/>
          </a:prstGeom>
        </p:spPr>
      </p:pic>
      <p:pic>
        <p:nvPicPr>
          <p:cNvPr id="9" name="Picture 8" descr="healthy-development-for-youth-and-young-adult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2600" y="4191000"/>
            <a:ext cx="5029201" cy="1967326"/>
          </a:xfrm>
          <a:prstGeom prst="rect">
            <a:avLst/>
          </a:prstGeom>
        </p:spPr>
      </p:pic>
    </p:spTree>
    <p:extLst>
      <p:ext uri="{BB962C8B-B14F-4D97-AF65-F5344CB8AC3E}">
        <p14:creationId xmlns:p14="http://schemas.microsoft.com/office/powerpoint/2010/main" val="215323217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4"/>
          <p:cNvSpPr>
            <a:spLocks noGrp="1" noChangeArrowheads="1"/>
          </p:cNvSpPr>
          <p:nvPr>
            <p:ph type="title"/>
          </p:nvPr>
        </p:nvSpPr>
        <p:spPr>
          <a:xfrm>
            <a:off x="457200" y="381000"/>
            <a:ext cx="8229600" cy="1143000"/>
          </a:xfrm>
        </p:spPr>
        <p:txBody>
          <a:bodyPr/>
          <a:lstStyle/>
          <a:p>
            <a:pPr eaLnBrk="1" hangingPunct="1"/>
            <a:r>
              <a:rPr lang="en-US" b="1" dirty="0" smtClean="0">
                <a:latin typeface="+mj-lt"/>
                <a:sym typeface="Tahoma" charset="0"/>
              </a:rPr>
              <a:t>Mid/late Adolescence: a </a:t>
            </a:r>
            <a:r>
              <a:rPr lang="en-US" b="1" dirty="0" smtClean="0">
                <a:solidFill>
                  <a:srgbClr val="1F497D"/>
                </a:solidFill>
                <a:latin typeface="+mj-lt"/>
                <a:sym typeface="Tahoma" charset="0"/>
              </a:rPr>
              <a:t>quick</a:t>
            </a:r>
            <a:r>
              <a:rPr lang="en-US" b="1" dirty="0" smtClean="0">
                <a:solidFill>
                  <a:srgbClr val="8064A2"/>
                </a:solidFill>
                <a:latin typeface="+mj-lt"/>
                <a:sym typeface="Tahoma" charset="0"/>
              </a:rPr>
              <a:t> </a:t>
            </a:r>
            <a:r>
              <a:rPr lang="en-US" b="1" dirty="0" smtClean="0">
                <a:latin typeface="+mj-lt"/>
                <a:sym typeface="Tahoma" charset="0"/>
              </a:rPr>
              <a:t>overview</a:t>
            </a:r>
            <a:endParaRPr lang="en-US" b="1" dirty="0">
              <a:solidFill>
                <a:srgbClr val="FF0000"/>
              </a:solidFill>
              <a:latin typeface="+mj-lt"/>
              <a:sym typeface="Tahoma" charset="0"/>
            </a:endParaRPr>
          </a:p>
        </p:txBody>
      </p:sp>
      <p:sp>
        <p:nvSpPr>
          <p:cNvPr id="33794" name="Rectangle 3"/>
          <p:cNvSpPr>
            <a:spLocks noGrp="1" noChangeArrowheads="1"/>
          </p:cNvSpPr>
          <p:nvPr>
            <p:ph idx="1"/>
          </p:nvPr>
        </p:nvSpPr>
        <p:spPr>
          <a:xfrm>
            <a:off x="533400" y="1752600"/>
            <a:ext cx="7848600" cy="4339650"/>
          </a:xfrm>
        </p:spPr>
        <p:txBody>
          <a:bodyPr wrap="square">
            <a:spAutoFit/>
          </a:bodyPr>
          <a:lstStyle/>
          <a:p>
            <a:pPr marL="284163" lvl="0" indent="-284163">
              <a:lnSpc>
                <a:spcPct val="100000"/>
              </a:lnSpc>
              <a:spcBef>
                <a:spcPct val="0"/>
              </a:spcBef>
              <a:spcAft>
                <a:spcPts val="0"/>
              </a:spcAft>
              <a:buFontTx/>
              <a:buChar char="•"/>
            </a:pPr>
            <a:r>
              <a:rPr lang="en-US" sz="2800" b="0" dirty="0">
                <a:solidFill>
                  <a:schemeClr val="tx1"/>
                </a:solidFill>
                <a:latin typeface="+mn-lt"/>
                <a:ea typeface="ＭＳ Ｐゴシック" charset="0"/>
                <a:cs typeface="Avenir Medium"/>
              </a:rPr>
              <a:t>E</a:t>
            </a:r>
            <a:r>
              <a:rPr lang="en-US" sz="2800" b="0" dirty="0" smtClean="0">
                <a:solidFill>
                  <a:schemeClr val="tx1"/>
                </a:solidFill>
                <a:latin typeface="+mn-lt"/>
                <a:ea typeface="ＭＳ Ｐゴシック" charset="0"/>
                <a:cs typeface="Avenir Medium"/>
              </a:rPr>
              <a:t>merging interest in ability </a:t>
            </a:r>
            <a:r>
              <a:rPr lang="en-US" sz="2800" b="0" dirty="0">
                <a:solidFill>
                  <a:schemeClr val="tx1"/>
                </a:solidFill>
                <a:latin typeface="+mn-lt"/>
                <a:ea typeface="ＭＳ Ｐゴシック" charset="0"/>
                <a:cs typeface="Avenir Medium"/>
              </a:rPr>
              <a:t>to attract </a:t>
            </a:r>
            <a:r>
              <a:rPr lang="en-US" sz="2800" b="0" dirty="0" smtClean="0">
                <a:solidFill>
                  <a:schemeClr val="tx1"/>
                </a:solidFill>
                <a:latin typeface="+mn-lt"/>
                <a:ea typeface="ＭＳ Ｐゴシック" charset="0"/>
                <a:cs typeface="Avenir Medium"/>
              </a:rPr>
              <a:t>others and sexual experimentation: Address sexual health</a:t>
            </a:r>
            <a:endParaRPr lang="en-US" sz="2800" b="0" dirty="0">
              <a:solidFill>
                <a:schemeClr val="tx1"/>
              </a:solidFill>
              <a:latin typeface="+mn-lt"/>
              <a:ea typeface="ＭＳ Ｐゴシック" charset="0"/>
              <a:cs typeface="Avenir Medium"/>
            </a:endParaRPr>
          </a:p>
          <a:p>
            <a:pPr marL="284163" indent="-284163" eaLnBrk="1" hangingPunct="1">
              <a:lnSpc>
                <a:spcPct val="100000"/>
              </a:lnSpc>
              <a:spcBef>
                <a:spcPts val="1500"/>
              </a:spcBef>
              <a:spcAft>
                <a:spcPts val="0"/>
              </a:spcAft>
              <a:buFontTx/>
              <a:buChar char="•"/>
            </a:pPr>
            <a:r>
              <a:rPr lang="en-US" sz="2800" b="0" dirty="0">
                <a:solidFill>
                  <a:schemeClr val="tx1"/>
                </a:solidFill>
                <a:latin typeface="+mn-lt"/>
                <a:ea typeface="ＭＳ Ｐゴシック" charset="0"/>
                <a:cs typeface="Avenir Medium"/>
                <a:sym typeface="Tahoma" charset="0"/>
              </a:rPr>
              <a:t>G</a:t>
            </a:r>
            <a:r>
              <a:rPr lang="en-US" sz="2800" b="0" dirty="0" smtClean="0">
                <a:solidFill>
                  <a:schemeClr val="tx1"/>
                </a:solidFill>
                <a:latin typeface="+mn-lt"/>
                <a:ea typeface="ＭＳ Ｐゴシック" charset="0"/>
                <a:cs typeface="Avenir Medium"/>
                <a:sym typeface="Tahoma" charset="0"/>
              </a:rPr>
              <a:t>reater p</a:t>
            </a:r>
            <a:r>
              <a:rPr lang="en-US" sz="2800" b="0" dirty="0" smtClean="0">
                <a:solidFill>
                  <a:schemeClr val="tx1"/>
                </a:solidFill>
                <a:latin typeface="+mn-lt"/>
                <a:ea typeface="ＭＳ Ｐゴシック" charset="0"/>
                <a:cs typeface="Avenir Medium"/>
              </a:rPr>
              <a:t>eer </a:t>
            </a:r>
            <a:r>
              <a:rPr lang="en-US" sz="2800" b="0" dirty="0">
                <a:solidFill>
                  <a:schemeClr val="tx1"/>
                </a:solidFill>
                <a:latin typeface="+mn-lt"/>
                <a:ea typeface="ＭＳ Ｐゴシック" charset="0"/>
                <a:cs typeface="Avenir Medium"/>
              </a:rPr>
              <a:t>group influences </a:t>
            </a:r>
            <a:r>
              <a:rPr lang="en-US" sz="2800" b="0" dirty="0" smtClean="0">
                <a:solidFill>
                  <a:schemeClr val="tx1"/>
                </a:solidFill>
                <a:latin typeface="+mn-lt"/>
                <a:ea typeface="ＭＳ Ｐゴシック" charset="0"/>
                <a:cs typeface="Avenir Medium"/>
              </a:rPr>
              <a:t>(positive </a:t>
            </a:r>
            <a:r>
              <a:rPr lang="en-US" sz="2800" b="0" dirty="0">
                <a:solidFill>
                  <a:schemeClr val="tx1"/>
                </a:solidFill>
                <a:latin typeface="+mn-lt"/>
                <a:ea typeface="ＭＳ Ｐゴシック" charset="0"/>
                <a:cs typeface="Avenir Medium"/>
              </a:rPr>
              <a:t>and </a:t>
            </a:r>
            <a:r>
              <a:rPr lang="en-US" sz="2800" b="0" dirty="0" smtClean="0">
                <a:solidFill>
                  <a:schemeClr val="tx1"/>
                </a:solidFill>
                <a:latin typeface="+mn-lt"/>
                <a:ea typeface="ＭＳ Ｐゴシック" charset="0"/>
                <a:cs typeface="Avenir Medium"/>
              </a:rPr>
              <a:t>negative):  Stress good </a:t>
            </a:r>
            <a:r>
              <a:rPr lang="en-US" sz="2800" b="0" dirty="0">
                <a:solidFill>
                  <a:schemeClr val="tx1"/>
                </a:solidFill>
                <a:latin typeface="+mn-lt"/>
                <a:ea typeface="ＭＳ Ｐゴシック" charset="0"/>
                <a:cs typeface="Avenir Medium"/>
              </a:rPr>
              <a:t>choices and </a:t>
            </a:r>
            <a:r>
              <a:rPr lang="en-US" sz="2800" b="0" dirty="0" smtClean="0">
                <a:solidFill>
                  <a:schemeClr val="tx1"/>
                </a:solidFill>
                <a:latin typeface="+mn-lt"/>
                <a:ea typeface="ＭＳ Ｐゴシック" charset="0"/>
                <a:cs typeface="Avenir Medium"/>
              </a:rPr>
              <a:t>responsibility</a:t>
            </a:r>
            <a:r>
              <a:rPr lang="en-US" sz="2800" b="0" dirty="0">
                <a:solidFill>
                  <a:schemeClr val="tx1"/>
                </a:solidFill>
                <a:latin typeface="+mn-lt"/>
                <a:ea typeface="ＭＳ Ｐゴシック" charset="0"/>
                <a:cs typeface="Avenir Medium"/>
              </a:rPr>
              <a:t>. </a:t>
            </a:r>
          </a:p>
          <a:p>
            <a:pPr marL="284163" indent="-284163">
              <a:lnSpc>
                <a:spcPct val="100000"/>
              </a:lnSpc>
              <a:spcBef>
                <a:spcPts val="1500"/>
              </a:spcBef>
              <a:spcAft>
                <a:spcPts val="0"/>
              </a:spcAft>
              <a:buFontTx/>
              <a:buChar char="•"/>
            </a:pPr>
            <a:r>
              <a:rPr lang="en-US" sz="2800" b="0" dirty="0">
                <a:solidFill>
                  <a:schemeClr val="tx1"/>
                </a:solidFill>
                <a:latin typeface="+mn-lt"/>
                <a:ea typeface="ＭＳ Ｐゴシック" charset="0"/>
                <a:cs typeface="Avenir Medium"/>
              </a:rPr>
              <a:t>I</a:t>
            </a:r>
            <a:r>
              <a:rPr lang="en-US" sz="2800" b="0" dirty="0" smtClean="0">
                <a:solidFill>
                  <a:schemeClr val="tx1"/>
                </a:solidFill>
                <a:latin typeface="+mn-lt"/>
                <a:ea typeface="ＭＳ Ｐゴシック" charset="0"/>
                <a:cs typeface="Avenir Medium"/>
              </a:rPr>
              <a:t>ncreasing </a:t>
            </a:r>
            <a:r>
              <a:rPr lang="en-US" sz="2800" b="0" dirty="0" smtClean="0">
                <a:solidFill>
                  <a:srgbClr val="FF0000"/>
                </a:solidFill>
                <a:latin typeface="+mn-lt"/>
                <a:ea typeface="ＭＳ Ｐゴシック" charset="0"/>
                <a:cs typeface="Avenir Medium"/>
              </a:rPr>
              <a:t>interdependence</a:t>
            </a:r>
            <a:r>
              <a:rPr lang="en-US" sz="2800" b="0" dirty="0" smtClean="0">
                <a:solidFill>
                  <a:schemeClr val="tx1"/>
                </a:solidFill>
                <a:latin typeface="+mn-lt"/>
                <a:ea typeface="ＭＳ Ｐゴシック" charset="0"/>
                <a:cs typeface="Avenir Medium"/>
              </a:rPr>
              <a:t>:</a:t>
            </a:r>
          </a:p>
          <a:p>
            <a:pPr lvl="1" indent="-342900">
              <a:lnSpc>
                <a:spcPct val="100000"/>
              </a:lnSpc>
              <a:spcBef>
                <a:spcPts val="600"/>
              </a:spcBef>
              <a:spcAft>
                <a:spcPts val="0"/>
              </a:spcAft>
              <a:buClr>
                <a:srgbClr val="FF0000"/>
              </a:buClr>
              <a:buFont typeface="Lucida Grande"/>
              <a:buChar char="-"/>
            </a:pPr>
            <a:r>
              <a:rPr lang="en-US" sz="2400" b="0" dirty="0" smtClean="0">
                <a:solidFill>
                  <a:schemeClr val="tx1"/>
                </a:solidFill>
                <a:latin typeface="+mn-lt"/>
                <a:ea typeface="ＭＳ Ｐゴシック" charset="0"/>
                <a:cs typeface="Avenir Medium"/>
              </a:rPr>
              <a:t>Encourage negotiation, </a:t>
            </a:r>
          </a:p>
          <a:p>
            <a:pPr lvl="1" indent="-342900">
              <a:lnSpc>
                <a:spcPct val="100000"/>
              </a:lnSpc>
              <a:spcBef>
                <a:spcPts val="600"/>
              </a:spcBef>
              <a:spcAft>
                <a:spcPts val="0"/>
              </a:spcAft>
              <a:buClr>
                <a:srgbClr val="FF0000"/>
              </a:buClr>
              <a:buFont typeface="Lucida Grande"/>
              <a:buChar char="-"/>
            </a:pPr>
            <a:r>
              <a:rPr lang="en-US" sz="2400" b="0" dirty="0" smtClean="0">
                <a:solidFill>
                  <a:schemeClr val="tx1"/>
                </a:solidFill>
                <a:latin typeface="+mn-lt"/>
                <a:ea typeface="ＭＳ Ｐゴシック" charset="0"/>
                <a:cs typeface="Avenir Medium"/>
              </a:rPr>
              <a:t>Increase involvement in </a:t>
            </a:r>
            <a:r>
              <a:rPr lang="en-US" sz="2400" b="0" dirty="0">
                <a:solidFill>
                  <a:schemeClr val="tx1"/>
                </a:solidFill>
                <a:latin typeface="+mn-lt"/>
                <a:ea typeface="ＭＳ Ｐゴシック" charset="0"/>
                <a:cs typeface="Avenir Medium"/>
              </a:rPr>
              <a:t>setting health goals </a:t>
            </a:r>
            <a:r>
              <a:rPr lang="en-US" sz="2400" b="0" dirty="0" smtClean="0">
                <a:solidFill>
                  <a:schemeClr val="tx1"/>
                </a:solidFill>
                <a:latin typeface="+mn-lt"/>
                <a:ea typeface="ＭＳ Ｐゴシック" charset="0"/>
                <a:cs typeface="Avenir Medium"/>
              </a:rPr>
              <a:t>and managing </a:t>
            </a:r>
            <a:r>
              <a:rPr lang="en-US" sz="2400" b="0" dirty="0">
                <a:solidFill>
                  <a:schemeClr val="tx1"/>
                </a:solidFill>
                <a:latin typeface="+mn-lt"/>
                <a:ea typeface="ＭＳ Ｐゴシック" charset="0"/>
                <a:cs typeface="Avenir Medium"/>
              </a:rPr>
              <a:t>health </a:t>
            </a:r>
            <a:r>
              <a:rPr lang="en-US" sz="2400" b="0" dirty="0" smtClean="0">
                <a:solidFill>
                  <a:schemeClr val="tx1"/>
                </a:solidFill>
                <a:latin typeface="+mn-lt"/>
                <a:ea typeface="ＭＳ Ｐゴシック" charset="0"/>
                <a:cs typeface="Avenir Medium"/>
              </a:rPr>
              <a:t>situations, </a:t>
            </a:r>
          </a:p>
          <a:p>
            <a:pPr lvl="1" indent="-342900">
              <a:lnSpc>
                <a:spcPct val="100000"/>
              </a:lnSpc>
              <a:spcBef>
                <a:spcPts val="600"/>
              </a:spcBef>
              <a:spcAft>
                <a:spcPts val="0"/>
              </a:spcAft>
              <a:buClr>
                <a:srgbClr val="FF0000"/>
              </a:buClr>
              <a:buFont typeface="Lucida Grande"/>
              <a:buChar char="-"/>
            </a:pPr>
            <a:r>
              <a:rPr lang="en-US" sz="2400" b="0" dirty="0" smtClean="0">
                <a:solidFill>
                  <a:schemeClr val="tx1"/>
                </a:solidFill>
                <a:latin typeface="+mn-lt"/>
                <a:ea typeface="ＭＳ Ｐゴシック" charset="0"/>
                <a:cs typeface="Avenir Medium"/>
              </a:rPr>
              <a:t>Reinforce growing competencies</a:t>
            </a:r>
            <a:r>
              <a:rPr lang="en-US" sz="2400" b="0" dirty="0">
                <a:solidFill>
                  <a:schemeClr val="tx1"/>
                </a:solidFill>
                <a:latin typeface="+mn-lt"/>
                <a:ea typeface="ＭＳ Ｐゴシック" charset="0"/>
                <a:cs typeface="Avenir Medium"/>
              </a:rPr>
              <a:t>. </a:t>
            </a:r>
            <a:endParaRPr lang="en-US" sz="2400" b="0" dirty="0" smtClean="0">
              <a:solidFill>
                <a:schemeClr val="tx1"/>
              </a:solidFill>
              <a:latin typeface="+mn-lt"/>
              <a:ea typeface="ＭＳ Ｐゴシック" charset="0"/>
              <a:cs typeface="Avenir Medium"/>
            </a:endParaRPr>
          </a:p>
        </p:txBody>
      </p:sp>
    </p:spTree>
    <p:extLst>
      <p:ext uri="{BB962C8B-B14F-4D97-AF65-F5344CB8AC3E}">
        <p14:creationId xmlns:p14="http://schemas.microsoft.com/office/powerpoint/2010/main" val="22731651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0" y="457200"/>
            <a:ext cx="8229600" cy="1143000"/>
          </a:xfrm>
          <a:prstGeom prst="rect">
            <a:avLst/>
          </a:prstGeom>
        </p:spPr>
        <p:txBody>
          <a:bodyPr anchor="ctr"/>
          <a:lstStyle>
            <a:lvl1pPr algn="l" defTabSz="914400" rtl="0" eaLnBrk="1" latinLnBrk="0" hangingPunct="1">
              <a:spcBef>
                <a:spcPct val="0"/>
              </a:spcBef>
              <a:buNone/>
              <a:defRPr sz="3600" kern="1200">
                <a:solidFill>
                  <a:srgbClr val="2B9AAA"/>
                </a:solidFill>
                <a:latin typeface="Arial Black"/>
                <a:ea typeface="+mj-ea"/>
                <a:cs typeface="Arial Black"/>
              </a:defRPr>
            </a:lvl1pPr>
          </a:lstStyle>
          <a:p>
            <a:r>
              <a:rPr lang="en-US" b="1" dirty="0">
                <a:cs typeface="Arial" panose="020B0604020202020204" pitchFamily="34" charset="0"/>
              </a:rPr>
              <a:t>Young Adulthood  </a:t>
            </a:r>
          </a:p>
          <a:p>
            <a:endParaRPr lang="en-US" b="1" dirty="0">
              <a:latin typeface="+mj-lt"/>
              <a:cs typeface="Arial" panose="020B0604020202020204" pitchFamily="34" charset="0"/>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10000" y="1524000"/>
            <a:ext cx="3124200" cy="2082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p-m3-horizontal.jpg"/>
          <p:cNvPicPr>
            <a:picLocks noChangeAspect="1"/>
          </p:cNvPicPr>
          <p:nvPr/>
        </p:nvPicPr>
        <p:blipFill rotWithShape="1">
          <a:blip r:embed="rId3">
            <a:extLst>
              <a:ext uri="{28A0092B-C50C-407E-A947-70E740481C1C}">
                <a14:useLocalDpi xmlns:a14="http://schemas.microsoft.com/office/drawing/2010/main" val="0"/>
              </a:ext>
            </a:extLst>
          </a:blip>
          <a:srcRect l="25185"/>
          <a:stretch/>
        </p:blipFill>
        <p:spPr>
          <a:xfrm>
            <a:off x="1371600" y="3810000"/>
            <a:ext cx="5867400" cy="220405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200" y="1371600"/>
            <a:ext cx="1473856" cy="22729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048007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838200"/>
            <a:ext cx="8229600" cy="51435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rgbClr val="FFFFFF"/>
                </a:solidFill>
                <a:latin typeface="Avenir Medium"/>
                <a:ea typeface="+mj-ea"/>
                <a:cs typeface="Avenir Medium"/>
              </a:defRPr>
            </a:lvl1pPr>
          </a:lstStyle>
          <a:p>
            <a:endParaRPr lang="en-US" sz="4000" b="1" dirty="0" smtClean="0">
              <a:solidFill>
                <a:srgbClr val="2B9AAA"/>
              </a:solidFill>
              <a:latin typeface="+mn-lt"/>
              <a:cs typeface="Arial" panose="020B0604020202020204" pitchFamily="34" charset="0"/>
            </a:endParaRPr>
          </a:p>
          <a:p>
            <a:endParaRPr lang="en-US" sz="4000" b="1" dirty="0">
              <a:solidFill>
                <a:srgbClr val="2B9AAA"/>
              </a:solidFill>
              <a:latin typeface="+mn-lt"/>
              <a:cs typeface="Arial" panose="020B0604020202020204" pitchFamily="34" charset="0"/>
            </a:endParaRPr>
          </a:p>
          <a:p>
            <a:r>
              <a:rPr lang="en-US" sz="4000" b="1" dirty="0" smtClean="0">
                <a:solidFill>
                  <a:srgbClr val="2B9AAA"/>
                </a:solidFill>
                <a:latin typeface="+mn-lt"/>
                <a:cs typeface="Arial" panose="020B0604020202020204" pitchFamily="34" charset="0"/>
              </a:rPr>
              <a:t>Improving Access to </a:t>
            </a:r>
          </a:p>
          <a:p>
            <a:r>
              <a:rPr lang="en-US" sz="4000" b="1" dirty="0" smtClean="0">
                <a:solidFill>
                  <a:srgbClr val="2B9AAA"/>
                </a:solidFill>
                <a:latin typeface="+mn-lt"/>
                <a:cs typeface="Arial" panose="020B0604020202020204" pitchFamily="34" charset="0"/>
              </a:rPr>
              <a:t>Preventive Services: </a:t>
            </a:r>
          </a:p>
          <a:p>
            <a:r>
              <a:rPr lang="en-US" sz="4000" b="1" dirty="0" smtClean="0">
                <a:solidFill>
                  <a:srgbClr val="2B9AAA"/>
                </a:solidFill>
                <a:latin typeface="+mn-lt"/>
                <a:cs typeface="Arial" panose="020B0604020202020204" pitchFamily="34" charset="0"/>
              </a:rPr>
              <a:t>A Lifecourse Approach</a:t>
            </a:r>
            <a:endParaRPr lang="en-US" sz="2200" b="1" dirty="0" smtClean="0">
              <a:solidFill>
                <a:schemeClr val="tx2">
                  <a:lumMod val="75000"/>
                </a:schemeClr>
              </a:solidFill>
              <a:latin typeface="+mn-lt"/>
              <a:cs typeface="Arial" panose="020B0604020202020204" pitchFamily="34" charset="0"/>
            </a:endParaRPr>
          </a:p>
          <a:p>
            <a:endParaRPr lang="en-US" sz="2200" b="1" dirty="0">
              <a:solidFill>
                <a:schemeClr val="tx2">
                  <a:lumMod val="75000"/>
                </a:schemeClr>
              </a:solidFill>
              <a:latin typeface="+mn-lt"/>
              <a:cs typeface="Arial" panose="020B0604020202020204" pitchFamily="34" charset="0"/>
            </a:endParaRPr>
          </a:p>
          <a:p>
            <a:endParaRPr lang="en-US" sz="2200" b="1" dirty="0" smtClean="0">
              <a:solidFill>
                <a:schemeClr val="tx2">
                  <a:lumMod val="75000"/>
                </a:schemeClr>
              </a:solidFill>
              <a:latin typeface="+mn-lt"/>
              <a:cs typeface="Arial" panose="020B0604020202020204" pitchFamily="34" charset="0"/>
            </a:endParaRPr>
          </a:p>
          <a:p>
            <a:endParaRPr lang="en-US" sz="2200" b="1" dirty="0">
              <a:solidFill>
                <a:schemeClr val="tx2">
                  <a:lumMod val="75000"/>
                </a:schemeClr>
              </a:solidFill>
              <a:latin typeface="+mn-lt"/>
              <a:cs typeface="Arial" panose="020B0604020202020204" pitchFamily="34" charset="0"/>
            </a:endParaRPr>
          </a:p>
          <a:p>
            <a:r>
              <a:rPr lang="en-US" sz="2200" b="1" dirty="0" smtClean="0">
                <a:solidFill>
                  <a:schemeClr val="tx2">
                    <a:lumMod val="75000"/>
                  </a:schemeClr>
                </a:solidFill>
                <a:latin typeface="+mn-lt"/>
                <a:cs typeface="Arial" panose="020B0604020202020204" pitchFamily="34" charset="0"/>
              </a:rPr>
              <a:t>Charles E. Irwin, Jr., MD</a:t>
            </a:r>
          </a:p>
          <a:p>
            <a:r>
              <a:rPr lang="en-US" sz="1800" i="1" dirty="0" smtClean="0">
                <a:solidFill>
                  <a:schemeClr val="tx2">
                    <a:lumMod val="75000"/>
                  </a:schemeClr>
                </a:solidFill>
                <a:latin typeface="+mn-lt"/>
                <a:cs typeface="Arial" panose="020B0604020202020204" pitchFamily="34" charset="0"/>
              </a:rPr>
              <a:t>Project Director, AYAH-NRC</a:t>
            </a:r>
            <a:endParaRPr lang="en-US" sz="1800" i="1" dirty="0">
              <a:solidFill>
                <a:schemeClr val="tx2">
                  <a:lumMod val="75000"/>
                </a:schemeClr>
              </a:solidFill>
              <a:latin typeface="+mn-lt"/>
              <a:cs typeface="Arial" panose="020B0604020202020204" pitchFamily="34" charset="0"/>
            </a:endParaRPr>
          </a:p>
          <a:p>
            <a:pPr>
              <a:spcBef>
                <a:spcPts val="600"/>
              </a:spcBef>
            </a:pPr>
            <a:r>
              <a:rPr lang="en-US" sz="1800" i="1" dirty="0" smtClean="0">
                <a:solidFill>
                  <a:schemeClr val="tx1"/>
                </a:solidFill>
                <a:latin typeface="+mj-lt"/>
                <a:cs typeface="Arial" panose="020B0604020202020204" pitchFamily="34" charset="0"/>
              </a:rPr>
              <a:t>September 23, 2015</a:t>
            </a:r>
          </a:p>
          <a:p>
            <a:endParaRPr lang="en-US" sz="6000" dirty="0">
              <a:solidFill>
                <a:schemeClr val="tx1"/>
              </a:solidFill>
              <a:latin typeface="+mj-lt"/>
            </a:endParaRPr>
          </a:p>
        </p:txBody>
      </p:sp>
    </p:spTree>
    <p:extLst>
      <p:ext uri="{BB962C8B-B14F-4D97-AF65-F5344CB8AC3E}">
        <p14:creationId xmlns:p14="http://schemas.microsoft.com/office/powerpoint/2010/main" val="23274389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533400" y="1981200"/>
            <a:ext cx="8001000" cy="3539431"/>
          </a:xfrm>
        </p:spPr>
        <p:txBody>
          <a:bodyPr wrap="square">
            <a:spAutoFit/>
          </a:bodyPr>
          <a:lstStyle/>
          <a:p>
            <a:pPr marL="284163" lvl="0" indent="-284163">
              <a:lnSpc>
                <a:spcPct val="100000"/>
              </a:lnSpc>
              <a:spcBef>
                <a:spcPts val="600"/>
              </a:spcBef>
              <a:spcAft>
                <a:spcPts val="0"/>
              </a:spcAft>
              <a:buFontTx/>
              <a:buChar char="•"/>
            </a:pPr>
            <a:r>
              <a:rPr lang="en-US" sz="2800" b="0" dirty="0" smtClean="0">
                <a:solidFill>
                  <a:schemeClr val="tx1"/>
                </a:solidFill>
                <a:latin typeface="+mn-lt"/>
                <a:ea typeface="ＭＳ Ｐゴシック" charset="0"/>
                <a:cs typeface="Avenir Medium"/>
              </a:rPr>
              <a:t>Greater ability to </a:t>
            </a:r>
            <a:r>
              <a:rPr lang="en-US" sz="2800" b="0" dirty="0">
                <a:solidFill>
                  <a:schemeClr val="tx1"/>
                </a:solidFill>
                <a:latin typeface="+mn-lt"/>
                <a:ea typeface="ＭＳ Ｐゴシック" charset="0"/>
                <a:cs typeface="Avenir Medium"/>
              </a:rPr>
              <a:t>understand </a:t>
            </a:r>
            <a:r>
              <a:rPr lang="en-US" sz="2800" b="0" dirty="0" smtClean="0">
                <a:solidFill>
                  <a:schemeClr val="tx1"/>
                </a:solidFill>
                <a:latin typeface="+mn-lt"/>
                <a:ea typeface="ＭＳ Ｐゴシック" charset="0"/>
                <a:cs typeface="Avenir Medium"/>
              </a:rPr>
              <a:t>others/less egocentrism:</a:t>
            </a:r>
          </a:p>
          <a:p>
            <a:pPr lvl="1" indent="-342900">
              <a:lnSpc>
                <a:spcPct val="100000"/>
              </a:lnSpc>
              <a:spcBef>
                <a:spcPts val="600"/>
              </a:spcBef>
              <a:spcAft>
                <a:spcPts val="0"/>
              </a:spcAft>
              <a:buClr>
                <a:srgbClr val="FF0000"/>
              </a:buClr>
              <a:buFont typeface="Lucida Grande"/>
              <a:buChar char="-"/>
            </a:pPr>
            <a:r>
              <a:rPr lang="en-US" sz="2400" b="0" dirty="0" smtClean="0">
                <a:solidFill>
                  <a:schemeClr val="tx1"/>
                </a:solidFill>
                <a:latin typeface="+mn-lt"/>
                <a:ea typeface="ＭＳ Ｐゴシック" charset="0"/>
                <a:cs typeface="Avenir Medium"/>
              </a:rPr>
              <a:t>more </a:t>
            </a:r>
            <a:r>
              <a:rPr lang="en-US" sz="2400" b="0" dirty="0">
                <a:solidFill>
                  <a:schemeClr val="tx1"/>
                </a:solidFill>
                <a:latin typeface="+mn-lt"/>
                <a:ea typeface="ＭＳ Ｐゴシック" charset="0"/>
                <a:cs typeface="Avenir Medium"/>
              </a:rPr>
              <a:t>open to questioning regarding </a:t>
            </a:r>
            <a:r>
              <a:rPr lang="en-US" sz="2400" b="0" dirty="0" smtClean="0">
                <a:solidFill>
                  <a:schemeClr val="tx1"/>
                </a:solidFill>
                <a:latin typeface="+mn-lt"/>
                <a:ea typeface="ＭＳ Ｐゴシック" charset="0"/>
                <a:cs typeface="Avenir Medium"/>
              </a:rPr>
              <a:t>behavior and </a:t>
            </a:r>
          </a:p>
          <a:p>
            <a:pPr lvl="1" indent="-342900">
              <a:lnSpc>
                <a:spcPct val="100000"/>
              </a:lnSpc>
              <a:spcBef>
                <a:spcPts val="600"/>
              </a:spcBef>
              <a:spcAft>
                <a:spcPts val="0"/>
              </a:spcAft>
              <a:buClr>
                <a:srgbClr val="FF0000"/>
              </a:buClr>
              <a:buFont typeface="Lucida Grande"/>
              <a:buChar char="-"/>
            </a:pPr>
            <a:r>
              <a:rPr lang="en-US" sz="2400" b="0" dirty="0">
                <a:solidFill>
                  <a:schemeClr val="tx1"/>
                </a:solidFill>
                <a:latin typeface="+mn-lt"/>
                <a:ea typeface="ＭＳ Ｐゴシック" charset="0"/>
                <a:cs typeface="Avenir Medium"/>
              </a:rPr>
              <a:t>m</a:t>
            </a:r>
            <a:r>
              <a:rPr lang="en-US" sz="2400" b="0" dirty="0" smtClean="0">
                <a:solidFill>
                  <a:schemeClr val="tx1"/>
                </a:solidFill>
                <a:latin typeface="+mn-lt"/>
                <a:ea typeface="ＭＳ Ｐゴシック" charset="0"/>
                <a:cs typeface="Avenir Medium"/>
              </a:rPr>
              <a:t>ore able </a:t>
            </a:r>
            <a:r>
              <a:rPr lang="en-US" sz="2400" b="0" dirty="0">
                <a:solidFill>
                  <a:schemeClr val="tx1"/>
                </a:solidFill>
                <a:latin typeface="+mn-lt"/>
                <a:ea typeface="ＭＳ Ｐゴシック" charset="0"/>
                <a:cs typeface="Avenir Medium"/>
              </a:rPr>
              <a:t>to work with clinician on setting goals and </a:t>
            </a:r>
            <a:r>
              <a:rPr lang="en-US" sz="2400" b="0" dirty="0" smtClean="0">
                <a:solidFill>
                  <a:schemeClr val="tx1"/>
                </a:solidFill>
                <a:latin typeface="+mn-lt"/>
                <a:ea typeface="ＭＳ Ｐゴシック" charset="0"/>
                <a:cs typeface="Avenir Medium"/>
              </a:rPr>
              <a:t>adopting/sustaining healthy behavior</a:t>
            </a:r>
            <a:r>
              <a:rPr lang="en-US" sz="2400" b="0" dirty="0">
                <a:solidFill>
                  <a:schemeClr val="tx1"/>
                </a:solidFill>
                <a:latin typeface="+mn-lt"/>
                <a:ea typeface="ＭＳ Ｐゴシック" charset="0"/>
                <a:cs typeface="Avenir Medium"/>
              </a:rPr>
              <a:t>. </a:t>
            </a:r>
          </a:p>
          <a:p>
            <a:pPr marL="284163" lvl="0" indent="-284163">
              <a:lnSpc>
                <a:spcPct val="100000"/>
              </a:lnSpc>
              <a:spcBef>
                <a:spcPts val="600"/>
              </a:spcBef>
              <a:spcAft>
                <a:spcPts val="0"/>
              </a:spcAft>
              <a:buFontTx/>
              <a:buChar char="•"/>
            </a:pPr>
            <a:r>
              <a:rPr lang="en-US" sz="2800" b="0" dirty="0" smtClean="0">
                <a:solidFill>
                  <a:schemeClr val="tx1"/>
                </a:solidFill>
                <a:latin typeface="+mn-lt"/>
                <a:ea typeface="ＭＳ Ｐゴシック" charset="0"/>
                <a:cs typeface="Avenir Medium"/>
              </a:rPr>
              <a:t>Beginning to define identity and </a:t>
            </a:r>
            <a:r>
              <a:rPr lang="en-US" sz="2800" b="0" dirty="0">
                <a:solidFill>
                  <a:schemeClr val="tx1"/>
                </a:solidFill>
                <a:latin typeface="+mn-lt"/>
                <a:ea typeface="ＭＳ Ｐゴシック" charset="0"/>
                <a:cs typeface="Avenir Medium"/>
              </a:rPr>
              <a:t>l</a:t>
            </a:r>
            <a:r>
              <a:rPr lang="en-US" sz="2800" b="0" dirty="0" smtClean="0">
                <a:solidFill>
                  <a:schemeClr val="tx1"/>
                </a:solidFill>
                <a:latin typeface="+mn-lt"/>
                <a:ea typeface="ＭＳ Ｐゴシック" charset="0"/>
                <a:cs typeface="Avenir Medium"/>
              </a:rPr>
              <a:t>ife roles, </a:t>
            </a:r>
          </a:p>
          <a:p>
            <a:pPr marL="857250" lvl="1" indent="-457200">
              <a:lnSpc>
                <a:spcPct val="100000"/>
              </a:lnSpc>
              <a:spcBef>
                <a:spcPts val="600"/>
              </a:spcBef>
              <a:spcAft>
                <a:spcPts val="0"/>
              </a:spcAft>
              <a:buClr>
                <a:srgbClr val="FF0000"/>
              </a:buClr>
              <a:buFont typeface="Lucida Grande"/>
              <a:buChar char="-"/>
            </a:pPr>
            <a:r>
              <a:rPr lang="en-US" sz="2400" b="0" dirty="0" smtClean="0">
                <a:solidFill>
                  <a:schemeClr val="tx1"/>
                </a:solidFill>
                <a:latin typeface="+mn-lt"/>
                <a:ea typeface="ＭＳ Ｐゴシック" charset="0"/>
                <a:cs typeface="Avenir Medium"/>
              </a:rPr>
              <a:t>Greater interest </a:t>
            </a:r>
            <a:r>
              <a:rPr lang="en-US" sz="2400" b="0" dirty="0">
                <a:solidFill>
                  <a:schemeClr val="tx1"/>
                </a:solidFill>
                <a:latin typeface="+mn-lt"/>
                <a:ea typeface="ＭＳ Ｐゴシック" charset="0"/>
                <a:cs typeface="Avenir Medium"/>
              </a:rPr>
              <a:t>in discussion </a:t>
            </a:r>
            <a:r>
              <a:rPr lang="en-US" sz="2400" b="0" dirty="0" smtClean="0">
                <a:solidFill>
                  <a:schemeClr val="tx1"/>
                </a:solidFill>
                <a:latin typeface="+mn-lt"/>
                <a:ea typeface="ＭＳ Ｐゴシック" charset="0"/>
                <a:cs typeface="Avenir Medium"/>
              </a:rPr>
              <a:t>of how life </a:t>
            </a:r>
            <a:r>
              <a:rPr lang="en-US" sz="2400" b="0" dirty="0">
                <a:solidFill>
                  <a:schemeClr val="tx1"/>
                </a:solidFill>
                <a:latin typeface="+mn-lt"/>
                <a:ea typeface="ＭＳ Ｐゴシック" charset="0"/>
                <a:cs typeface="Avenir Medium"/>
              </a:rPr>
              <a:t>goals </a:t>
            </a:r>
            <a:r>
              <a:rPr lang="en-US" sz="2400" b="0" dirty="0" smtClean="0">
                <a:solidFill>
                  <a:schemeClr val="tx1"/>
                </a:solidFill>
                <a:latin typeface="+mn-lt"/>
                <a:ea typeface="ＭＳ Ｐゴシック" charset="0"/>
                <a:cs typeface="Avenir Medium"/>
              </a:rPr>
              <a:t>impact </a:t>
            </a:r>
            <a:r>
              <a:rPr lang="en-US" sz="2400" b="0" dirty="0">
                <a:solidFill>
                  <a:schemeClr val="tx1"/>
                </a:solidFill>
                <a:latin typeface="+mn-lt"/>
                <a:ea typeface="ＭＳ Ｐゴシック" charset="0"/>
                <a:cs typeface="Avenir Medium"/>
              </a:rPr>
              <a:t>health</a:t>
            </a:r>
            <a:r>
              <a:rPr lang="en-US" sz="2400" b="0" dirty="0">
                <a:solidFill>
                  <a:schemeClr val="tx1"/>
                </a:solidFill>
                <a:latin typeface="Avenir Medium"/>
                <a:ea typeface="ＭＳ Ｐゴシック" charset="0"/>
                <a:cs typeface="Avenir Medium"/>
              </a:rPr>
              <a:t>. </a:t>
            </a:r>
            <a:endParaRPr lang="en-US" sz="2400" b="0" dirty="0" smtClean="0">
              <a:solidFill>
                <a:schemeClr val="tx1"/>
              </a:solidFill>
              <a:latin typeface="Avenir Medium"/>
              <a:ea typeface="ＭＳ Ｐゴシック" charset="0"/>
              <a:cs typeface="Avenir Medium"/>
            </a:endParaRPr>
          </a:p>
        </p:txBody>
      </p:sp>
      <p:sp>
        <p:nvSpPr>
          <p:cNvPr id="6" name="Rectangle 4"/>
          <p:cNvSpPr>
            <a:spLocks noGrp="1" noChangeArrowheads="1"/>
          </p:cNvSpPr>
          <p:nvPr>
            <p:ph type="title"/>
          </p:nvPr>
        </p:nvSpPr>
        <p:spPr>
          <a:xfrm>
            <a:off x="381000" y="228600"/>
            <a:ext cx="8229600" cy="1752600"/>
          </a:xfrm>
        </p:spPr>
        <p:txBody>
          <a:bodyPr/>
          <a:lstStyle/>
          <a:p>
            <a:r>
              <a:rPr lang="en-US" b="1" dirty="0" smtClean="0">
                <a:latin typeface="+mj-lt"/>
                <a:cs typeface="Arial" panose="020B0604020202020204" pitchFamily="34" charset="0"/>
              </a:rPr>
              <a:t>Young Adulthood</a:t>
            </a:r>
            <a:r>
              <a:rPr lang="en-US" b="1" dirty="0" smtClean="0">
                <a:latin typeface="+mj-lt"/>
                <a:cs typeface="Arial" panose="020B0604020202020204" pitchFamily="34" charset="0"/>
                <a:sym typeface="Tahoma" charset="0"/>
              </a:rPr>
              <a:t>: a </a:t>
            </a:r>
            <a:r>
              <a:rPr lang="en-US" b="1" dirty="0" smtClean="0">
                <a:solidFill>
                  <a:srgbClr val="1F497D"/>
                </a:solidFill>
                <a:latin typeface="+mj-lt"/>
                <a:cs typeface="Arial" panose="020B0604020202020204" pitchFamily="34" charset="0"/>
                <a:sym typeface="Tahoma" charset="0"/>
              </a:rPr>
              <a:t>quick</a:t>
            </a:r>
            <a:r>
              <a:rPr lang="en-US" b="1" dirty="0" smtClean="0">
                <a:solidFill>
                  <a:srgbClr val="8064A2"/>
                </a:solidFill>
                <a:latin typeface="+mj-lt"/>
                <a:cs typeface="Arial" panose="020B0604020202020204" pitchFamily="34" charset="0"/>
                <a:sym typeface="Tahoma" charset="0"/>
              </a:rPr>
              <a:t> </a:t>
            </a:r>
            <a:r>
              <a:rPr lang="en-US" b="1" dirty="0" smtClean="0">
                <a:latin typeface="+mj-lt"/>
                <a:cs typeface="Arial" panose="020B0604020202020204" pitchFamily="34" charset="0"/>
                <a:sym typeface="Tahoma" charset="0"/>
              </a:rPr>
              <a:t>overview</a:t>
            </a:r>
            <a:endParaRPr lang="en-US" b="1" dirty="0">
              <a:latin typeface="+mj-lt"/>
              <a:cs typeface="Arial" panose="020B0604020202020204" pitchFamily="34" charset="0"/>
              <a:sym typeface="Tahoma" charset="0"/>
            </a:endParaRPr>
          </a:p>
        </p:txBody>
      </p:sp>
    </p:spTree>
    <p:extLst>
      <p:ext uri="{BB962C8B-B14F-4D97-AF65-F5344CB8AC3E}">
        <p14:creationId xmlns:p14="http://schemas.microsoft.com/office/powerpoint/2010/main" val="358810784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533400" y="1866900"/>
            <a:ext cx="7467600" cy="2585323"/>
          </a:xfrm>
        </p:spPr>
        <p:txBody>
          <a:bodyPr wrap="square">
            <a:spAutoFit/>
          </a:bodyPr>
          <a:lstStyle/>
          <a:p>
            <a:pPr marL="284163" lvl="0" indent="-284163">
              <a:lnSpc>
                <a:spcPct val="100000"/>
              </a:lnSpc>
              <a:spcBef>
                <a:spcPts val="600"/>
              </a:spcBef>
              <a:spcAft>
                <a:spcPts val="0"/>
              </a:spcAft>
              <a:buFontTx/>
              <a:buChar char="•"/>
            </a:pPr>
            <a:r>
              <a:rPr lang="en-US" sz="2800" b="0" dirty="0" smtClean="0">
                <a:solidFill>
                  <a:schemeClr val="tx1"/>
                </a:solidFill>
                <a:latin typeface="+mj-lt"/>
                <a:ea typeface="ＭＳ Ｐゴシック" charset="0"/>
                <a:cs typeface="Avenir Medium"/>
              </a:rPr>
              <a:t>Increased executive function and opportunities for health literacy</a:t>
            </a:r>
          </a:p>
          <a:p>
            <a:pPr marL="857250" lvl="1" indent="-457200">
              <a:lnSpc>
                <a:spcPct val="100000"/>
              </a:lnSpc>
              <a:spcBef>
                <a:spcPts val="600"/>
              </a:spcBef>
              <a:spcAft>
                <a:spcPts val="0"/>
              </a:spcAft>
              <a:buClr>
                <a:srgbClr val="FF0000"/>
              </a:buClr>
              <a:buFont typeface="Lucida Grande"/>
              <a:buChar char="-"/>
            </a:pPr>
            <a:r>
              <a:rPr lang="en-US" sz="2400" b="0" dirty="0" smtClean="0">
                <a:solidFill>
                  <a:schemeClr val="tx1"/>
                </a:solidFill>
                <a:latin typeface="+mn-lt"/>
                <a:ea typeface="ＭＳ Ｐゴシック" charset="0"/>
                <a:cs typeface="Avenir Medium"/>
              </a:rPr>
              <a:t>Most capable of understanding a full range of options for health issues. </a:t>
            </a:r>
          </a:p>
          <a:p>
            <a:pPr marL="857250" lvl="1" indent="-457200">
              <a:lnSpc>
                <a:spcPct val="100000"/>
              </a:lnSpc>
              <a:spcBef>
                <a:spcPts val="600"/>
              </a:spcBef>
              <a:spcAft>
                <a:spcPts val="0"/>
              </a:spcAft>
              <a:buClr>
                <a:srgbClr val="FF0000"/>
              </a:buClr>
              <a:buFont typeface="Lucida Grande"/>
              <a:buChar char="-"/>
            </a:pPr>
            <a:r>
              <a:rPr lang="en-US" sz="2400" b="0" dirty="0" smtClean="0">
                <a:solidFill>
                  <a:schemeClr val="tx1"/>
                </a:solidFill>
                <a:latin typeface="+mn-lt"/>
                <a:ea typeface="ＭＳ Ｐゴシック" charset="0"/>
                <a:cs typeface="Avenir Medium"/>
              </a:rPr>
              <a:t>Important to help them become competent in negotiating the health care  system. </a:t>
            </a:r>
            <a:endParaRPr lang="en-US" sz="2400" b="0" dirty="0">
              <a:solidFill>
                <a:schemeClr val="tx1"/>
              </a:solidFill>
              <a:latin typeface="+mn-lt"/>
              <a:ea typeface="ＭＳ Ｐゴシック" charset="0"/>
              <a:cs typeface="Avenir Medium"/>
            </a:endParaRPr>
          </a:p>
        </p:txBody>
      </p:sp>
      <p:sp>
        <p:nvSpPr>
          <p:cNvPr id="5" name="Rectangle 4"/>
          <p:cNvSpPr>
            <a:spLocks noGrp="1" noChangeArrowheads="1"/>
          </p:cNvSpPr>
          <p:nvPr>
            <p:ph type="title"/>
          </p:nvPr>
        </p:nvSpPr>
        <p:spPr>
          <a:xfrm>
            <a:off x="409575" y="28575"/>
            <a:ext cx="8229600" cy="1752600"/>
          </a:xfrm>
        </p:spPr>
        <p:txBody>
          <a:bodyPr/>
          <a:lstStyle/>
          <a:p>
            <a:r>
              <a:rPr lang="en-US" b="1" dirty="0" smtClean="0">
                <a:latin typeface="+mj-lt"/>
                <a:cs typeface="Arial" panose="020B0604020202020204" pitchFamily="34" charset="0"/>
              </a:rPr>
              <a:t>Young Adulthood</a:t>
            </a:r>
            <a:r>
              <a:rPr lang="en-US" b="1" dirty="0" smtClean="0">
                <a:latin typeface="+mj-lt"/>
                <a:cs typeface="Arial" panose="020B0604020202020204" pitchFamily="34" charset="0"/>
                <a:sym typeface="Tahoma" charset="0"/>
              </a:rPr>
              <a:t>: a </a:t>
            </a:r>
            <a:r>
              <a:rPr lang="en-US" b="1" dirty="0" smtClean="0">
                <a:solidFill>
                  <a:schemeClr val="tx2"/>
                </a:solidFill>
                <a:latin typeface="+mj-lt"/>
                <a:cs typeface="Arial" panose="020B0604020202020204" pitchFamily="34" charset="0"/>
                <a:sym typeface="Tahoma" charset="0"/>
              </a:rPr>
              <a:t>quick</a:t>
            </a:r>
            <a:r>
              <a:rPr lang="en-US" b="1" dirty="0" smtClean="0">
                <a:solidFill>
                  <a:srgbClr val="8064A2"/>
                </a:solidFill>
                <a:latin typeface="+mj-lt"/>
                <a:cs typeface="Arial" panose="020B0604020202020204" pitchFamily="34" charset="0"/>
                <a:sym typeface="Tahoma" charset="0"/>
              </a:rPr>
              <a:t> </a:t>
            </a:r>
            <a:r>
              <a:rPr lang="en-US" b="1" dirty="0" smtClean="0">
                <a:latin typeface="+mj-lt"/>
                <a:cs typeface="Arial" panose="020B0604020202020204" pitchFamily="34" charset="0"/>
                <a:sym typeface="Tahoma" charset="0"/>
              </a:rPr>
              <a:t>overview</a:t>
            </a:r>
            <a:endParaRPr lang="en-US" b="1" dirty="0">
              <a:latin typeface="+mj-lt"/>
              <a:cs typeface="Arial" panose="020B0604020202020204" pitchFamily="34" charset="0"/>
              <a:sym typeface="Tahoma" charset="0"/>
            </a:endParaRPr>
          </a:p>
        </p:txBody>
      </p:sp>
    </p:spTree>
    <p:extLst>
      <p:ext uri="{BB962C8B-B14F-4D97-AF65-F5344CB8AC3E}">
        <p14:creationId xmlns:p14="http://schemas.microsoft.com/office/powerpoint/2010/main" val="337647666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419100" y="266700"/>
            <a:ext cx="8229600" cy="1143000"/>
          </a:xfrm>
        </p:spPr>
        <p:txBody>
          <a:bodyPr/>
          <a:lstStyle/>
          <a:p>
            <a:pPr eaLnBrk="1" hangingPunct="1"/>
            <a:r>
              <a:rPr lang="en-US" sz="3600" b="1" dirty="0">
                <a:latin typeface="+mj-lt"/>
                <a:cs typeface="ＭＳ Ｐゴシック" charset="0"/>
              </a:rPr>
              <a:t>General Principles of </a:t>
            </a:r>
            <a:r>
              <a:rPr lang="en-US" b="1" dirty="0">
                <a:latin typeface="+mj-lt"/>
                <a:cs typeface="ＭＳ Ｐゴシック" charset="0"/>
              </a:rPr>
              <a:t>W</a:t>
            </a:r>
            <a:r>
              <a:rPr lang="en-US" sz="3600" b="1" dirty="0" smtClean="0">
                <a:latin typeface="+mj-lt"/>
                <a:cs typeface="ＭＳ Ｐゴシック" charset="0"/>
              </a:rPr>
              <a:t>orking </a:t>
            </a:r>
            <a:br>
              <a:rPr lang="en-US" sz="3600" b="1" dirty="0" smtClean="0">
                <a:latin typeface="+mj-lt"/>
                <a:cs typeface="ＭＳ Ｐゴシック" charset="0"/>
              </a:rPr>
            </a:br>
            <a:r>
              <a:rPr lang="en-US" sz="3600" b="1" dirty="0" smtClean="0">
                <a:latin typeface="+mj-lt"/>
                <a:cs typeface="ＭＳ Ｐゴシック" charset="0"/>
              </a:rPr>
              <a:t>with Adolescent and Young </a:t>
            </a:r>
            <a:r>
              <a:rPr lang="en-US" b="1" dirty="0">
                <a:latin typeface="+mj-lt"/>
                <a:cs typeface="ＭＳ Ｐゴシック" charset="0"/>
              </a:rPr>
              <a:t>A</a:t>
            </a:r>
            <a:r>
              <a:rPr lang="en-US" sz="3600" b="1" dirty="0" smtClean="0">
                <a:latin typeface="+mj-lt"/>
                <a:cs typeface="ＭＳ Ｐゴシック" charset="0"/>
              </a:rPr>
              <a:t>dults</a:t>
            </a:r>
            <a:endParaRPr lang="en-US" sz="3600" b="1" dirty="0">
              <a:latin typeface="+mj-lt"/>
              <a:cs typeface="ＭＳ Ｐゴシック" charset="0"/>
            </a:endParaRPr>
          </a:p>
        </p:txBody>
      </p:sp>
      <p:sp>
        <p:nvSpPr>
          <p:cNvPr id="77826" name="Rectangle 3"/>
          <p:cNvSpPr>
            <a:spLocks noGrp="1" noChangeArrowheads="1"/>
          </p:cNvSpPr>
          <p:nvPr>
            <p:ph idx="1"/>
          </p:nvPr>
        </p:nvSpPr>
        <p:spPr>
          <a:xfrm>
            <a:off x="533400" y="1866900"/>
            <a:ext cx="7772400" cy="4114800"/>
          </a:xfrm>
        </p:spPr>
        <p:txBody>
          <a:bodyPr rtlCol="0">
            <a:normAutofit/>
          </a:bodyPr>
          <a:lstStyle/>
          <a:p>
            <a:pPr eaLnBrk="1" fontAlgn="auto" hangingPunct="1">
              <a:lnSpc>
                <a:spcPct val="100000"/>
              </a:lnSpc>
              <a:spcBef>
                <a:spcPts val="0"/>
              </a:spcBef>
              <a:spcAft>
                <a:spcPts val="0"/>
              </a:spcAft>
              <a:buFont typeface="Arial"/>
              <a:buChar char="•"/>
              <a:defRPr/>
            </a:pPr>
            <a:r>
              <a:rPr lang="en-US" sz="2800" b="0" dirty="0" smtClean="0">
                <a:solidFill>
                  <a:schemeClr val="tx1"/>
                </a:solidFill>
                <a:latin typeface="+mj-lt"/>
                <a:cs typeface="Arial" panose="020B0604020202020204" pitchFamily="34" charset="0"/>
              </a:rPr>
              <a:t>Assess </a:t>
            </a:r>
            <a:r>
              <a:rPr lang="en-US" sz="2800" b="0" dirty="0">
                <a:solidFill>
                  <a:schemeClr val="tx1"/>
                </a:solidFill>
                <a:latin typeface="+mj-lt"/>
                <a:cs typeface="Arial" panose="020B0604020202020204" pitchFamily="34" charset="0"/>
              </a:rPr>
              <a:t>strengths &amp; assets as well as risks &amp; problems </a:t>
            </a:r>
          </a:p>
          <a:p>
            <a:pPr eaLnBrk="1" fontAlgn="auto" hangingPunct="1">
              <a:lnSpc>
                <a:spcPct val="100000"/>
              </a:lnSpc>
              <a:spcBef>
                <a:spcPts val="0"/>
              </a:spcBef>
              <a:spcAft>
                <a:spcPts val="0"/>
              </a:spcAft>
              <a:buFont typeface="Arial"/>
              <a:buChar char="•"/>
              <a:defRPr/>
            </a:pPr>
            <a:r>
              <a:rPr lang="en-US" sz="2800" b="0" dirty="0">
                <a:solidFill>
                  <a:schemeClr val="tx1"/>
                </a:solidFill>
                <a:latin typeface="+mj-lt"/>
                <a:cs typeface="Arial" panose="020B0604020202020204" pitchFamily="34" charset="0"/>
              </a:rPr>
              <a:t>Reinforce and bolster connections</a:t>
            </a:r>
          </a:p>
          <a:p>
            <a:pPr eaLnBrk="1" fontAlgn="auto" hangingPunct="1">
              <a:lnSpc>
                <a:spcPct val="100000"/>
              </a:lnSpc>
              <a:spcBef>
                <a:spcPts val="0"/>
              </a:spcBef>
              <a:spcAft>
                <a:spcPts val="0"/>
              </a:spcAft>
              <a:buFont typeface="Arial"/>
              <a:buChar char="•"/>
              <a:defRPr/>
            </a:pPr>
            <a:r>
              <a:rPr lang="en-US" sz="2800" b="0" dirty="0">
                <a:solidFill>
                  <a:schemeClr val="tx1"/>
                </a:solidFill>
                <a:latin typeface="+mj-lt"/>
                <a:cs typeface="Arial" panose="020B0604020202020204" pitchFamily="34" charset="0"/>
              </a:rPr>
              <a:t>Educate </a:t>
            </a:r>
            <a:r>
              <a:rPr lang="en-US" sz="2800" b="0" dirty="0" smtClean="0">
                <a:solidFill>
                  <a:schemeClr val="tx1"/>
                </a:solidFill>
                <a:latin typeface="+mj-lt"/>
                <a:cs typeface="Arial" panose="020B0604020202020204" pitchFamily="34" charset="0"/>
              </a:rPr>
              <a:t>about importance of protecting your </a:t>
            </a:r>
            <a:r>
              <a:rPr lang="en-US" sz="2800" b="0" i="1" dirty="0" smtClean="0">
                <a:solidFill>
                  <a:schemeClr val="tx1"/>
                </a:solidFill>
                <a:latin typeface="+mj-lt"/>
                <a:cs typeface="Arial" panose="020B0604020202020204" pitchFamily="34" charset="0"/>
              </a:rPr>
              <a:t>Brain</a:t>
            </a:r>
            <a:r>
              <a:rPr lang="en-US" sz="2800" b="0" dirty="0" smtClean="0">
                <a:solidFill>
                  <a:schemeClr val="tx1"/>
                </a:solidFill>
                <a:latin typeface="+mj-lt"/>
                <a:cs typeface="Arial" panose="020B0604020202020204" pitchFamily="34" charset="0"/>
              </a:rPr>
              <a:t> during adolescence/young adulthood</a:t>
            </a:r>
            <a:endParaRPr lang="en-US" sz="2800" b="0" dirty="0">
              <a:solidFill>
                <a:schemeClr val="tx1"/>
              </a:solidFill>
              <a:latin typeface="+mj-lt"/>
              <a:cs typeface="Arial" panose="020B0604020202020204" pitchFamily="34" charset="0"/>
            </a:endParaRPr>
          </a:p>
          <a:p>
            <a:pPr eaLnBrk="1" fontAlgn="auto" hangingPunct="1">
              <a:lnSpc>
                <a:spcPct val="100000"/>
              </a:lnSpc>
              <a:spcBef>
                <a:spcPts val="0"/>
              </a:spcBef>
              <a:spcAft>
                <a:spcPts val="0"/>
              </a:spcAft>
              <a:buFont typeface="Arial"/>
              <a:buChar char="•"/>
              <a:defRPr/>
            </a:pPr>
            <a:r>
              <a:rPr lang="en-US" sz="2800" b="0" dirty="0">
                <a:solidFill>
                  <a:schemeClr val="tx1"/>
                </a:solidFill>
                <a:latin typeface="+mj-lt"/>
                <a:cs typeface="Arial" panose="020B0604020202020204" pitchFamily="34" charset="0"/>
              </a:rPr>
              <a:t>Engage and support  </a:t>
            </a:r>
            <a:r>
              <a:rPr lang="en-US" sz="2800" b="0" dirty="0" smtClean="0">
                <a:solidFill>
                  <a:schemeClr val="tx1"/>
                </a:solidFill>
                <a:latin typeface="+mj-lt"/>
                <a:cs typeface="Arial" panose="020B0604020202020204" pitchFamily="34" charset="0"/>
              </a:rPr>
              <a:t>family members</a:t>
            </a:r>
            <a:endParaRPr lang="en-US" sz="2800" b="0" dirty="0">
              <a:solidFill>
                <a:schemeClr val="tx1"/>
              </a:solidFill>
              <a:latin typeface="+mj-lt"/>
              <a:cs typeface="Arial" panose="020B0604020202020204" pitchFamily="34" charset="0"/>
            </a:endParaRPr>
          </a:p>
          <a:p>
            <a:pPr eaLnBrk="1" fontAlgn="auto" hangingPunct="1">
              <a:lnSpc>
                <a:spcPct val="100000"/>
              </a:lnSpc>
              <a:spcBef>
                <a:spcPts val="0"/>
              </a:spcBef>
              <a:spcAft>
                <a:spcPts val="0"/>
              </a:spcAft>
              <a:buFont typeface="Arial"/>
              <a:buChar char="•"/>
              <a:defRPr/>
            </a:pPr>
            <a:r>
              <a:rPr lang="en-US" sz="2800" b="0" dirty="0">
                <a:solidFill>
                  <a:schemeClr val="tx1"/>
                </a:solidFill>
                <a:latin typeface="+mj-lt"/>
                <a:cs typeface="Arial" panose="020B0604020202020204" pitchFamily="34" charset="0"/>
              </a:rPr>
              <a:t>Be Authoritative </a:t>
            </a:r>
            <a:r>
              <a:rPr lang="en-US" sz="2800" b="0" dirty="0" smtClean="0">
                <a:solidFill>
                  <a:schemeClr val="tx1"/>
                </a:solidFill>
                <a:latin typeface="+mj-lt"/>
                <a:cs typeface="Arial" panose="020B0604020202020204" pitchFamily="34" charset="0"/>
              </a:rPr>
              <a:t>not Authoritarian</a:t>
            </a:r>
            <a:endParaRPr lang="en-US" sz="2800" b="0" dirty="0">
              <a:solidFill>
                <a:schemeClr val="tx1"/>
              </a:solidFill>
              <a:latin typeface="+mj-lt"/>
              <a:cs typeface="Arial" panose="020B0604020202020204" pitchFamily="34" charset="0"/>
            </a:endParaRPr>
          </a:p>
          <a:p>
            <a:pPr marL="0" indent="0" eaLnBrk="1" fontAlgn="auto" hangingPunct="1">
              <a:lnSpc>
                <a:spcPct val="100000"/>
              </a:lnSpc>
              <a:spcBef>
                <a:spcPts val="0"/>
              </a:spcBef>
              <a:spcAft>
                <a:spcPts val="0"/>
              </a:spcAft>
              <a:buFont typeface="Monotype Sorts" charset="0"/>
              <a:buNone/>
              <a:defRPr/>
            </a:pPr>
            <a:endParaRPr lang="en-US" sz="28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070522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65312"/>
            <a:ext cx="7924800" cy="4525963"/>
          </a:xfrm>
        </p:spPr>
        <p:txBody>
          <a:bodyPr>
            <a:normAutofit/>
          </a:bodyPr>
          <a:lstStyle/>
          <a:p>
            <a:pPr marL="0" indent="0">
              <a:lnSpc>
                <a:spcPct val="100000"/>
              </a:lnSpc>
              <a:spcBef>
                <a:spcPts val="0"/>
              </a:spcBef>
              <a:spcAft>
                <a:spcPts val="0"/>
              </a:spcAft>
              <a:buNone/>
            </a:pPr>
            <a:r>
              <a:rPr lang="en-US" dirty="0" smtClean="0">
                <a:solidFill>
                  <a:schemeClr val="tx1"/>
                </a:solidFill>
                <a:latin typeface="+mn-lt"/>
              </a:rPr>
              <a:t>	</a:t>
            </a:r>
            <a:r>
              <a:rPr lang="en-US" dirty="0" smtClean="0">
                <a:solidFill>
                  <a:schemeClr val="bg1">
                    <a:lumMod val="75000"/>
                  </a:schemeClr>
                </a:solidFill>
                <a:latin typeface="+mn-lt"/>
              </a:rPr>
              <a:t>Contexts: A </a:t>
            </a:r>
            <a:r>
              <a:rPr lang="en-US" dirty="0">
                <a:solidFill>
                  <a:schemeClr val="bg1">
                    <a:lumMod val="75000"/>
                  </a:schemeClr>
                </a:solidFill>
                <a:latin typeface="+mn-lt"/>
              </a:rPr>
              <a:t>Q</a:t>
            </a:r>
            <a:r>
              <a:rPr lang="en-US" dirty="0" smtClean="0">
                <a:solidFill>
                  <a:schemeClr val="bg1">
                    <a:lumMod val="75000"/>
                  </a:schemeClr>
                </a:solidFill>
                <a:latin typeface="+mn-lt"/>
              </a:rPr>
              <a:t>uick Review</a:t>
            </a:r>
          </a:p>
          <a:p>
            <a:pPr marL="0" indent="0">
              <a:lnSpc>
                <a:spcPct val="100000"/>
              </a:lnSpc>
              <a:spcBef>
                <a:spcPts val="0"/>
              </a:spcBef>
              <a:spcAft>
                <a:spcPts val="0"/>
              </a:spcAft>
              <a:buNone/>
            </a:pPr>
            <a:endParaRPr lang="en-US" dirty="0" smtClean="0">
              <a:solidFill>
                <a:schemeClr val="tx1"/>
              </a:solidFill>
              <a:latin typeface="+mn-lt"/>
            </a:endParaRPr>
          </a:p>
          <a:p>
            <a:pPr marL="0" indent="0">
              <a:lnSpc>
                <a:spcPct val="100000"/>
              </a:lnSpc>
              <a:spcBef>
                <a:spcPts val="0"/>
              </a:spcBef>
              <a:spcAft>
                <a:spcPts val="0"/>
              </a:spcAft>
              <a:buNone/>
            </a:pPr>
            <a:r>
              <a:rPr lang="en-US" dirty="0" smtClean="0">
                <a:solidFill>
                  <a:schemeClr val="tx1"/>
                </a:solidFill>
                <a:latin typeface="+mn-lt"/>
              </a:rPr>
              <a:t>	</a:t>
            </a:r>
            <a:r>
              <a:rPr lang="en-US" dirty="0" smtClean="0">
                <a:solidFill>
                  <a:schemeClr val="bg1">
                    <a:lumMod val="75000"/>
                  </a:schemeClr>
                </a:solidFill>
                <a:latin typeface="+mn-lt"/>
              </a:rPr>
              <a:t>Development: A Quick Review</a:t>
            </a:r>
          </a:p>
          <a:p>
            <a:pPr marL="0" indent="0">
              <a:lnSpc>
                <a:spcPct val="100000"/>
              </a:lnSpc>
              <a:spcBef>
                <a:spcPts val="0"/>
              </a:spcBef>
              <a:spcAft>
                <a:spcPts val="0"/>
              </a:spcAft>
              <a:buNone/>
            </a:pPr>
            <a:endParaRPr lang="en-US" dirty="0" smtClean="0">
              <a:solidFill>
                <a:schemeClr val="bg1">
                  <a:lumMod val="75000"/>
                </a:schemeClr>
              </a:solidFill>
              <a:latin typeface="+mn-lt"/>
            </a:endParaRPr>
          </a:p>
          <a:p>
            <a:pPr marL="0" indent="0">
              <a:lnSpc>
                <a:spcPct val="100000"/>
              </a:lnSpc>
              <a:spcBef>
                <a:spcPts val="0"/>
              </a:spcBef>
              <a:spcAft>
                <a:spcPts val="0"/>
              </a:spcAft>
              <a:buNone/>
            </a:pPr>
            <a:r>
              <a:rPr lang="en-US" dirty="0" smtClean="0">
                <a:solidFill>
                  <a:schemeClr val="bg1">
                    <a:lumMod val="75000"/>
                  </a:schemeClr>
                </a:solidFill>
                <a:latin typeface="+mn-lt"/>
              </a:rPr>
              <a:t>	</a:t>
            </a:r>
            <a:r>
              <a:rPr lang="en-US" dirty="0" smtClean="0">
                <a:solidFill>
                  <a:schemeClr val="tx1"/>
                </a:solidFill>
                <a:latin typeface="+mn-lt"/>
              </a:rPr>
              <a:t>The Health Care System</a:t>
            </a:r>
            <a:endParaRPr lang="en-US" sz="2200" dirty="0" smtClean="0">
              <a:solidFill>
                <a:schemeClr val="tx1"/>
              </a:solidFill>
            </a:endParaRPr>
          </a:p>
          <a:p>
            <a:pPr marL="914400" indent="0">
              <a:lnSpc>
                <a:spcPct val="100000"/>
              </a:lnSpc>
              <a:spcBef>
                <a:spcPts val="0"/>
              </a:spcBef>
              <a:spcAft>
                <a:spcPts val="0"/>
              </a:spcAft>
              <a:buNone/>
            </a:pPr>
            <a:r>
              <a:rPr lang="en-US" sz="2200" i="1" dirty="0" smtClean="0">
                <a:solidFill>
                  <a:schemeClr val="tx1"/>
                </a:solidFill>
                <a:latin typeface="+mn-lt"/>
              </a:rPr>
              <a:t>A </a:t>
            </a:r>
            <a:r>
              <a:rPr lang="en-US" sz="2200" i="1" dirty="0">
                <a:solidFill>
                  <a:schemeClr val="tx1"/>
                </a:solidFill>
                <a:latin typeface="+mn-lt"/>
              </a:rPr>
              <a:t>lifecourse approach to the health care system </a:t>
            </a:r>
            <a:r>
              <a:rPr lang="en-US" sz="2200" i="1" dirty="0" smtClean="0">
                <a:solidFill>
                  <a:schemeClr val="tx1"/>
                </a:solidFill>
                <a:latin typeface="+mn-lt"/>
              </a:rPr>
              <a:t>and opportunities to improve ACCESS through the AYAH</a:t>
            </a:r>
            <a:r>
              <a:rPr lang="en-US" sz="2200" i="1" dirty="0">
                <a:solidFill>
                  <a:schemeClr val="tx1"/>
                </a:solidFill>
                <a:latin typeface="+mn-lt"/>
              </a:rPr>
              <a:t>-</a:t>
            </a:r>
            <a:r>
              <a:rPr lang="en-US" sz="2200" i="1" dirty="0" smtClean="0">
                <a:solidFill>
                  <a:schemeClr val="tx1"/>
                </a:solidFill>
                <a:latin typeface="+mn-lt"/>
              </a:rPr>
              <a:t>CoIIN</a:t>
            </a:r>
            <a:endParaRPr lang="en-US" sz="2200" i="1" dirty="0">
              <a:solidFill>
                <a:schemeClr val="tx1"/>
              </a:solidFill>
              <a:latin typeface="+mn-lt"/>
            </a:endParaRPr>
          </a:p>
        </p:txBody>
      </p:sp>
      <p:pic>
        <p:nvPicPr>
          <p:cNvPr id="5" name="Picture 2" descr="C:\Users\lfehrenbach\AppData\Local\Microsoft\Windows\Temporary Internet Files\Content.IE5\I57UL0BB\check-mark[1].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3400" y="3742265"/>
            <a:ext cx="855663" cy="838200"/>
          </a:xfrm>
          <a:prstGeom prst="rect">
            <a:avLst/>
          </a:prstGeom>
          <a:noFill/>
        </p:spPr>
      </p:pic>
    </p:spTree>
    <p:extLst>
      <p:ext uri="{BB962C8B-B14F-4D97-AF65-F5344CB8AC3E}">
        <p14:creationId xmlns:p14="http://schemas.microsoft.com/office/powerpoint/2010/main" val="56871308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027" descr="C:\Documents and Settings\Anthony\Desktop\carto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57200"/>
            <a:ext cx="7162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1028"/>
          <p:cNvSpPr txBox="1">
            <a:spLocks noChangeArrowheads="1"/>
          </p:cNvSpPr>
          <p:nvPr/>
        </p:nvSpPr>
        <p:spPr bwMode="auto">
          <a:xfrm>
            <a:off x="0" y="5105400"/>
            <a:ext cx="84125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ja-JP" altLang="en-US" sz="2000" b="1" i="1" dirty="0"/>
              <a:t>“</a:t>
            </a:r>
            <a:r>
              <a:rPr lang="en-US" altLang="ja-JP" sz="2000" b="1" i="1" dirty="0"/>
              <a:t>We</a:t>
            </a:r>
            <a:r>
              <a:rPr lang="ja-JP" altLang="en-US" sz="2000" b="1" i="1" dirty="0"/>
              <a:t>’</a:t>
            </a:r>
            <a:r>
              <a:rPr lang="en-US" altLang="ja-JP" sz="2000" b="1" i="1" dirty="0"/>
              <a:t>re running a little behind, so I</a:t>
            </a:r>
            <a:r>
              <a:rPr lang="ja-JP" altLang="en-US" sz="2000" b="1" i="1" dirty="0"/>
              <a:t>’</a:t>
            </a:r>
            <a:r>
              <a:rPr lang="en-US" altLang="ja-JP" sz="2000" b="1" i="1" dirty="0"/>
              <a:t>d like each of you to ask yourself, </a:t>
            </a:r>
            <a:r>
              <a:rPr lang="ja-JP" altLang="en-US" sz="2000" b="1" i="1" dirty="0"/>
              <a:t>‘</a:t>
            </a:r>
            <a:r>
              <a:rPr lang="en-US" altLang="ja-JP" sz="2000" b="1" i="1" dirty="0"/>
              <a:t>Am I</a:t>
            </a:r>
          </a:p>
          <a:p>
            <a:pPr algn="ctr"/>
            <a:r>
              <a:rPr lang="en-US" sz="2000" b="1" i="1" dirty="0"/>
              <a:t>really that sick, or would I just be wasting the doctor</a:t>
            </a:r>
            <a:r>
              <a:rPr lang="ja-JP" altLang="en-US" sz="2000" b="1" i="1" dirty="0"/>
              <a:t>’</a:t>
            </a:r>
            <a:r>
              <a:rPr lang="en-US" altLang="ja-JP" sz="2000" b="1" i="1" dirty="0"/>
              <a:t>s valuable time?</a:t>
            </a:r>
            <a:r>
              <a:rPr lang="ja-JP" altLang="en-US" sz="2000" b="1" i="1" dirty="0"/>
              <a:t>’”</a:t>
            </a:r>
            <a:endParaRPr lang="en-US" sz="2000" b="1" i="1" dirty="0"/>
          </a:p>
        </p:txBody>
      </p:sp>
    </p:spTree>
    <p:extLst>
      <p:ext uri="{BB962C8B-B14F-4D97-AF65-F5344CB8AC3E}">
        <p14:creationId xmlns:p14="http://schemas.microsoft.com/office/powerpoint/2010/main" val="94756895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7924800" cy="5095875"/>
          </a:xfrm>
        </p:spPr>
        <p:txBody>
          <a:bodyPr>
            <a:normAutofit/>
          </a:bodyPr>
          <a:lstStyle/>
          <a:p>
            <a:pPr>
              <a:lnSpc>
                <a:spcPct val="100000"/>
              </a:lnSpc>
              <a:spcBef>
                <a:spcPts val="0"/>
              </a:spcBef>
              <a:spcAft>
                <a:spcPts val="0"/>
              </a:spcAft>
              <a:buClr>
                <a:srgbClr val="FF0000"/>
              </a:buClr>
            </a:pPr>
            <a:r>
              <a:rPr lang="en-US" dirty="0" smtClean="0">
                <a:solidFill>
                  <a:schemeClr val="tx1"/>
                </a:solidFill>
                <a:latin typeface="+mn-lt"/>
              </a:rPr>
              <a:t>Access includes many components: </a:t>
            </a:r>
          </a:p>
          <a:p>
            <a:pPr marL="1092200" indent="-457200">
              <a:lnSpc>
                <a:spcPct val="100000"/>
              </a:lnSpc>
              <a:spcBef>
                <a:spcPts val="1200"/>
              </a:spcBef>
              <a:spcAft>
                <a:spcPts val="0"/>
              </a:spcAft>
              <a:buClr>
                <a:srgbClr val="FF0000"/>
              </a:buClr>
              <a:buFont typeface="Lucida Grande"/>
              <a:buChar char="-"/>
            </a:pPr>
            <a:r>
              <a:rPr lang="en-US" sz="3000" b="0" dirty="0" smtClean="0">
                <a:solidFill>
                  <a:schemeClr val="tx1"/>
                </a:solidFill>
                <a:latin typeface="+mn-lt"/>
              </a:rPr>
              <a:t>Financing system</a:t>
            </a:r>
          </a:p>
          <a:p>
            <a:pPr marL="1092200" indent="-457200">
              <a:lnSpc>
                <a:spcPct val="100000"/>
              </a:lnSpc>
              <a:spcBef>
                <a:spcPts val="1200"/>
              </a:spcBef>
              <a:spcAft>
                <a:spcPts val="0"/>
              </a:spcAft>
              <a:buClr>
                <a:srgbClr val="FF0000"/>
              </a:buClr>
              <a:buFont typeface="Lucida Grande"/>
              <a:buChar char="-"/>
            </a:pPr>
            <a:r>
              <a:rPr lang="en-US" sz="3000" b="0" dirty="0" smtClean="0">
                <a:solidFill>
                  <a:schemeClr val="tx1"/>
                </a:solidFill>
                <a:latin typeface="+mn-lt"/>
              </a:rPr>
              <a:t>Organization Structure</a:t>
            </a:r>
          </a:p>
          <a:p>
            <a:pPr marL="1092200" indent="-457200">
              <a:lnSpc>
                <a:spcPct val="100000"/>
              </a:lnSpc>
              <a:spcBef>
                <a:spcPts val="1200"/>
              </a:spcBef>
              <a:spcAft>
                <a:spcPts val="0"/>
              </a:spcAft>
              <a:buClr>
                <a:srgbClr val="FF0000"/>
              </a:buClr>
              <a:buFont typeface="Lucida Grande"/>
              <a:buChar char="-"/>
            </a:pPr>
            <a:r>
              <a:rPr lang="en-US" sz="3000" b="0" dirty="0" smtClean="0">
                <a:solidFill>
                  <a:schemeClr val="tx1"/>
                </a:solidFill>
                <a:latin typeface="+mn-lt"/>
              </a:rPr>
              <a:t>Utilization of Care</a:t>
            </a:r>
          </a:p>
          <a:p>
            <a:pPr marL="1092200" indent="-457200">
              <a:lnSpc>
                <a:spcPct val="100000"/>
              </a:lnSpc>
              <a:spcBef>
                <a:spcPts val="1200"/>
              </a:spcBef>
              <a:spcAft>
                <a:spcPts val="0"/>
              </a:spcAft>
              <a:buClr>
                <a:srgbClr val="FF0000"/>
              </a:buClr>
              <a:buFont typeface="Lucida Grande"/>
              <a:buChar char="-"/>
            </a:pPr>
            <a:r>
              <a:rPr lang="en-US" sz="3000" b="0" dirty="0" smtClean="0">
                <a:solidFill>
                  <a:schemeClr val="tx1"/>
                </a:solidFill>
                <a:latin typeface="+mn-lt"/>
              </a:rPr>
              <a:t>Clinical Encounter </a:t>
            </a:r>
          </a:p>
          <a:p>
            <a:pPr marL="1092200" indent="-457200">
              <a:lnSpc>
                <a:spcPct val="100000"/>
              </a:lnSpc>
              <a:spcBef>
                <a:spcPts val="1200"/>
              </a:spcBef>
              <a:spcAft>
                <a:spcPts val="0"/>
              </a:spcAft>
              <a:buClr>
                <a:srgbClr val="FF0000"/>
              </a:buClr>
              <a:buFont typeface="Lucida Grande"/>
              <a:buChar char="-"/>
            </a:pPr>
            <a:r>
              <a:rPr lang="en-US" sz="3000" b="0" dirty="0" smtClean="0">
                <a:solidFill>
                  <a:schemeClr val="tx1"/>
                </a:solidFill>
                <a:latin typeface="+mn-lt"/>
              </a:rPr>
              <a:t>Family and Legal Contexts</a:t>
            </a:r>
          </a:p>
        </p:txBody>
      </p:sp>
    </p:spTree>
    <p:extLst>
      <p:ext uri="{BB962C8B-B14F-4D97-AF65-F5344CB8AC3E}">
        <p14:creationId xmlns:p14="http://schemas.microsoft.com/office/powerpoint/2010/main" val="309484407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4" name="Rectangle 4"/>
          <p:cNvSpPr>
            <a:spLocks noGrp="1" noChangeArrowheads="1"/>
          </p:cNvSpPr>
          <p:nvPr>
            <p:ph type="title"/>
          </p:nvPr>
        </p:nvSpPr>
        <p:spPr>
          <a:xfrm>
            <a:off x="457200" y="381000"/>
            <a:ext cx="8166100" cy="1066800"/>
          </a:xfrm>
          <a:noFill/>
          <a:ln/>
        </p:spPr>
        <p:txBody>
          <a:bodyPr anchorCtr="0">
            <a:noAutofit/>
          </a:bodyPr>
          <a:lstStyle/>
          <a:p>
            <a:r>
              <a:rPr lang="en-US" b="1" dirty="0" smtClean="0">
                <a:latin typeface="+mj-lt"/>
                <a:cs typeface="Arial" panose="020B0604020202020204" pitchFamily="34" charset="0"/>
              </a:rPr>
              <a:t>Challenges and Opportunities for Access</a:t>
            </a:r>
            <a:endParaRPr lang="en-US" b="1" dirty="0">
              <a:latin typeface="+mj-lt"/>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004731155"/>
              </p:ext>
            </p:extLst>
          </p:nvPr>
        </p:nvGraphicFramePr>
        <p:xfrm>
          <a:off x="533400" y="1905000"/>
          <a:ext cx="7937500" cy="3878033"/>
        </p:xfrm>
        <a:graphic>
          <a:graphicData uri="http://schemas.openxmlformats.org/drawingml/2006/table">
            <a:tbl>
              <a:tblPr firstRow="1" bandRow="1">
                <a:tableStyleId>{5C22544A-7EE6-4342-B048-85BDC9FD1C3A}</a:tableStyleId>
              </a:tblPr>
              <a:tblGrid>
                <a:gridCol w="3962400"/>
                <a:gridCol w="3975100"/>
              </a:tblGrid>
              <a:tr h="713558">
                <a:tc>
                  <a:txBody>
                    <a:bodyPr/>
                    <a:lstStyle/>
                    <a:p>
                      <a:pPr marL="228600" marR="0" indent="-228600" algn="l" defTabSz="457200" rtl="0" eaLnBrk="1" fontAlgn="auto" latinLnBrk="0" hangingPunct="1">
                        <a:lnSpc>
                          <a:spcPct val="100000"/>
                        </a:lnSpc>
                        <a:spcBef>
                          <a:spcPts val="0"/>
                        </a:spcBef>
                        <a:spcAft>
                          <a:spcPts val="0"/>
                        </a:spcAft>
                        <a:buClr>
                          <a:srgbClr val="FF0000"/>
                        </a:buClr>
                        <a:buSzTx/>
                        <a:buFont typeface="Arial"/>
                        <a:buChar char="•"/>
                        <a:tabLst/>
                        <a:defRPr/>
                      </a:pPr>
                      <a:r>
                        <a:rPr lang="en-US" sz="2000" b="0" dirty="0" smtClean="0">
                          <a:solidFill>
                            <a:schemeClr val="tx1"/>
                          </a:solidFill>
                          <a:latin typeface="+mn-lt"/>
                          <a:cs typeface="Arial" panose="020B0604020202020204" pitchFamily="34" charset="0"/>
                        </a:rPr>
                        <a:t>Financial system well established.</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28600" marR="0" indent="-228600" algn="l" defTabSz="4572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lang="en-US" sz="2000" b="0" dirty="0" smtClean="0">
                          <a:solidFill>
                            <a:schemeClr val="tx1"/>
                          </a:solidFill>
                          <a:latin typeface="+mn-lt"/>
                          <a:cs typeface="Arial" panose="020B0604020202020204" pitchFamily="34" charset="0"/>
                        </a:rPr>
                        <a:t>Financial system</a:t>
                      </a:r>
                      <a:r>
                        <a:rPr lang="en-US" sz="2000" b="0" baseline="0" dirty="0" smtClean="0">
                          <a:solidFill>
                            <a:schemeClr val="tx1"/>
                          </a:solidFill>
                          <a:latin typeface="+mn-lt"/>
                          <a:cs typeface="Arial" panose="020B0604020202020204" pitchFamily="34" charset="0"/>
                        </a:rPr>
                        <a:t> emerging.</a:t>
                      </a:r>
                      <a:endParaRPr lang="en-US" sz="2000" b="0" dirty="0" smtClean="0">
                        <a:solidFill>
                          <a:schemeClr val="tx1"/>
                        </a:solidFill>
                        <a:latin typeface="+mn-lt"/>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023801">
                <a:tc>
                  <a:txBody>
                    <a:bodyPr/>
                    <a:lstStyle/>
                    <a:p>
                      <a:pPr marL="228600" marR="0" indent="-228600" algn="l" defTabSz="457200" rtl="0" eaLnBrk="1" fontAlgn="auto" latinLnBrk="0" hangingPunct="1">
                        <a:lnSpc>
                          <a:spcPct val="100000"/>
                        </a:lnSpc>
                        <a:spcBef>
                          <a:spcPts val="0"/>
                        </a:spcBef>
                        <a:spcAft>
                          <a:spcPts val="0"/>
                        </a:spcAft>
                        <a:buClr>
                          <a:srgbClr val="FF0000"/>
                        </a:buClr>
                        <a:buSzTx/>
                        <a:buFont typeface="Arial"/>
                        <a:buChar char="•"/>
                        <a:tabLst/>
                        <a:defRPr/>
                      </a:pPr>
                      <a:r>
                        <a:rPr lang="en-US" sz="2000" b="0" dirty="0" smtClean="0">
                          <a:solidFill>
                            <a:schemeClr val="tx1"/>
                          </a:solidFill>
                          <a:latin typeface="+mn-lt"/>
                          <a:cs typeface="Arial" panose="020B0604020202020204" pitchFamily="34" charset="0"/>
                        </a:rPr>
                        <a:t>Organizational structure for care exists</a:t>
                      </a:r>
                      <a:r>
                        <a:rPr lang="en-US" sz="2000" b="0" baseline="0" dirty="0" smtClean="0">
                          <a:solidFill>
                            <a:schemeClr val="tx1"/>
                          </a:solidFill>
                          <a:latin typeface="+mn-lt"/>
                          <a:cs typeface="Arial" panose="020B0604020202020204" pitchFamily="34" charset="0"/>
                        </a:rPr>
                        <a:t>, with </a:t>
                      </a:r>
                      <a:r>
                        <a:rPr lang="en-US" sz="2000" b="0" u="none" baseline="0" dirty="0" smtClean="0">
                          <a:solidFill>
                            <a:schemeClr val="tx1"/>
                          </a:solidFill>
                          <a:latin typeface="+mn-lt"/>
                          <a:cs typeface="Arial" panose="020B0604020202020204" pitchFamily="34" charset="0"/>
                        </a:rPr>
                        <a:t>identified health care provider</a:t>
                      </a:r>
                      <a:r>
                        <a:rPr lang="en-US" sz="2000" b="0" u="none" dirty="0" smtClean="0">
                          <a:solidFill>
                            <a:schemeClr val="tx1"/>
                          </a:solidFill>
                          <a:latin typeface="+mn-lt"/>
                          <a:cs typeface="Arial" panose="020B0604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marR="0" indent="-228600" algn="l" defTabSz="4572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lang="en-US" sz="2000" b="0" dirty="0" smtClean="0">
                          <a:solidFill>
                            <a:schemeClr val="tx1"/>
                          </a:solidFill>
                          <a:latin typeface="+mn-lt"/>
                          <a:cs typeface="Arial" panose="020B0604020202020204" pitchFamily="34" charset="0"/>
                        </a:rPr>
                        <a:t>No identified structure for care or provider,</a:t>
                      </a:r>
                      <a:r>
                        <a:rPr lang="en-US" sz="2000" b="0" baseline="0" dirty="0" smtClean="0">
                          <a:solidFill>
                            <a:schemeClr val="tx1"/>
                          </a:solidFill>
                          <a:latin typeface="+mn-lt"/>
                          <a:cs typeface="Arial" panose="020B0604020202020204" pitchFamily="34" charset="0"/>
                        </a:rPr>
                        <a:t> especially for males</a:t>
                      </a:r>
                      <a:r>
                        <a:rPr lang="en-US" sz="2000" b="0" dirty="0" smtClean="0">
                          <a:solidFill>
                            <a:schemeClr val="tx1"/>
                          </a:solidFill>
                          <a:latin typeface="+mn-lt"/>
                          <a:cs typeface="Arial" panose="020B0604020202020204"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713558">
                <a:tc>
                  <a:txBody>
                    <a:bodyPr/>
                    <a:lstStyle/>
                    <a:p>
                      <a:pPr marL="228600" marR="0" indent="-228600" algn="l" defTabSz="457200" rtl="0" eaLnBrk="1" fontAlgn="auto" latinLnBrk="0" hangingPunct="1">
                        <a:lnSpc>
                          <a:spcPct val="100000"/>
                        </a:lnSpc>
                        <a:spcBef>
                          <a:spcPts val="0"/>
                        </a:spcBef>
                        <a:spcAft>
                          <a:spcPts val="0"/>
                        </a:spcAft>
                        <a:buClr>
                          <a:srgbClr val="FF0000"/>
                        </a:buClr>
                        <a:buSzTx/>
                        <a:buFont typeface="Arial"/>
                        <a:buChar char="•"/>
                        <a:tabLst/>
                        <a:defRPr/>
                      </a:pPr>
                      <a:r>
                        <a:rPr lang="en-US" sz="2000" b="0" u="none" dirty="0" smtClean="0">
                          <a:solidFill>
                            <a:schemeClr val="tx1"/>
                          </a:solidFill>
                          <a:latin typeface="+mn-lt"/>
                          <a:cs typeface="Arial" panose="020B0604020202020204" pitchFamily="34" charset="0"/>
                        </a:rPr>
                        <a:t>Utilization</a:t>
                      </a:r>
                      <a:r>
                        <a:rPr lang="en-US" sz="2000" b="0" u="none" baseline="0" dirty="0" smtClean="0">
                          <a:solidFill>
                            <a:schemeClr val="tx1"/>
                          </a:solidFill>
                          <a:latin typeface="+mn-lt"/>
                          <a:cs typeface="Arial" panose="020B0604020202020204" pitchFamily="34" charset="0"/>
                        </a:rPr>
                        <a:t> mostly office based, with some clinics </a:t>
                      </a:r>
                      <a:endParaRPr lang="en-US" sz="2000" b="0" u="none" dirty="0" smtClean="0">
                        <a:solidFill>
                          <a:schemeClr val="tx1"/>
                        </a:solidFill>
                        <a:latin typeface="+mn-lt"/>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marR="0" indent="-228600" algn="l" defTabSz="4572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lang="en-US" sz="2000" b="0" dirty="0" smtClean="0">
                          <a:solidFill>
                            <a:schemeClr val="tx1"/>
                          </a:solidFill>
                          <a:latin typeface="+mn-lt"/>
                          <a:cs typeface="Arial" panose="020B0604020202020204" pitchFamily="34" charset="0"/>
                        </a:rPr>
                        <a:t>Utilization is</a:t>
                      </a:r>
                      <a:r>
                        <a:rPr lang="en-US" sz="2000" b="0" baseline="0" dirty="0" smtClean="0">
                          <a:solidFill>
                            <a:schemeClr val="tx1"/>
                          </a:solidFill>
                          <a:latin typeface="+mn-lt"/>
                          <a:cs typeface="Arial" panose="020B0604020202020204" pitchFamily="34" charset="0"/>
                        </a:rPr>
                        <a:t> </a:t>
                      </a:r>
                      <a:r>
                        <a:rPr lang="en-US" sz="2000" b="0" dirty="0" smtClean="0">
                          <a:solidFill>
                            <a:schemeClr val="tx1"/>
                          </a:solidFill>
                          <a:latin typeface="+mn-lt"/>
                          <a:cs typeface="Arial" panose="020B0604020202020204" pitchFamily="34" charset="0"/>
                        </a:rPr>
                        <a:t>more varied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713558">
                <a:tc>
                  <a:txBody>
                    <a:bodyPr/>
                    <a:lstStyle/>
                    <a:p>
                      <a:pPr marL="228600" marR="0" indent="-228600" algn="l" defTabSz="457200" rtl="0" eaLnBrk="1" fontAlgn="auto" latinLnBrk="0" hangingPunct="1">
                        <a:lnSpc>
                          <a:spcPct val="100000"/>
                        </a:lnSpc>
                        <a:spcBef>
                          <a:spcPts val="0"/>
                        </a:spcBef>
                        <a:spcAft>
                          <a:spcPts val="0"/>
                        </a:spcAft>
                        <a:buClr>
                          <a:srgbClr val="FF0000"/>
                        </a:buClr>
                        <a:buSzTx/>
                        <a:buFont typeface="Arial"/>
                        <a:buChar char="•"/>
                        <a:tabLst/>
                        <a:defRPr/>
                      </a:pPr>
                      <a:r>
                        <a:rPr lang="en-US" sz="2000" b="0" u="none" dirty="0" smtClean="0">
                          <a:solidFill>
                            <a:schemeClr val="tx1"/>
                          </a:solidFill>
                          <a:latin typeface="+mn-lt"/>
                          <a:cs typeface="Arial" panose="020B0604020202020204" pitchFamily="34" charset="0"/>
                        </a:rPr>
                        <a:t>Major </a:t>
                      </a:r>
                      <a:r>
                        <a:rPr lang="en-US" sz="2000" b="0" u="none" baseline="0" dirty="0" smtClean="0">
                          <a:solidFill>
                            <a:schemeClr val="tx1"/>
                          </a:solidFill>
                          <a:latin typeface="+mn-lt"/>
                          <a:cs typeface="Arial" panose="020B0604020202020204" pitchFamily="34" charset="0"/>
                        </a:rPr>
                        <a:t>focus on preventive services, with some evidence</a:t>
                      </a:r>
                      <a:endParaRPr lang="en-US" sz="2000" b="0" u="none" dirty="0" smtClean="0">
                        <a:solidFill>
                          <a:schemeClr val="tx1"/>
                        </a:solidFill>
                        <a:latin typeface="+mn-lt"/>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marR="0" indent="-228600" algn="l" defTabSz="4572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lang="en-US" sz="2000" b="0" dirty="0" smtClean="0">
                          <a:solidFill>
                            <a:schemeClr val="tx1"/>
                          </a:solidFill>
                          <a:latin typeface="+mn-lt"/>
                          <a:cs typeface="Arial" panose="020B0604020202020204" pitchFamily="34" charset="0"/>
                        </a:rPr>
                        <a:t>Little focus on preventive care;</a:t>
                      </a:r>
                      <a:r>
                        <a:rPr lang="en-US" sz="2000" b="0" baseline="0" dirty="0" smtClean="0">
                          <a:solidFill>
                            <a:schemeClr val="tx1"/>
                          </a:solidFill>
                          <a:latin typeface="+mn-lt"/>
                          <a:cs typeface="Arial" panose="020B0604020202020204" pitchFamily="34" charset="0"/>
                        </a:rPr>
                        <a:t> some evidence </a:t>
                      </a:r>
                      <a:endParaRPr lang="en-US" sz="2000" b="0" dirty="0" smtClean="0">
                        <a:solidFill>
                          <a:schemeClr val="tx1"/>
                        </a:solidFill>
                        <a:latin typeface="+mn-lt"/>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713558">
                <a:tc>
                  <a:txBody>
                    <a:bodyPr/>
                    <a:lstStyle/>
                    <a:p>
                      <a:pPr marL="228600" marR="0" indent="-228600" algn="l" defTabSz="457200" rtl="0" eaLnBrk="1" fontAlgn="auto" latinLnBrk="0" hangingPunct="1">
                        <a:lnSpc>
                          <a:spcPct val="100000"/>
                        </a:lnSpc>
                        <a:spcBef>
                          <a:spcPts val="0"/>
                        </a:spcBef>
                        <a:spcAft>
                          <a:spcPts val="0"/>
                        </a:spcAft>
                        <a:buClr>
                          <a:srgbClr val="FF0000"/>
                        </a:buClr>
                        <a:buSzTx/>
                        <a:buFont typeface="Arial"/>
                        <a:buChar char="•"/>
                        <a:tabLst/>
                        <a:defRPr/>
                      </a:pPr>
                      <a:r>
                        <a:rPr lang="en-US" sz="2000" b="0" u="none" dirty="0" smtClean="0">
                          <a:solidFill>
                            <a:schemeClr val="tx1"/>
                          </a:solidFill>
                          <a:latin typeface="+mn-lt"/>
                          <a:cs typeface="Arial" panose="020B0604020202020204" pitchFamily="34" charset="0"/>
                        </a:rPr>
                        <a:t>Minors under age 18;  parents play</a:t>
                      </a:r>
                      <a:r>
                        <a:rPr lang="en-US" sz="2000" b="0" u="none" baseline="0" dirty="0" smtClean="0">
                          <a:solidFill>
                            <a:schemeClr val="tx1"/>
                          </a:solidFill>
                          <a:latin typeface="+mn-lt"/>
                          <a:cs typeface="Arial" panose="020B0604020202020204" pitchFamily="34" charset="0"/>
                        </a:rPr>
                        <a:t> major role</a:t>
                      </a:r>
                      <a:r>
                        <a:rPr lang="en-US" sz="2000" b="0" u="none" dirty="0" smtClean="0">
                          <a:solidFill>
                            <a:schemeClr val="tx1"/>
                          </a:solidFill>
                          <a:latin typeface="+mn-lt"/>
                          <a:cs typeface="Arial" panose="020B0604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marR="0" indent="-228600" algn="l" defTabSz="4572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lang="en-US" sz="2000" b="0" dirty="0" smtClean="0">
                          <a:solidFill>
                            <a:schemeClr val="tx1"/>
                          </a:solidFill>
                          <a:latin typeface="+mn-lt"/>
                          <a:cs typeface="Arial" panose="020B0604020202020204" pitchFamily="34" charset="0"/>
                        </a:rPr>
                        <a:t>Family</a:t>
                      </a:r>
                      <a:r>
                        <a:rPr lang="en-US" sz="2000" b="0" baseline="0" dirty="0" smtClean="0">
                          <a:solidFill>
                            <a:schemeClr val="tx1"/>
                          </a:solidFill>
                          <a:latin typeface="+mn-lt"/>
                          <a:cs typeface="Arial" panose="020B0604020202020204" pitchFamily="34" charset="0"/>
                        </a:rPr>
                        <a:t> and legal context changes</a:t>
                      </a:r>
                      <a:endParaRPr lang="en-US" sz="2000" b="0" dirty="0" smtClean="0">
                        <a:solidFill>
                          <a:schemeClr val="tx1"/>
                        </a:solidFill>
                        <a:latin typeface="+mn-lt"/>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4" name="Rounded Rectangle 3"/>
          <p:cNvSpPr/>
          <p:nvPr/>
        </p:nvSpPr>
        <p:spPr>
          <a:xfrm>
            <a:off x="533399" y="1524000"/>
            <a:ext cx="3925711" cy="533400"/>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bg1"/>
                </a:solidFill>
              </a:rPr>
              <a:t>Adolescents</a:t>
            </a:r>
            <a:endParaRPr lang="en-US" sz="2400" b="1" dirty="0">
              <a:solidFill>
                <a:schemeClr val="bg1"/>
              </a:solidFill>
            </a:endParaRPr>
          </a:p>
        </p:txBody>
      </p:sp>
      <p:sp>
        <p:nvSpPr>
          <p:cNvPr id="6" name="Rounded Rectangle 5"/>
          <p:cNvSpPr/>
          <p:nvPr/>
        </p:nvSpPr>
        <p:spPr>
          <a:xfrm>
            <a:off x="4571999" y="1524000"/>
            <a:ext cx="3951112" cy="533400"/>
          </a:xfrm>
          <a:prstGeom prst="roundRect">
            <a:avLst/>
          </a:prstGeom>
          <a:solidFill>
            <a:srgbClr val="0099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bg1"/>
                </a:solidFill>
              </a:rPr>
              <a:t>Young Adults</a:t>
            </a:r>
            <a:endParaRPr lang="en-US" sz="2400" b="1" dirty="0">
              <a:solidFill>
                <a:schemeClr val="bg1"/>
              </a:solidFill>
            </a:endParaRPr>
          </a:p>
        </p:txBody>
      </p:sp>
    </p:spTree>
    <p:extLst>
      <p:ext uri="{BB962C8B-B14F-4D97-AF65-F5344CB8AC3E}">
        <p14:creationId xmlns:p14="http://schemas.microsoft.com/office/powerpoint/2010/main" val="925620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4" name="Rectangle 4"/>
          <p:cNvSpPr>
            <a:spLocks noGrp="1" noChangeArrowheads="1"/>
          </p:cNvSpPr>
          <p:nvPr>
            <p:ph type="title"/>
          </p:nvPr>
        </p:nvSpPr>
        <p:spPr>
          <a:xfrm>
            <a:off x="457200" y="381000"/>
            <a:ext cx="8166100" cy="1066800"/>
          </a:xfrm>
          <a:noFill/>
          <a:ln/>
        </p:spPr>
        <p:txBody>
          <a:bodyPr anchorCtr="0">
            <a:noAutofit/>
          </a:bodyPr>
          <a:lstStyle/>
          <a:p>
            <a:r>
              <a:rPr lang="en-US" b="1" dirty="0">
                <a:latin typeface="+mj-lt"/>
                <a:cs typeface="Arial" panose="020B0604020202020204" pitchFamily="34" charset="0"/>
              </a:rPr>
              <a:t>Financial systems</a:t>
            </a:r>
          </a:p>
        </p:txBody>
      </p:sp>
      <p:graphicFrame>
        <p:nvGraphicFramePr>
          <p:cNvPr id="2" name="Table 1"/>
          <p:cNvGraphicFramePr>
            <a:graphicFrameLocks noGrp="1"/>
          </p:cNvGraphicFramePr>
          <p:nvPr>
            <p:extLst>
              <p:ext uri="{D42A27DB-BD31-4B8C-83A1-F6EECF244321}">
                <p14:modId xmlns:p14="http://schemas.microsoft.com/office/powerpoint/2010/main" val="2672227532"/>
              </p:ext>
            </p:extLst>
          </p:nvPr>
        </p:nvGraphicFramePr>
        <p:xfrm>
          <a:off x="533400" y="2040908"/>
          <a:ext cx="7937500" cy="2450917"/>
        </p:xfrm>
        <a:graphic>
          <a:graphicData uri="http://schemas.openxmlformats.org/drawingml/2006/table">
            <a:tbl>
              <a:tblPr firstRow="1" bandRow="1">
                <a:tableStyleId>{5C22544A-7EE6-4342-B048-85BDC9FD1C3A}</a:tableStyleId>
              </a:tblPr>
              <a:tblGrid>
                <a:gridCol w="3962400"/>
                <a:gridCol w="3975100"/>
              </a:tblGrid>
              <a:tr h="713558">
                <a:tc>
                  <a:txBody>
                    <a:bodyPr/>
                    <a:lstStyle/>
                    <a:p>
                      <a:pPr marL="228600" lvl="0" indent="-228600">
                        <a:lnSpc>
                          <a:spcPct val="100000"/>
                        </a:lnSpc>
                        <a:spcAft>
                          <a:spcPts val="0"/>
                        </a:spcAft>
                        <a:buClr>
                          <a:srgbClr val="FF0000"/>
                        </a:buClr>
                        <a:buFont typeface="Arial"/>
                        <a:buChar char="•"/>
                      </a:pPr>
                      <a:r>
                        <a:rPr lang="en-US" sz="2000" b="0" dirty="0" smtClean="0">
                          <a:solidFill>
                            <a:srgbClr val="000000"/>
                          </a:solidFill>
                          <a:latin typeface="+mn-lt"/>
                          <a:cs typeface="Arial" panose="020B0604020202020204" pitchFamily="34" charset="0"/>
                        </a:rPr>
                        <a:t>Fairly uniform public insurance coverage, especially post-ACA</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28600" lvl="0" indent="-228600">
                        <a:lnSpc>
                          <a:spcPct val="100000"/>
                        </a:lnSpc>
                        <a:spcAft>
                          <a:spcPts val="0"/>
                        </a:spcAft>
                        <a:buClr>
                          <a:srgbClr val="FF0000"/>
                        </a:buClr>
                        <a:buFont typeface="Arial"/>
                        <a:buChar char="•"/>
                      </a:pPr>
                      <a:r>
                        <a:rPr lang="en-US" sz="2000" b="0" dirty="0" smtClean="0">
                          <a:solidFill>
                            <a:srgbClr val="000000"/>
                          </a:solidFill>
                          <a:latin typeface="+mn-lt"/>
                          <a:cs typeface="Arial" panose="020B0604020202020204" pitchFamily="34" charset="0"/>
                        </a:rPr>
                        <a:t>Public coverage varies more by state</a:t>
                      </a:r>
                      <a:endParaRPr lang="en-US" sz="2000" b="0" dirty="0">
                        <a:solidFill>
                          <a:srgbClr val="000000"/>
                        </a:solidFill>
                        <a:latin typeface="+mn-lt"/>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023801">
                <a:tc>
                  <a:txBody>
                    <a:bodyPr/>
                    <a:lstStyle/>
                    <a:p>
                      <a:pPr marL="228600" lvl="0" indent="-228600">
                        <a:lnSpc>
                          <a:spcPct val="100000"/>
                        </a:lnSpc>
                        <a:spcAft>
                          <a:spcPts val="0"/>
                        </a:spcAft>
                        <a:buClr>
                          <a:srgbClr val="FF0000"/>
                        </a:buClr>
                        <a:buFont typeface="Arial"/>
                        <a:buChar char="•"/>
                      </a:pPr>
                      <a:r>
                        <a:rPr lang="en-US" sz="2000" b="0" dirty="0" smtClean="0">
                          <a:solidFill>
                            <a:srgbClr val="000000"/>
                          </a:solidFill>
                          <a:latin typeface="+mn-lt"/>
                          <a:cs typeface="Arial" panose="020B0604020202020204" pitchFamily="34" charset="0"/>
                        </a:rPr>
                        <a:t>More likely to be covered by parents’ employer-based insurance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lvl="0" indent="-228600">
                        <a:lnSpc>
                          <a:spcPct val="100000"/>
                        </a:lnSpc>
                        <a:spcAft>
                          <a:spcPts val="0"/>
                        </a:spcAft>
                        <a:buClr>
                          <a:srgbClr val="FF0000"/>
                        </a:buClr>
                        <a:buFont typeface="Arial"/>
                        <a:buChar char="•"/>
                      </a:pPr>
                      <a:r>
                        <a:rPr lang="en-US" sz="2000" b="0" dirty="0" smtClean="0">
                          <a:solidFill>
                            <a:srgbClr val="000000"/>
                          </a:solidFill>
                          <a:latin typeface="+mn-lt"/>
                          <a:cs typeface="Arial" panose="020B0604020202020204" pitchFamily="34" charset="0"/>
                        </a:rPr>
                        <a:t>Less likely to have employer-based coverage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713558">
                <a:tc>
                  <a:txBody>
                    <a:bodyPr/>
                    <a:lstStyle/>
                    <a:p>
                      <a:pPr marL="228600" lvl="0" indent="-228600">
                        <a:lnSpc>
                          <a:spcPct val="100000"/>
                        </a:lnSpc>
                        <a:spcAft>
                          <a:spcPts val="0"/>
                        </a:spcAft>
                        <a:buClr>
                          <a:srgbClr val="FF0000"/>
                        </a:buClr>
                        <a:buFont typeface="Arial"/>
                        <a:buChar char="•"/>
                      </a:pPr>
                      <a:r>
                        <a:rPr lang="en-US" sz="2000" b="0" dirty="0" smtClean="0">
                          <a:solidFill>
                            <a:srgbClr val="000000"/>
                          </a:solidFill>
                          <a:latin typeface="+mn-lt"/>
                          <a:cs typeface="Arial" panose="020B0604020202020204" pitchFamily="34" charset="0"/>
                        </a:rPr>
                        <a:t>Still about a </a:t>
                      </a:r>
                      <a:r>
                        <a:rPr lang="en-US" sz="2000" b="0" dirty="0" smtClean="0">
                          <a:solidFill>
                            <a:srgbClr val="FF0000"/>
                          </a:solidFill>
                          <a:latin typeface="+mn-lt"/>
                          <a:cs typeface="Arial" panose="020B0604020202020204" pitchFamily="34" charset="0"/>
                        </a:rPr>
                        <a:t>10% </a:t>
                      </a:r>
                      <a:r>
                        <a:rPr lang="en-US" sz="2000" b="0" dirty="0" smtClean="0">
                          <a:solidFill>
                            <a:srgbClr val="000000"/>
                          </a:solidFill>
                          <a:latin typeface="+mn-lt"/>
                          <a:cs typeface="Arial" panose="020B0604020202020204" pitchFamily="34" charset="0"/>
                        </a:rPr>
                        <a:t>national gap</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lvl="0" indent="-228600">
                        <a:lnSpc>
                          <a:spcPct val="100000"/>
                        </a:lnSpc>
                        <a:spcAft>
                          <a:spcPts val="0"/>
                        </a:spcAft>
                        <a:buClr>
                          <a:srgbClr val="FF0000"/>
                        </a:buClr>
                        <a:buFont typeface="Arial"/>
                        <a:buChar char="•"/>
                      </a:pPr>
                      <a:r>
                        <a:rPr lang="en-US" sz="2000" b="0" dirty="0" smtClean="0">
                          <a:solidFill>
                            <a:srgbClr val="000000"/>
                          </a:solidFill>
                          <a:latin typeface="+mn-lt"/>
                          <a:cs typeface="Arial" panose="020B0604020202020204" pitchFamily="34" charset="0"/>
                        </a:rPr>
                        <a:t>About </a:t>
                      </a:r>
                      <a:r>
                        <a:rPr lang="en-US" sz="2000" b="0" dirty="0" smtClean="0">
                          <a:solidFill>
                            <a:srgbClr val="FF0000"/>
                          </a:solidFill>
                          <a:latin typeface="+mn-lt"/>
                          <a:cs typeface="Arial" panose="020B0604020202020204" pitchFamily="34" charset="0"/>
                        </a:rPr>
                        <a:t>25% </a:t>
                      </a:r>
                      <a:r>
                        <a:rPr lang="en-US" sz="2000" b="0" dirty="0" smtClean="0">
                          <a:solidFill>
                            <a:srgbClr val="000000"/>
                          </a:solidFill>
                          <a:latin typeface="+mn-lt"/>
                          <a:cs typeface="Arial" panose="020B0604020202020204" pitchFamily="34" charset="0"/>
                        </a:rPr>
                        <a:t>are uninsured</a:t>
                      </a:r>
                      <a:endParaRPr lang="en-US" sz="2000" b="0" dirty="0">
                        <a:solidFill>
                          <a:srgbClr val="000000"/>
                        </a:solidFill>
                        <a:latin typeface="+mn-lt"/>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4" name="Rounded Rectangle 3"/>
          <p:cNvSpPr/>
          <p:nvPr/>
        </p:nvSpPr>
        <p:spPr>
          <a:xfrm>
            <a:off x="533399" y="1524000"/>
            <a:ext cx="3925711" cy="533400"/>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bg1"/>
                </a:solidFill>
              </a:rPr>
              <a:t>Adolescents</a:t>
            </a:r>
            <a:endParaRPr lang="en-US" sz="2400" b="1" dirty="0">
              <a:solidFill>
                <a:schemeClr val="bg1"/>
              </a:solidFill>
            </a:endParaRPr>
          </a:p>
        </p:txBody>
      </p:sp>
      <p:sp>
        <p:nvSpPr>
          <p:cNvPr id="6" name="Rounded Rectangle 5"/>
          <p:cNvSpPr/>
          <p:nvPr/>
        </p:nvSpPr>
        <p:spPr>
          <a:xfrm>
            <a:off x="4572000" y="1524000"/>
            <a:ext cx="3937000" cy="533400"/>
          </a:xfrm>
          <a:prstGeom prst="roundRect">
            <a:avLst/>
          </a:prstGeom>
          <a:solidFill>
            <a:srgbClr val="0099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bg1"/>
                </a:solidFill>
              </a:rPr>
              <a:t>Young Adults</a:t>
            </a:r>
            <a:endParaRPr lang="en-US" sz="2400" b="1" dirty="0">
              <a:solidFill>
                <a:schemeClr val="bg1"/>
              </a:solidFill>
            </a:endParaRPr>
          </a:p>
        </p:txBody>
      </p:sp>
      <p:pic>
        <p:nvPicPr>
          <p:cNvPr id="3" name="Picture 2" descr="Piggy-Ban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4267200"/>
            <a:ext cx="2876550" cy="1917700"/>
          </a:xfrm>
          <a:prstGeom prst="rect">
            <a:avLst/>
          </a:prstGeom>
        </p:spPr>
      </p:pic>
    </p:spTree>
    <p:extLst>
      <p:ext uri="{BB962C8B-B14F-4D97-AF65-F5344CB8AC3E}">
        <p14:creationId xmlns:p14="http://schemas.microsoft.com/office/powerpoint/2010/main" val="1007234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963417704"/>
              </p:ext>
            </p:extLst>
          </p:nvPr>
        </p:nvGraphicFramePr>
        <p:xfrm>
          <a:off x="304800" y="1417638"/>
          <a:ext cx="8458200" cy="46021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a:spLocks noGrp="1"/>
          </p:cNvSpPr>
          <p:nvPr>
            <p:ph type="title"/>
          </p:nvPr>
        </p:nvSpPr>
        <p:spPr/>
        <p:txBody>
          <a:bodyPr anchor="ctr">
            <a:noAutofit/>
          </a:bodyPr>
          <a:lstStyle/>
          <a:p>
            <a:r>
              <a:rPr lang="en-US" b="1" dirty="0" smtClean="0">
                <a:latin typeface="+mj-lt"/>
                <a:cs typeface="Arial" panose="020B0604020202020204" pitchFamily="34" charset="0"/>
              </a:rPr>
              <a:t>Full Year Insured by Age and Sex, 2014</a:t>
            </a:r>
            <a:endParaRPr lang="en-US" b="1" dirty="0">
              <a:latin typeface="+mj-lt"/>
              <a:cs typeface="Arial" panose="020B0604020202020204" pitchFamily="34" charset="0"/>
            </a:endParaRPr>
          </a:p>
        </p:txBody>
      </p:sp>
      <p:sp>
        <p:nvSpPr>
          <p:cNvPr id="5" name="TextBox 4"/>
          <p:cNvSpPr txBox="1"/>
          <p:nvPr/>
        </p:nvSpPr>
        <p:spPr>
          <a:xfrm>
            <a:off x="533400" y="6400800"/>
            <a:ext cx="5320545" cy="276999"/>
          </a:xfrm>
          <a:prstGeom prst="rect">
            <a:avLst/>
          </a:prstGeom>
          <a:noFill/>
        </p:spPr>
        <p:txBody>
          <a:bodyPr wrap="square" rtlCol="0">
            <a:spAutoFit/>
          </a:bodyPr>
          <a:lstStyle/>
          <a:p>
            <a:r>
              <a:rPr lang="en-US" sz="1200" i="1" dirty="0" smtClean="0">
                <a:solidFill>
                  <a:srgbClr val="BFBFBF"/>
                </a:solidFill>
                <a:latin typeface="+mj-lt"/>
                <a:cs typeface="Corbel"/>
              </a:rPr>
              <a:t>Source: National Health Interview Survey, 2014.</a:t>
            </a:r>
            <a:endParaRPr lang="en-US" sz="1200" i="1" dirty="0">
              <a:solidFill>
                <a:srgbClr val="BFBFBF"/>
              </a:solidFill>
              <a:latin typeface="+mj-lt"/>
              <a:cs typeface="Corbel"/>
            </a:endParaRPr>
          </a:p>
        </p:txBody>
      </p:sp>
    </p:spTree>
    <p:extLst>
      <p:ext uri="{BB962C8B-B14F-4D97-AF65-F5344CB8AC3E}">
        <p14:creationId xmlns:p14="http://schemas.microsoft.com/office/powerpoint/2010/main" val="52412502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524000"/>
          </a:xfrm>
        </p:spPr>
        <p:txBody>
          <a:bodyPr/>
          <a:lstStyle/>
          <a:p>
            <a:r>
              <a:rPr lang="en-US" b="1" dirty="0" smtClean="0">
                <a:latin typeface="+mj-lt"/>
                <a:cs typeface="Arial" panose="020B0604020202020204" pitchFamily="34" charset="0"/>
              </a:rPr>
              <a:t>Financial systems: </a:t>
            </a:r>
            <a:br>
              <a:rPr lang="en-US" b="1" dirty="0" smtClean="0">
                <a:latin typeface="+mj-lt"/>
                <a:cs typeface="Arial" panose="020B0604020202020204" pitchFamily="34" charset="0"/>
              </a:rPr>
            </a:br>
            <a:r>
              <a:rPr lang="en-US" b="1" dirty="0" smtClean="0">
                <a:latin typeface="+mj-lt"/>
                <a:cs typeface="Arial" panose="020B0604020202020204" pitchFamily="34" charset="0"/>
              </a:rPr>
              <a:t>Opportunities to improve access</a:t>
            </a:r>
            <a:r>
              <a:rPr lang="en-US" b="1" dirty="0" smtClean="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400" y="1866900"/>
            <a:ext cx="7924800" cy="3886200"/>
          </a:xfrm>
        </p:spPr>
        <p:txBody>
          <a:bodyPr>
            <a:normAutofit/>
          </a:bodyPr>
          <a:lstStyle/>
          <a:p>
            <a:pPr marL="450850" lvl="1">
              <a:lnSpc>
                <a:spcPct val="100000"/>
              </a:lnSpc>
              <a:buClr>
                <a:srgbClr val="FF0000"/>
              </a:buClr>
            </a:pPr>
            <a:r>
              <a:rPr lang="en-US" b="0" dirty="0" smtClean="0">
                <a:solidFill>
                  <a:srgbClr val="000000"/>
                </a:solidFill>
                <a:latin typeface="+mn-lt"/>
                <a:cs typeface="Arial" panose="020B0604020202020204" pitchFamily="34" charset="0"/>
              </a:rPr>
              <a:t>Outreach </a:t>
            </a:r>
            <a:r>
              <a:rPr lang="en-US" b="0" dirty="0">
                <a:solidFill>
                  <a:srgbClr val="000000"/>
                </a:solidFill>
                <a:latin typeface="+mn-lt"/>
                <a:cs typeface="Arial" panose="020B0604020202020204" pitchFamily="34" charset="0"/>
              </a:rPr>
              <a:t>and </a:t>
            </a:r>
            <a:r>
              <a:rPr lang="en-US" b="0" dirty="0" smtClean="0">
                <a:solidFill>
                  <a:srgbClr val="000000"/>
                </a:solidFill>
                <a:latin typeface="+mn-lt"/>
                <a:cs typeface="Arial" panose="020B0604020202020204" pitchFamily="34" charset="0"/>
              </a:rPr>
              <a:t>education to </a:t>
            </a:r>
            <a:r>
              <a:rPr lang="en-US" b="0" dirty="0">
                <a:solidFill>
                  <a:srgbClr val="000000"/>
                </a:solidFill>
                <a:latin typeface="+mn-lt"/>
                <a:cs typeface="Arial" panose="020B0604020202020204" pitchFamily="34" charset="0"/>
              </a:rPr>
              <a:t>a</a:t>
            </a:r>
            <a:r>
              <a:rPr lang="en-US" b="0" dirty="0" smtClean="0">
                <a:solidFill>
                  <a:srgbClr val="000000"/>
                </a:solidFill>
                <a:latin typeface="+mn-lt"/>
                <a:cs typeface="Arial" panose="020B0604020202020204" pitchFamily="34" charset="0"/>
              </a:rPr>
              <a:t>dolescents </a:t>
            </a:r>
            <a:r>
              <a:rPr lang="en-US" b="0" dirty="0">
                <a:solidFill>
                  <a:srgbClr val="000000"/>
                </a:solidFill>
                <a:latin typeface="+mn-lt"/>
                <a:cs typeface="Arial" panose="020B0604020202020204" pitchFamily="34" charset="0"/>
              </a:rPr>
              <a:t>y</a:t>
            </a:r>
            <a:r>
              <a:rPr lang="en-US" b="0" dirty="0" smtClean="0">
                <a:solidFill>
                  <a:srgbClr val="000000"/>
                </a:solidFill>
                <a:latin typeface="+mn-lt"/>
                <a:cs typeface="Arial" panose="020B0604020202020204" pitchFamily="34" charset="0"/>
              </a:rPr>
              <a:t>oung </a:t>
            </a:r>
            <a:r>
              <a:rPr lang="en-US" b="0" dirty="0">
                <a:solidFill>
                  <a:srgbClr val="000000"/>
                </a:solidFill>
                <a:latin typeface="+mn-lt"/>
                <a:cs typeface="Arial" panose="020B0604020202020204" pitchFamily="34" charset="0"/>
              </a:rPr>
              <a:t>a</a:t>
            </a:r>
            <a:r>
              <a:rPr lang="en-US" b="0" dirty="0" smtClean="0">
                <a:solidFill>
                  <a:srgbClr val="000000"/>
                </a:solidFill>
                <a:latin typeface="+mn-lt"/>
                <a:cs typeface="Arial" panose="020B0604020202020204" pitchFamily="34" charset="0"/>
              </a:rPr>
              <a:t>dults, and their families</a:t>
            </a:r>
          </a:p>
          <a:p>
            <a:pPr lvl="2">
              <a:buClr>
                <a:srgbClr val="FF0000"/>
              </a:buClr>
              <a:buFont typeface="Lucida Grande"/>
              <a:buChar char="-"/>
            </a:pPr>
            <a:r>
              <a:rPr lang="en-US" b="0" dirty="0" smtClean="0">
                <a:solidFill>
                  <a:srgbClr val="000000"/>
                </a:solidFill>
                <a:latin typeface="+mj-lt"/>
                <a:cs typeface="Arial" panose="020B0604020202020204" pitchFamily="34" charset="0"/>
              </a:rPr>
              <a:t>Focus on Medicaid and Marketplace</a:t>
            </a:r>
          </a:p>
          <a:p>
            <a:pPr lvl="2">
              <a:buClr>
                <a:srgbClr val="FF0000"/>
              </a:buClr>
              <a:buFont typeface="Lucida Grande"/>
              <a:buChar char="-"/>
            </a:pPr>
            <a:r>
              <a:rPr lang="en-US" b="0" dirty="0" smtClean="0">
                <a:solidFill>
                  <a:srgbClr val="000000"/>
                </a:solidFill>
                <a:latin typeface="+mj-lt"/>
                <a:cs typeface="Arial" panose="020B0604020202020204" pitchFamily="34" charset="0"/>
              </a:rPr>
              <a:t>New technologies? </a:t>
            </a:r>
            <a:r>
              <a:rPr lang="en-US" b="0" i="1" dirty="0" smtClean="0">
                <a:solidFill>
                  <a:srgbClr val="000000"/>
                </a:solidFill>
                <a:latin typeface="+mj-lt"/>
                <a:cs typeface="Arial" panose="020B0604020202020204" pitchFamily="34" charset="0"/>
              </a:rPr>
              <a:t>(stay tuned…)</a:t>
            </a:r>
          </a:p>
          <a:p>
            <a:pPr lvl="2">
              <a:buClr>
                <a:srgbClr val="FF0000"/>
              </a:buClr>
              <a:buFont typeface="Lucida Grande"/>
              <a:buChar char="-"/>
            </a:pPr>
            <a:r>
              <a:rPr lang="en-US" b="0" dirty="0" smtClean="0">
                <a:solidFill>
                  <a:srgbClr val="000000"/>
                </a:solidFill>
                <a:latin typeface="+mj-lt"/>
                <a:cs typeface="Arial" panose="020B0604020202020204" pitchFamily="34" charset="0"/>
              </a:rPr>
              <a:t>Work with Navigators?</a:t>
            </a:r>
          </a:p>
          <a:p>
            <a:pPr lvl="2">
              <a:buClr>
                <a:srgbClr val="FF0000"/>
              </a:buClr>
              <a:buFont typeface="Lucida Grande"/>
              <a:buChar char="-"/>
            </a:pPr>
            <a:r>
              <a:rPr lang="en-US" b="0" dirty="0" smtClean="0">
                <a:solidFill>
                  <a:srgbClr val="000000"/>
                </a:solidFill>
                <a:latin typeface="+mj-lt"/>
                <a:cs typeface="Arial" panose="020B0604020202020204" pitchFamily="34" charset="0"/>
              </a:rPr>
              <a:t>Other?</a:t>
            </a:r>
            <a:endParaRPr lang="en-US" b="0" dirty="0">
              <a:solidFill>
                <a:srgbClr val="000000"/>
              </a:solidFill>
              <a:latin typeface="+mj-lt"/>
              <a:cs typeface="Arial" panose="020B0604020202020204" pitchFamily="34" charset="0"/>
            </a:endParaRPr>
          </a:p>
          <a:p>
            <a:pPr marL="457200" lvl="1" indent="0">
              <a:lnSpc>
                <a:spcPct val="100000"/>
              </a:lnSpc>
              <a:buNone/>
            </a:pPr>
            <a:endParaRPr lang="en-US" sz="30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822206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ubtitle 5"/>
          <p:cNvSpPr>
            <a:spLocks noGrp="1"/>
          </p:cNvSpPr>
          <p:nvPr>
            <p:ph type="subTitle" idx="4294967295"/>
          </p:nvPr>
        </p:nvSpPr>
        <p:spPr>
          <a:xfrm>
            <a:off x="1117600" y="2133600"/>
            <a:ext cx="6731000" cy="3505200"/>
          </a:xfrm>
        </p:spPr>
        <p:txBody>
          <a:bodyPr/>
          <a:lstStyle/>
          <a:p>
            <a:pPr marL="0" indent="0" eaLnBrk="1" hangingPunct="1">
              <a:lnSpc>
                <a:spcPct val="100000"/>
              </a:lnSpc>
              <a:spcBef>
                <a:spcPts val="0"/>
              </a:spcBef>
              <a:spcAft>
                <a:spcPts val="0"/>
              </a:spcAft>
              <a:buFont typeface="Arial" charset="0"/>
              <a:buNone/>
            </a:pPr>
            <a:r>
              <a:rPr lang="ja-JP" altLang="en-US" b="0" dirty="0">
                <a:solidFill>
                  <a:schemeClr val="tx1"/>
                </a:solidFill>
                <a:latin typeface="+mn-lt"/>
                <a:cs typeface="Arial" panose="020B0604020202020204" pitchFamily="34" charset="0"/>
              </a:rPr>
              <a:t>“</a:t>
            </a:r>
            <a:r>
              <a:rPr lang="en-US" altLang="ja-JP" b="0" dirty="0" smtClean="0">
                <a:solidFill>
                  <a:schemeClr val="tx1"/>
                </a:solidFill>
                <a:latin typeface="+mn-lt"/>
                <a:cs typeface="Arial" panose="020B0604020202020204" pitchFamily="34" charset="0"/>
              </a:rPr>
              <a:t>Adolescence (</a:t>
            </a:r>
            <a:r>
              <a:rPr lang="en-US" altLang="ja-JP" b="0" dirty="0" smtClean="0">
                <a:solidFill>
                  <a:srgbClr val="FF0000"/>
                </a:solidFill>
                <a:latin typeface="+mn-lt"/>
                <a:cs typeface="Arial" panose="020B0604020202020204" pitchFamily="34" charset="0"/>
              </a:rPr>
              <a:t>&amp; Young Adulthood</a:t>
            </a:r>
            <a:r>
              <a:rPr lang="en-US" altLang="ja-JP" b="0" dirty="0" smtClean="0">
                <a:solidFill>
                  <a:schemeClr val="tx1"/>
                </a:solidFill>
                <a:latin typeface="+mn-lt"/>
                <a:cs typeface="Arial" panose="020B0604020202020204" pitchFamily="34" charset="0"/>
              </a:rPr>
              <a:t>) </a:t>
            </a:r>
            <a:r>
              <a:rPr lang="en-US" altLang="ja-JP" b="0" dirty="0">
                <a:solidFill>
                  <a:schemeClr val="tx1"/>
                </a:solidFill>
                <a:latin typeface="+mn-lt"/>
                <a:cs typeface="Arial" panose="020B0604020202020204" pitchFamily="34" charset="0"/>
              </a:rPr>
              <a:t>is a time in life that harbours many risks and dangers, but also one that presents great opportunities for sustained health and well </a:t>
            </a:r>
            <a:r>
              <a:rPr lang="en-US" altLang="ja-JP" b="0" dirty="0" smtClean="0">
                <a:solidFill>
                  <a:schemeClr val="tx1"/>
                </a:solidFill>
                <a:latin typeface="+mn-lt"/>
                <a:cs typeface="Arial" panose="020B0604020202020204" pitchFamily="34" charset="0"/>
              </a:rPr>
              <a:t>being.</a:t>
            </a:r>
            <a:r>
              <a:rPr lang="ja-JP" altLang="en-US" b="0" dirty="0" smtClean="0">
                <a:solidFill>
                  <a:schemeClr val="tx1"/>
                </a:solidFill>
                <a:latin typeface="+mn-lt"/>
                <a:cs typeface="Arial" panose="020B0604020202020204" pitchFamily="34" charset="0"/>
              </a:rPr>
              <a:t>”</a:t>
            </a:r>
            <a:r>
              <a:rPr lang="en-US" altLang="ja-JP" b="0" dirty="0" smtClean="0">
                <a:solidFill>
                  <a:schemeClr val="tx1"/>
                </a:solidFill>
                <a:latin typeface="+mn-lt"/>
                <a:cs typeface="Arial" panose="020B0604020202020204" pitchFamily="34" charset="0"/>
              </a:rPr>
              <a:t> </a:t>
            </a:r>
          </a:p>
          <a:p>
            <a:pPr marL="0" indent="0" eaLnBrk="1" hangingPunct="1">
              <a:lnSpc>
                <a:spcPct val="100000"/>
              </a:lnSpc>
              <a:spcBef>
                <a:spcPts val="0"/>
              </a:spcBef>
              <a:spcAft>
                <a:spcPts val="0"/>
              </a:spcAft>
              <a:buFont typeface="Arial" charset="0"/>
              <a:buNone/>
            </a:pPr>
            <a:endParaRPr lang="en-US" altLang="ja-JP" sz="1400" b="0" i="1" dirty="0">
              <a:solidFill>
                <a:schemeClr val="tx1"/>
              </a:solidFill>
              <a:latin typeface="+mn-lt"/>
              <a:cs typeface="Arial" panose="020B0604020202020204" pitchFamily="34" charset="0"/>
            </a:endParaRPr>
          </a:p>
          <a:p>
            <a:pPr marL="0" indent="0" eaLnBrk="1" hangingPunct="1">
              <a:lnSpc>
                <a:spcPct val="100000"/>
              </a:lnSpc>
              <a:spcBef>
                <a:spcPts val="0"/>
              </a:spcBef>
              <a:spcAft>
                <a:spcPts val="0"/>
              </a:spcAft>
              <a:buFont typeface="Arial" charset="0"/>
              <a:buNone/>
            </a:pPr>
            <a:r>
              <a:rPr lang="en-US" altLang="ja-JP" sz="1400" b="0" i="1" dirty="0" smtClean="0">
                <a:solidFill>
                  <a:schemeClr val="tx1"/>
                </a:solidFill>
                <a:latin typeface="+mn-lt"/>
                <a:cs typeface="Arial" panose="020B0604020202020204" pitchFamily="34" charset="0"/>
              </a:rPr>
              <a:t>The Lancet, </a:t>
            </a:r>
            <a:r>
              <a:rPr lang="en-US" altLang="ja-JP" sz="1400" b="0" i="1" dirty="0">
                <a:solidFill>
                  <a:schemeClr val="tx1"/>
                </a:solidFill>
                <a:latin typeface="+mn-lt"/>
                <a:cs typeface="Arial" panose="020B0604020202020204" pitchFamily="34" charset="0"/>
              </a:rPr>
              <a:t>2007</a:t>
            </a:r>
            <a:endParaRPr lang="en-US" sz="1400" b="0" i="1" dirty="0">
              <a:solidFill>
                <a:schemeClr val="tx1"/>
              </a:solidFill>
              <a:latin typeface="+mn-lt"/>
              <a:cs typeface="Arial" panose="020B0604020202020204" pitchFamily="34" charset="0"/>
            </a:endParaRPr>
          </a:p>
        </p:txBody>
      </p:sp>
      <p:sp>
        <p:nvSpPr>
          <p:cNvPr id="4" name="TextBox 3"/>
          <p:cNvSpPr txBox="1"/>
          <p:nvPr/>
        </p:nvSpPr>
        <p:spPr>
          <a:xfrm>
            <a:off x="542925" y="6410325"/>
            <a:ext cx="5181600" cy="276999"/>
          </a:xfrm>
          <a:prstGeom prst="rect">
            <a:avLst/>
          </a:prstGeom>
          <a:noFill/>
        </p:spPr>
        <p:txBody>
          <a:bodyPr wrap="square" rtlCol="0">
            <a:spAutoFit/>
          </a:bodyPr>
          <a:lstStyle/>
          <a:p>
            <a:r>
              <a:rPr lang="en-US" sz="1200" i="1" dirty="0" smtClean="0">
                <a:solidFill>
                  <a:schemeClr val="bg1">
                    <a:lumMod val="75000"/>
                  </a:schemeClr>
                </a:solidFill>
              </a:rPr>
              <a:t>Source: Kleinert: The Lancet. </a:t>
            </a:r>
            <a:endParaRPr lang="en-US" sz="1200" i="1" dirty="0">
              <a:solidFill>
                <a:schemeClr val="bg1">
                  <a:lumMod val="75000"/>
                </a:schemeClr>
              </a:solidFill>
            </a:endParaRPr>
          </a:p>
        </p:txBody>
      </p:sp>
    </p:spTree>
    <p:extLst>
      <p:ext uri="{BB962C8B-B14F-4D97-AF65-F5344CB8AC3E}">
        <p14:creationId xmlns:p14="http://schemas.microsoft.com/office/powerpoint/2010/main" val="192778376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b="1" dirty="0">
                <a:latin typeface="+mj-lt"/>
                <a:cs typeface="Arial" panose="020B0604020202020204" pitchFamily="34" charset="0"/>
              </a:rPr>
              <a:t>Organization of Care </a:t>
            </a:r>
            <a:endParaRPr lang="en-US" b="1" dirty="0">
              <a:solidFill>
                <a:srgbClr val="D70019"/>
              </a:solidFill>
              <a:latin typeface="+mj-lt"/>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76759365"/>
              </p:ext>
            </p:extLst>
          </p:nvPr>
        </p:nvGraphicFramePr>
        <p:xfrm>
          <a:off x="459164" y="2176673"/>
          <a:ext cx="7937500" cy="2624001"/>
        </p:xfrm>
        <a:graphic>
          <a:graphicData uri="http://schemas.openxmlformats.org/drawingml/2006/table">
            <a:tbl>
              <a:tblPr firstRow="1" bandRow="1">
                <a:tableStyleId>{5C22544A-7EE6-4342-B048-85BDC9FD1C3A}</a:tableStyleId>
              </a:tblPr>
              <a:tblGrid>
                <a:gridCol w="4036636"/>
                <a:gridCol w="3900864"/>
              </a:tblGrid>
              <a:tr h="1600200">
                <a:tc>
                  <a:txBody>
                    <a:bodyPr/>
                    <a:lstStyle/>
                    <a:p>
                      <a:pPr marL="228600" lvl="0" indent="-228600" defTabSz="457200">
                        <a:lnSpc>
                          <a:spcPct val="100000"/>
                        </a:lnSpc>
                        <a:spcBef>
                          <a:spcPts val="0"/>
                        </a:spcBef>
                        <a:spcAft>
                          <a:spcPts val="0"/>
                        </a:spcAft>
                        <a:buClr>
                          <a:srgbClr val="FF0000"/>
                        </a:buClr>
                        <a:buSzTx/>
                        <a:buFont typeface="Arial"/>
                        <a:buChar char="•"/>
                        <a:defRPr/>
                      </a:pPr>
                      <a:r>
                        <a:rPr lang="en-US" sz="2000" b="0" kern="1200" dirty="0" smtClean="0">
                          <a:solidFill>
                            <a:srgbClr val="000000"/>
                          </a:solidFill>
                          <a:latin typeface="+mn-lt"/>
                          <a:ea typeface="+mn-ea"/>
                          <a:cs typeface="Arial" panose="020B0604020202020204" pitchFamily="34" charset="0"/>
                        </a:rPr>
                        <a:t>Pediatric system of care exists, with pediatric</a:t>
                      </a:r>
                      <a:r>
                        <a:rPr lang="en-US" sz="2000" b="0" kern="1200" baseline="0" dirty="0" smtClean="0">
                          <a:solidFill>
                            <a:srgbClr val="000000"/>
                          </a:solidFill>
                          <a:latin typeface="+mn-lt"/>
                          <a:ea typeface="+mn-ea"/>
                          <a:cs typeface="Arial" panose="020B0604020202020204" pitchFamily="34" charset="0"/>
                        </a:rPr>
                        <a:t> provider</a:t>
                      </a:r>
                      <a:r>
                        <a:rPr lang="en-US" sz="2000" b="0" kern="1200" dirty="0" smtClean="0">
                          <a:solidFill>
                            <a:srgbClr val="000000"/>
                          </a:solidFill>
                          <a:latin typeface="+mn-lt"/>
                          <a:ea typeface="+mn-ea"/>
                          <a:cs typeface="Arial" panose="020B0604020202020204" pitchFamily="34" charset="0"/>
                        </a:rPr>
                        <a:t> as identified health provider.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28600" lvl="0" indent="-228600" defTabSz="457200">
                        <a:lnSpc>
                          <a:spcPct val="100000"/>
                        </a:lnSpc>
                        <a:spcBef>
                          <a:spcPts val="0"/>
                        </a:spcBef>
                        <a:spcAft>
                          <a:spcPts val="0"/>
                        </a:spcAft>
                        <a:buClr>
                          <a:srgbClr val="FF0000"/>
                        </a:buClr>
                        <a:buSzTx/>
                        <a:buFont typeface="Arial"/>
                        <a:buChar char="•"/>
                        <a:defRPr/>
                      </a:pPr>
                      <a:r>
                        <a:rPr lang="en-US" sz="2000" b="0" kern="1200" dirty="0" smtClean="0">
                          <a:solidFill>
                            <a:schemeClr val="tx1"/>
                          </a:solidFill>
                          <a:latin typeface="+mn-lt"/>
                          <a:ea typeface="+mn-ea"/>
                          <a:cs typeface="Arial" panose="020B0604020202020204" pitchFamily="34" charset="0"/>
                        </a:rPr>
                        <a:t>No identified organizational structure for care or provider for comprehensive primary health care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023801">
                <a:tc>
                  <a:txBody>
                    <a:bodyPr/>
                    <a:lstStyle/>
                    <a:p>
                      <a:pPr marL="228600" marR="0" indent="0" algn="l" defTabSz="457200" rtl="0" eaLnBrk="1" fontAlgn="auto" latinLnBrk="0" hangingPunct="1">
                        <a:lnSpc>
                          <a:spcPct val="100000"/>
                        </a:lnSpc>
                        <a:spcBef>
                          <a:spcPts val="0"/>
                        </a:spcBef>
                        <a:spcAft>
                          <a:spcPts val="0"/>
                        </a:spcAft>
                        <a:buClr>
                          <a:srgbClr val="FF0000"/>
                        </a:buClr>
                        <a:buSzTx/>
                        <a:buFont typeface="Arial"/>
                        <a:buNone/>
                        <a:tabLst/>
                        <a:defRPr/>
                      </a:pPr>
                      <a:endParaRPr lang="en-US" sz="2000" b="0" u="none" dirty="0" smtClean="0">
                        <a:solidFill>
                          <a:schemeClr val="tx1"/>
                        </a:solidFill>
                        <a:latin typeface="+mn-lt"/>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lvl="0" indent="-228600" defTabSz="457200">
                        <a:lnSpc>
                          <a:spcPct val="100000"/>
                        </a:lnSpc>
                        <a:spcBef>
                          <a:spcPts val="0"/>
                        </a:spcBef>
                        <a:spcAft>
                          <a:spcPts val="0"/>
                        </a:spcAft>
                        <a:buClr>
                          <a:srgbClr val="FF0000"/>
                        </a:buClr>
                        <a:buSzTx/>
                        <a:buFont typeface="Arial"/>
                        <a:buChar char="•"/>
                        <a:defRPr/>
                      </a:pPr>
                      <a:r>
                        <a:rPr lang="en-US" sz="2000" b="0" kern="1200" dirty="0" smtClean="0">
                          <a:solidFill>
                            <a:schemeClr val="tx1"/>
                          </a:solidFill>
                          <a:latin typeface="+mn-lt"/>
                          <a:ea typeface="+mn-ea"/>
                          <a:cs typeface="Arial" panose="020B0604020202020204" pitchFamily="34" charset="0"/>
                        </a:rPr>
                        <a:t>Females have reproductive health access to some extent, no identified provider for males.</a:t>
                      </a:r>
                      <a:endParaRPr lang="en-US" sz="2000" b="0" kern="1200" dirty="0" smtClean="0">
                        <a:solidFill>
                          <a:schemeClr val="dk1"/>
                        </a:solidFill>
                        <a:latin typeface="+mn-lt"/>
                        <a:ea typeface="+mn-ea"/>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6" name="Rounded Rectangle 5"/>
          <p:cNvSpPr/>
          <p:nvPr/>
        </p:nvSpPr>
        <p:spPr>
          <a:xfrm>
            <a:off x="564444" y="1524000"/>
            <a:ext cx="3877733" cy="533400"/>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bg1"/>
                </a:solidFill>
              </a:rPr>
              <a:t>Adolescents</a:t>
            </a:r>
            <a:endParaRPr lang="en-US" sz="2400" b="1" dirty="0">
              <a:solidFill>
                <a:schemeClr val="bg1"/>
              </a:solidFill>
            </a:endParaRPr>
          </a:p>
        </p:txBody>
      </p:sp>
      <p:sp>
        <p:nvSpPr>
          <p:cNvPr id="7" name="Rounded Rectangle 6"/>
          <p:cNvSpPr/>
          <p:nvPr/>
        </p:nvSpPr>
        <p:spPr>
          <a:xfrm>
            <a:off x="4572000" y="1524000"/>
            <a:ext cx="3810000" cy="533400"/>
          </a:xfrm>
          <a:prstGeom prst="roundRect">
            <a:avLst/>
          </a:prstGeom>
          <a:solidFill>
            <a:srgbClr val="0099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bg1"/>
                </a:solidFill>
              </a:rPr>
              <a:t>Young Adults</a:t>
            </a:r>
            <a:endParaRPr lang="en-US" sz="2400" b="1" dirty="0">
              <a:solidFill>
                <a:schemeClr val="bg1"/>
              </a:solidFill>
            </a:endParaRPr>
          </a:p>
        </p:txBody>
      </p:sp>
    </p:spTree>
    <p:extLst>
      <p:ext uri="{BB962C8B-B14F-4D97-AF65-F5344CB8AC3E}">
        <p14:creationId xmlns:p14="http://schemas.microsoft.com/office/powerpoint/2010/main" val="93297437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4" name="Rectangle 4"/>
          <p:cNvSpPr>
            <a:spLocks noGrp="1" noChangeArrowheads="1"/>
          </p:cNvSpPr>
          <p:nvPr>
            <p:ph type="title"/>
          </p:nvPr>
        </p:nvSpPr>
        <p:spPr>
          <a:xfrm>
            <a:off x="457200" y="381000"/>
            <a:ext cx="8166100" cy="1066800"/>
          </a:xfrm>
          <a:noFill/>
          <a:ln/>
        </p:spPr>
        <p:txBody>
          <a:bodyPr anchorCtr="0">
            <a:noAutofit/>
          </a:bodyPr>
          <a:lstStyle/>
          <a:p>
            <a:r>
              <a:rPr lang="en-US" b="1" dirty="0" smtClean="0">
                <a:latin typeface="+mj-lt"/>
                <a:cs typeface="Arial" panose="020B0604020202020204" pitchFamily="34" charset="0"/>
              </a:rPr>
              <a:t>Utilization of Care</a:t>
            </a:r>
            <a:endParaRPr lang="en-US" dirty="0">
              <a:latin typeface="+mj-lt"/>
              <a:cs typeface="Calibri"/>
            </a:endParaRPr>
          </a:p>
        </p:txBody>
      </p:sp>
      <p:graphicFrame>
        <p:nvGraphicFramePr>
          <p:cNvPr id="2" name="Table 1"/>
          <p:cNvGraphicFramePr>
            <a:graphicFrameLocks noGrp="1"/>
          </p:cNvGraphicFramePr>
          <p:nvPr>
            <p:extLst>
              <p:ext uri="{D42A27DB-BD31-4B8C-83A1-F6EECF244321}">
                <p14:modId xmlns:p14="http://schemas.microsoft.com/office/powerpoint/2010/main" val="1632779133"/>
              </p:ext>
            </p:extLst>
          </p:nvPr>
        </p:nvGraphicFramePr>
        <p:xfrm>
          <a:off x="533400" y="2209800"/>
          <a:ext cx="7937500" cy="1005840"/>
        </p:xfrm>
        <a:graphic>
          <a:graphicData uri="http://schemas.openxmlformats.org/drawingml/2006/table">
            <a:tbl>
              <a:tblPr firstRow="1" bandRow="1">
                <a:tableStyleId>{5C22544A-7EE6-4342-B048-85BDC9FD1C3A}</a:tableStyleId>
              </a:tblPr>
              <a:tblGrid>
                <a:gridCol w="3962400"/>
                <a:gridCol w="3975100"/>
              </a:tblGrid>
              <a:tr h="713558">
                <a:tc>
                  <a:txBody>
                    <a:bodyPr/>
                    <a:lstStyle/>
                    <a:p>
                      <a:pPr marL="228600" marR="0" lvl="0" indent="-228600" algn="l" defTabSz="914400" rtl="0" eaLnBrk="1" fontAlgn="auto" latinLnBrk="0" hangingPunct="1">
                        <a:lnSpc>
                          <a:spcPct val="100000"/>
                        </a:lnSpc>
                        <a:spcBef>
                          <a:spcPts val="0"/>
                        </a:spcBef>
                        <a:spcAft>
                          <a:spcPts val="0"/>
                        </a:spcAft>
                        <a:buClr>
                          <a:srgbClr val="FF0000"/>
                        </a:buClr>
                        <a:buSzTx/>
                        <a:buFont typeface="Arial"/>
                        <a:buChar char="•"/>
                        <a:tabLst/>
                        <a:defRPr/>
                      </a:pPr>
                      <a:r>
                        <a:rPr lang="en-US" sz="2000" b="0" u="none" dirty="0" smtClean="0">
                          <a:solidFill>
                            <a:schemeClr val="tx1"/>
                          </a:solidFill>
                          <a:latin typeface="+mn-lt"/>
                          <a:cs typeface="Arial" panose="020B0604020202020204" pitchFamily="34" charset="0"/>
                        </a:rPr>
                        <a:t>Utilization</a:t>
                      </a:r>
                      <a:r>
                        <a:rPr lang="en-US" sz="2000" b="0" u="none" baseline="0" dirty="0" smtClean="0">
                          <a:solidFill>
                            <a:schemeClr val="tx1"/>
                          </a:solidFill>
                          <a:latin typeface="+mn-lt"/>
                          <a:cs typeface="Arial" panose="020B0604020202020204" pitchFamily="34" charset="0"/>
                        </a:rPr>
                        <a:t> mostly office based, with some clinics   </a:t>
                      </a:r>
                      <a:endParaRPr lang="en-US" sz="2000" b="0" u="none" dirty="0" smtClean="0">
                        <a:solidFill>
                          <a:schemeClr val="tx1"/>
                        </a:solidFill>
                        <a:latin typeface="+mn-lt"/>
                        <a:cs typeface="Arial" panose="020B0604020202020204" pitchFamily="34" charset="0"/>
                      </a:endParaRPr>
                    </a:p>
                    <a:p>
                      <a:pPr marL="0" lvl="0" indent="0">
                        <a:lnSpc>
                          <a:spcPct val="100000"/>
                        </a:lnSpc>
                        <a:spcAft>
                          <a:spcPts val="0"/>
                        </a:spcAft>
                        <a:buClr>
                          <a:srgbClr val="FF0000"/>
                        </a:buClr>
                        <a:buFont typeface="Arial"/>
                        <a:buNone/>
                      </a:pPr>
                      <a:endParaRPr lang="en-US" sz="2000" b="0" dirty="0" smtClean="0">
                        <a:solidFill>
                          <a:srgbClr val="000000"/>
                        </a:solidFill>
                        <a:latin typeface="+mn-lt"/>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28600" marR="0" indent="-228600" algn="l" defTabSz="4572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lang="en-US" sz="2000" b="0" dirty="0" smtClean="0">
                          <a:solidFill>
                            <a:schemeClr val="tx1"/>
                          </a:solidFill>
                          <a:latin typeface="+mn-lt"/>
                          <a:cs typeface="Arial" panose="020B0604020202020204" pitchFamily="34" charset="0"/>
                        </a:rPr>
                        <a:t>Utilization is</a:t>
                      </a:r>
                      <a:r>
                        <a:rPr lang="en-US" sz="2000" b="0" baseline="0" dirty="0" smtClean="0">
                          <a:solidFill>
                            <a:schemeClr val="tx1"/>
                          </a:solidFill>
                          <a:latin typeface="+mn-lt"/>
                          <a:cs typeface="Arial" panose="020B0604020202020204" pitchFamily="34" charset="0"/>
                        </a:rPr>
                        <a:t> </a:t>
                      </a:r>
                      <a:r>
                        <a:rPr lang="en-US" sz="2000" b="0" dirty="0" smtClean="0">
                          <a:solidFill>
                            <a:schemeClr val="tx1"/>
                          </a:solidFill>
                          <a:latin typeface="+mn-lt"/>
                          <a:cs typeface="Arial" panose="020B0604020202020204" pitchFamily="34" charset="0"/>
                        </a:rPr>
                        <a:t>more varied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4" name="Rounded Rectangle 3"/>
          <p:cNvSpPr/>
          <p:nvPr/>
        </p:nvSpPr>
        <p:spPr>
          <a:xfrm>
            <a:off x="561622" y="1524000"/>
            <a:ext cx="3886200" cy="533400"/>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bg1"/>
                </a:solidFill>
              </a:rPr>
              <a:t>Adolescents</a:t>
            </a:r>
            <a:endParaRPr lang="en-US" sz="2400" b="1" dirty="0">
              <a:solidFill>
                <a:schemeClr val="bg1"/>
              </a:solidFill>
            </a:endParaRPr>
          </a:p>
        </p:txBody>
      </p:sp>
      <p:sp>
        <p:nvSpPr>
          <p:cNvPr id="6" name="Rounded Rectangle 5"/>
          <p:cNvSpPr/>
          <p:nvPr/>
        </p:nvSpPr>
        <p:spPr>
          <a:xfrm>
            <a:off x="4572000" y="1524000"/>
            <a:ext cx="3810000" cy="533400"/>
          </a:xfrm>
          <a:prstGeom prst="roundRect">
            <a:avLst/>
          </a:prstGeom>
          <a:solidFill>
            <a:srgbClr val="0099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bg1"/>
                </a:solidFill>
              </a:rPr>
              <a:t>Young Adults</a:t>
            </a:r>
            <a:endParaRPr lang="en-US" sz="2400" b="1" dirty="0">
              <a:solidFill>
                <a:schemeClr val="bg1"/>
              </a:solidFill>
            </a:endParaRPr>
          </a:p>
        </p:txBody>
      </p:sp>
    </p:spTree>
    <p:extLst>
      <p:ext uri="{BB962C8B-B14F-4D97-AF65-F5344CB8AC3E}">
        <p14:creationId xmlns:p14="http://schemas.microsoft.com/office/powerpoint/2010/main" val="2454659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472860367"/>
              </p:ext>
            </p:extLst>
          </p:nvPr>
        </p:nvGraphicFramePr>
        <p:xfrm>
          <a:off x="304800" y="1417638"/>
          <a:ext cx="8305800" cy="46783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a:spLocks noGrp="1"/>
          </p:cNvSpPr>
          <p:nvPr>
            <p:ph type="title"/>
          </p:nvPr>
        </p:nvSpPr>
        <p:spPr/>
        <p:txBody>
          <a:bodyPr>
            <a:noAutofit/>
          </a:bodyPr>
          <a:lstStyle/>
          <a:p>
            <a:r>
              <a:rPr lang="en-US" sz="3600" b="1" dirty="0" smtClean="0">
                <a:latin typeface="+mj-lt"/>
              </a:rPr>
              <a:t>Have a Usual </a:t>
            </a:r>
            <a:r>
              <a:rPr lang="en-US" sz="3600" b="1" dirty="0">
                <a:latin typeface="+mj-lt"/>
              </a:rPr>
              <a:t>Source of Health </a:t>
            </a:r>
            <a:r>
              <a:rPr lang="en-US" sz="3600" b="1" dirty="0" smtClean="0">
                <a:latin typeface="+mj-lt"/>
              </a:rPr>
              <a:t>Care, </a:t>
            </a:r>
            <a:br>
              <a:rPr lang="en-US" sz="3600" b="1" dirty="0" smtClean="0">
                <a:latin typeface="+mj-lt"/>
              </a:rPr>
            </a:br>
            <a:r>
              <a:rPr lang="en-US" sz="3600" b="1" dirty="0" smtClean="0">
                <a:latin typeface="+mj-lt"/>
              </a:rPr>
              <a:t>by Age and Sex, 2014</a:t>
            </a:r>
            <a:endParaRPr lang="en-US" sz="3600" b="1" dirty="0">
              <a:latin typeface="+mj-lt"/>
            </a:endParaRPr>
          </a:p>
        </p:txBody>
      </p:sp>
      <p:sp>
        <p:nvSpPr>
          <p:cNvPr id="5" name="TextBox 4"/>
          <p:cNvSpPr txBox="1"/>
          <p:nvPr/>
        </p:nvSpPr>
        <p:spPr>
          <a:xfrm>
            <a:off x="670190" y="6410227"/>
            <a:ext cx="5320545" cy="276999"/>
          </a:xfrm>
          <a:prstGeom prst="rect">
            <a:avLst/>
          </a:prstGeom>
          <a:noFill/>
        </p:spPr>
        <p:txBody>
          <a:bodyPr wrap="square" rtlCol="0">
            <a:spAutoFit/>
          </a:bodyPr>
          <a:lstStyle/>
          <a:p>
            <a:r>
              <a:rPr lang="en-US" sz="1200" i="1" dirty="0" smtClean="0">
                <a:solidFill>
                  <a:srgbClr val="BFBFBF"/>
                </a:solidFill>
                <a:latin typeface="+mj-lt"/>
                <a:cs typeface="Corbel"/>
              </a:rPr>
              <a:t>Source: National Health Interview Survey, 2014.</a:t>
            </a:r>
            <a:endParaRPr lang="en-US" sz="1200" i="1" dirty="0">
              <a:solidFill>
                <a:srgbClr val="BFBFBF"/>
              </a:solidFill>
              <a:latin typeface="+mj-lt"/>
              <a:cs typeface="Corbel"/>
            </a:endParaRPr>
          </a:p>
        </p:txBody>
      </p:sp>
    </p:spTree>
    <p:extLst>
      <p:ext uri="{BB962C8B-B14F-4D97-AF65-F5344CB8AC3E}">
        <p14:creationId xmlns:p14="http://schemas.microsoft.com/office/powerpoint/2010/main" val="197533536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39590" y="1114782"/>
            <a:ext cx="7772400" cy="513644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rgbClr val="FFFFFF"/>
                </a:solidFill>
                <a:latin typeface="Avenir Medium"/>
                <a:ea typeface="+mj-ea"/>
                <a:cs typeface="Avenir Medium"/>
              </a:defRPr>
            </a:lvl1pPr>
          </a:lstStyle>
          <a:p>
            <a:endParaRPr lang="en-US" sz="2000" b="1" dirty="0" smtClean="0">
              <a:solidFill>
                <a:schemeClr val="tx1"/>
              </a:solidFill>
              <a:latin typeface="Arial" panose="020B0604020202020204" pitchFamily="34" charset="0"/>
              <a:cs typeface="Arial" panose="020B0604020202020204" pitchFamily="34" charset="0"/>
            </a:endParaRPr>
          </a:p>
          <a:p>
            <a:endParaRPr lang="en-US" sz="4800" dirty="0">
              <a:solidFill>
                <a:schemeClr val="tx1"/>
              </a:solidFill>
              <a:latin typeface="+mj-lt"/>
            </a:endParaRPr>
          </a:p>
        </p:txBody>
      </p:sp>
      <p:graphicFrame>
        <p:nvGraphicFramePr>
          <p:cNvPr id="3" name="Chart 2"/>
          <p:cNvGraphicFramePr/>
          <p:nvPr>
            <p:extLst>
              <p:ext uri="{D42A27DB-BD31-4B8C-83A1-F6EECF244321}">
                <p14:modId xmlns:p14="http://schemas.microsoft.com/office/powerpoint/2010/main" val="2995534408"/>
              </p:ext>
            </p:extLst>
          </p:nvPr>
        </p:nvGraphicFramePr>
        <p:xfrm>
          <a:off x="29882" y="1143000"/>
          <a:ext cx="4389718" cy="4648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2801554753"/>
              </p:ext>
            </p:extLst>
          </p:nvPr>
        </p:nvGraphicFramePr>
        <p:xfrm>
          <a:off x="304800" y="1295400"/>
          <a:ext cx="8382000" cy="4775200"/>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5"/>
          <p:cNvSpPr>
            <a:spLocks noGrp="1"/>
          </p:cNvSpPr>
          <p:nvPr>
            <p:ph type="title"/>
          </p:nvPr>
        </p:nvSpPr>
        <p:spPr>
          <a:xfrm>
            <a:off x="304800" y="152400"/>
            <a:ext cx="8229600" cy="1143000"/>
          </a:xfrm>
        </p:spPr>
        <p:txBody>
          <a:bodyPr anchor="b"/>
          <a:lstStyle/>
          <a:p>
            <a:r>
              <a:rPr lang="en-US" b="1" dirty="0" smtClean="0">
                <a:latin typeface="+mj-lt"/>
                <a:cs typeface="Arial" panose="020B0604020202020204" pitchFamily="34" charset="0"/>
              </a:rPr>
              <a:t>Location of Usual Source of Care (of those with a USC), by Age, 2014</a:t>
            </a:r>
            <a:endParaRPr lang="en-US" b="1" dirty="0">
              <a:solidFill>
                <a:srgbClr val="D70019"/>
              </a:solidFill>
              <a:latin typeface="+mj-lt"/>
              <a:cs typeface="Arial" panose="020B0604020202020204" pitchFamily="34" charset="0"/>
            </a:endParaRPr>
          </a:p>
        </p:txBody>
      </p:sp>
      <p:sp>
        <p:nvSpPr>
          <p:cNvPr id="8" name="TextBox 7"/>
          <p:cNvSpPr txBox="1"/>
          <p:nvPr/>
        </p:nvSpPr>
        <p:spPr>
          <a:xfrm>
            <a:off x="1371600" y="5867400"/>
            <a:ext cx="5486400" cy="461665"/>
          </a:xfrm>
          <a:prstGeom prst="rect">
            <a:avLst/>
          </a:prstGeom>
          <a:noFill/>
        </p:spPr>
        <p:txBody>
          <a:bodyPr wrap="square" rtlCol="0">
            <a:spAutoFit/>
          </a:bodyPr>
          <a:lstStyle/>
          <a:p>
            <a:pPr marL="111125" indent="-111125"/>
            <a:r>
              <a:rPr lang="en-US" sz="1200" i="1" dirty="0" smtClean="0"/>
              <a:t>* Includes ER,  hospital outpatient department, </a:t>
            </a:r>
            <a:r>
              <a:rPr lang="en-US" sz="1200" i="1" dirty="0"/>
              <a:t>s</a:t>
            </a:r>
            <a:r>
              <a:rPr lang="en-US" sz="1200" i="1" dirty="0" smtClean="0"/>
              <a:t>ome other place, and don</a:t>
            </a:r>
            <a:r>
              <a:rPr lang="fr-FR" sz="1200" i="1" dirty="0" smtClean="0"/>
              <a:t>’</a:t>
            </a:r>
            <a:r>
              <a:rPr lang="en-US" sz="1200" i="1" dirty="0" smtClean="0"/>
              <a:t>t go to one </a:t>
            </a:r>
          </a:p>
          <a:p>
            <a:pPr marL="222250" indent="-222250"/>
            <a:r>
              <a:rPr lang="en-US" sz="1200" i="1" dirty="0" smtClean="0"/>
              <a:t>place  most of the time</a:t>
            </a:r>
            <a:endParaRPr lang="en-US" sz="1200" i="1" dirty="0"/>
          </a:p>
        </p:txBody>
      </p:sp>
      <p:sp>
        <p:nvSpPr>
          <p:cNvPr id="9" name="TextBox 8"/>
          <p:cNvSpPr txBox="1"/>
          <p:nvPr/>
        </p:nvSpPr>
        <p:spPr>
          <a:xfrm>
            <a:off x="670190" y="6410227"/>
            <a:ext cx="5320545" cy="276999"/>
          </a:xfrm>
          <a:prstGeom prst="rect">
            <a:avLst/>
          </a:prstGeom>
          <a:noFill/>
        </p:spPr>
        <p:txBody>
          <a:bodyPr wrap="square" rtlCol="0">
            <a:spAutoFit/>
          </a:bodyPr>
          <a:lstStyle/>
          <a:p>
            <a:r>
              <a:rPr lang="en-US" sz="1200" i="1" dirty="0" smtClean="0">
                <a:solidFill>
                  <a:srgbClr val="BFBFBF"/>
                </a:solidFill>
                <a:latin typeface="+mj-lt"/>
                <a:cs typeface="Corbel"/>
              </a:rPr>
              <a:t>Source: National Health Interview Survey, 2014.</a:t>
            </a:r>
            <a:endParaRPr lang="en-US" sz="1200" i="1" dirty="0">
              <a:solidFill>
                <a:srgbClr val="BFBFBF"/>
              </a:solidFill>
              <a:latin typeface="+mj-lt"/>
              <a:cs typeface="Corbel"/>
            </a:endParaRPr>
          </a:p>
        </p:txBody>
      </p:sp>
    </p:spTree>
    <p:extLst>
      <p:ext uri="{BB962C8B-B14F-4D97-AF65-F5344CB8AC3E}">
        <p14:creationId xmlns:p14="http://schemas.microsoft.com/office/powerpoint/2010/main" val="74382080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219200"/>
          </a:xfrm>
        </p:spPr>
        <p:txBody>
          <a:bodyPr/>
          <a:lstStyle/>
          <a:p>
            <a:r>
              <a:rPr lang="en-US" b="1" dirty="0">
                <a:latin typeface="+mj-lt"/>
                <a:cs typeface="Arial" panose="020B0604020202020204" pitchFamily="34" charset="0"/>
              </a:rPr>
              <a:t>O</a:t>
            </a:r>
            <a:r>
              <a:rPr lang="en-US" b="1" dirty="0" smtClean="0">
                <a:latin typeface="+mj-lt"/>
                <a:cs typeface="Arial" panose="020B0604020202020204" pitchFamily="34" charset="0"/>
              </a:rPr>
              <a:t>ther Sources of Care: </a:t>
            </a:r>
            <a:br>
              <a:rPr lang="en-US" b="1" dirty="0" smtClean="0">
                <a:latin typeface="+mj-lt"/>
                <a:cs typeface="Arial" panose="020B0604020202020204" pitchFamily="34" charset="0"/>
              </a:rPr>
            </a:br>
            <a:r>
              <a:rPr lang="en-US" b="1" dirty="0" smtClean="0">
                <a:latin typeface="+mj-lt"/>
                <a:cs typeface="Arial" panose="020B0604020202020204" pitchFamily="34" charset="0"/>
              </a:rPr>
              <a:t>Family Planning Clinics</a:t>
            </a:r>
            <a:endParaRPr lang="en-US" b="1" dirty="0">
              <a:latin typeface="+mj-lt"/>
              <a:cs typeface="Arial" panose="020B0604020202020204" pitchFamily="34" charset="0"/>
            </a:endParaRPr>
          </a:p>
        </p:txBody>
      </p:sp>
      <p:sp>
        <p:nvSpPr>
          <p:cNvPr id="5" name="TextBox 4"/>
          <p:cNvSpPr txBox="1"/>
          <p:nvPr/>
        </p:nvSpPr>
        <p:spPr>
          <a:xfrm>
            <a:off x="762000" y="1371600"/>
            <a:ext cx="7924800" cy="338554"/>
          </a:xfrm>
          <a:prstGeom prst="rect">
            <a:avLst/>
          </a:prstGeom>
          <a:noFill/>
        </p:spPr>
        <p:txBody>
          <a:bodyPr wrap="square" rtlCol="0">
            <a:spAutoFit/>
          </a:bodyPr>
          <a:lstStyle/>
          <a:p>
            <a:r>
              <a:rPr lang="en-US" sz="1600" b="1" dirty="0">
                <a:solidFill>
                  <a:srgbClr val="000000"/>
                </a:solidFill>
                <a:ea typeface="Calibri"/>
                <a:cs typeface="Calibri"/>
              </a:rPr>
              <a:t>Females reporting at least one family planning visit in the past year, by age, 2006-2010</a:t>
            </a:r>
            <a:endParaRPr lang="en-US" sz="1600" b="1" dirty="0"/>
          </a:p>
        </p:txBody>
      </p:sp>
      <p:sp>
        <p:nvSpPr>
          <p:cNvPr id="6" name="TextBox 5"/>
          <p:cNvSpPr txBox="1"/>
          <p:nvPr/>
        </p:nvSpPr>
        <p:spPr>
          <a:xfrm>
            <a:off x="670190" y="6410227"/>
            <a:ext cx="5320545" cy="276999"/>
          </a:xfrm>
          <a:prstGeom prst="rect">
            <a:avLst/>
          </a:prstGeom>
          <a:noFill/>
        </p:spPr>
        <p:txBody>
          <a:bodyPr wrap="square" rtlCol="0">
            <a:spAutoFit/>
          </a:bodyPr>
          <a:lstStyle/>
          <a:p>
            <a:r>
              <a:rPr lang="en-US" sz="1200" i="1" dirty="0" smtClean="0">
                <a:solidFill>
                  <a:srgbClr val="BFBFBF"/>
                </a:solidFill>
                <a:latin typeface="+mj-lt"/>
                <a:cs typeface="Corbel"/>
              </a:rPr>
              <a:t>Source: Martinez et al. National Survey of Family Growth, 2006-2010.</a:t>
            </a:r>
            <a:endParaRPr lang="en-US" sz="1200" i="1" dirty="0">
              <a:solidFill>
                <a:srgbClr val="BFBFBF"/>
              </a:solidFill>
              <a:latin typeface="+mj-lt"/>
              <a:cs typeface="Corbe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27695524"/>
              </p:ext>
            </p:extLst>
          </p:nvPr>
        </p:nvGraphicFramePr>
        <p:xfrm>
          <a:off x="381000" y="1752600"/>
          <a:ext cx="8534400" cy="4267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8134831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1"/>
          </a:xfrm>
        </p:spPr>
        <p:txBody>
          <a:bodyPr/>
          <a:lstStyle/>
          <a:p>
            <a:pPr marL="228600" indent="-228600" defTabSz="457200">
              <a:spcBef>
                <a:spcPts val="0"/>
              </a:spcBef>
              <a:defRPr/>
            </a:pPr>
            <a:r>
              <a:rPr lang="en-US" b="1" dirty="0">
                <a:latin typeface="+mj-lt"/>
                <a:cs typeface="Arial" panose="020B0604020202020204" pitchFamily="34" charset="0"/>
              </a:rPr>
              <a:t>Other sources of care</a:t>
            </a:r>
            <a:r>
              <a:rPr lang="en-US" b="1" dirty="0" smtClean="0">
                <a:latin typeface="+mj-lt"/>
                <a:cs typeface="Arial" panose="020B0604020202020204" pitchFamily="34" charset="0"/>
              </a:rPr>
              <a:t>: FQHCs &amp; SBHCs</a:t>
            </a:r>
            <a:endParaRPr lang="en-US" b="1" dirty="0">
              <a:solidFill>
                <a:srgbClr val="D70019"/>
              </a:solidFill>
              <a:latin typeface="+mj-lt"/>
              <a:cs typeface="Arial" panose="020B0604020202020204" pitchFamily="34" charset="0"/>
            </a:endParaRPr>
          </a:p>
        </p:txBody>
      </p:sp>
      <p:sp>
        <p:nvSpPr>
          <p:cNvPr id="3" name="Content Placeholder 2"/>
          <p:cNvSpPr>
            <a:spLocks noGrp="1"/>
          </p:cNvSpPr>
          <p:nvPr>
            <p:ph idx="1"/>
          </p:nvPr>
        </p:nvSpPr>
        <p:spPr>
          <a:xfrm>
            <a:off x="533400" y="1600200"/>
            <a:ext cx="7924800" cy="4419600"/>
          </a:xfrm>
        </p:spPr>
        <p:txBody>
          <a:bodyPr>
            <a:normAutofit/>
          </a:bodyPr>
          <a:lstStyle/>
          <a:p>
            <a:pPr>
              <a:lnSpc>
                <a:spcPct val="100000"/>
              </a:lnSpc>
              <a:spcBef>
                <a:spcPts val="600"/>
              </a:spcBef>
              <a:spcAft>
                <a:spcPts val="0"/>
              </a:spcAft>
              <a:buClr>
                <a:srgbClr val="FF0000"/>
              </a:buClr>
            </a:pPr>
            <a:r>
              <a:rPr lang="en-US" sz="2800" b="0" dirty="0" smtClean="0">
                <a:solidFill>
                  <a:schemeClr val="tx1"/>
                </a:solidFill>
                <a:latin typeface="+mj-lt"/>
              </a:rPr>
              <a:t>Federally Qualified </a:t>
            </a:r>
            <a:r>
              <a:rPr lang="en-US" sz="2800" b="0" dirty="0">
                <a:solidFill>
                  <a:schemeClr val="tx1"/>
                </a:solidFill>
                <a:latin typeface="+mj-lt"/>
              </a:rPr>
              <a:t>H</a:t>
            </a:r>
            <a:r>
              <a:rPr lang="en-US" sz="2800" b="0" dirty="0" smtClean="0">
                <a:solidFill>
                  <a:schemeClr val="tx1"/>
                </a:solidFill>
                <a:latin typeface="+mj-lt"/>
              </a:rPr>
              <a:t>ealth </a:t>
            </a:r>
            <a:r>
              <a:rPr lang="en-US" sz="2800" b="0" dirty="0">
                <a:solidFill>
                  <a:schemeClr val="tx1"/>
                </a:solidFill>
                <a:latin typeface="+mj-lt"/>
              </a:rPr>
              <a:t>C</a:t>
            </a:r>
            <a:r>
              <a:rPr lang="en-US" sz="2800" b="0" dirty="0" smtClean="0">
                <a:solidFill>
                  <a:schemeClr val="tx1"/>
                </a:solidFill>
                <a:latin typeface="+mj-lt"/>
              </a:rPr>
              <a:t>are </a:t>
            </a:r>
            <a:r>
              <a:rPr lang="en-US" sz="2800" b="0" dirty="0">
                <a:solidFill>
                  <a:schemeClr val="tx1"/>
                </a:solidFill>
                <a:latin typeface="+mj-lt"/>
              </a:rPr>
              <a:t>C</a:t>
            </a:r>
            <a:r>
              <a:rPr lang="en-US" sz="2800" b="0" dirty="0" smtClean="0">
                <a:solidFill>
                  <a:schemeClr val="tx1"/>
                </a:solidFill>
                <a:latin typeface="+mj-lt"/>
              </a:rPr>
              <a:t>enters (2013)</a:t>
            </a:r>
          </a:p>
          <a:p>
            <a:pPr lvl="1">
              <a:lnSpc>
                <a:spcPct val="100000"/>
              </a:lnSpc>
              <a:spcBef>
                <a:spcPts val="600"/>
              </a:spcBef>
              <a:spcAft>
                <a:spcPts val="0"/>
              </a:spcAft>
              <a:buClr>
                <a:srgbClr val="FF0000"/>
              </a:buClr>
              <a:buFont typeface="Lucida Grande"/>
              <a:buChar char="-"/>
            </a:pPr>
            <a:r>
              <a:rPr lang="en-US" sz="2400" b="0" dirty="0" smtClean="0">
                <a:solidFill>
                  <a:schemeClr val="tx1"/>
                </a:solidFill>
                <a:latin typeface="+mj-lt"/>
              </a:rPr>
              <a:t>About 1,200 FQHCs nationally</a:t>
            </a:r>
          </a:p>
          <a:p>
            <a:pPr lvl="1">
              <a:lnSpc>
                <a:spcPct val="100000"/>
              </a:lnSpc>
              <a:spcBef>
                <a:spcPts val="600"/>
              </a:spcBef>
              <a:spcAft>
                <a:spcPts val="0"/>
              </a:spcAft>
              <a:buClr>
                <a:srgbClr val="FF0000"/>
              </a:buClr>
              <a:buFont typeface="Lucida Grande"/>
              <a:buChar char="-"/>
            </a:pPr>
            <a:r>
              <a:rPr lang="en-US" sz="2400" b="0" dirty="0" smtClean="0">
                <a:solidFill>
                  <a:schemeClr val="tx1"/>
                </a:solidFill>
                <a:latin typeface="+mj-lt"/>
              </a:rPr>
              <a:t>10% of patients are ages 13-19 (2.2 million adolescents)</a:t>
            </a:r>
          </a:p>
          <a:p>
            <a:pPr lvl="1">
              <a:lnSpc>
                <a:spcPct val="100000"/>
              </a:lnSpc>
              <a:spcBef>
                <a:spcPts val="600"/>
              </a:spcBef>
              <a:spcAft>
                <a:spcPts val="0"/>
              </a:spcAft>
              <a:buClr>
                <a:srgbClr val="FF0000"/>
              </a:buClr>
              <a:buFont typeface="Lucida Grande"/>
              <a:buChar char="-"/>
            </a:pPr>
            <a:r>
              <a:rPr lang="en-US" sz="2400" b="0" dirty="0" smtClean="0">
                <a:solidFill>
                  <a:schemeClr val="tx1"/>
                </a:solidFill>
                <a:latin typeface="+mj-lt"/>
              </a:rPr>
              <a:t>7% are ages 20-24 (1.6 million young adults)</a:t>
            </a:r>
          </a:p>
          <a:p>
            <a:pPr>
              <a:lnSpc>
                <a:spcPct val="100000"/>
              </a:lnSpc>
              <a:spcBef>
                <a:spcPts val="1800"/>
              </a:spcBef>
              <a:spcAft>
                <a:spcPts val="0"/>
              </a:spcAft>
              <a:buClr>
                <a:srgbClr val="FF0000"/>
              </a:buClr>
            </a:pPr>
            <a:r>
              <a:rPr lang="en-US" sz="2800" b="0" dirty="0" smtClean="0">
                <a:solidFill>
                  <a:schemeClr val="tx1"/>
                </a:solidFill>
                <a:latin typeface="+mj-lt"/>
              </a:rPr>
              <a:t>School-based Health Centers (</a:t>
            </a:r>
            <a:r>
              <a:rPr lang="en-US" sz="2800" b="0" dirty="0" smtClean="0">
                <a:solidFill>
                  <a:srgbClr val="000000"/>
                </a:solidFill>
                <a:latin typeface="+mj-lt"/>
              </a:rPr>
              <a:t>2010-11</a:t>
            </a:r>
            <a:r>
              <a:rPr lang="en-US" sz="2800" b="0" dirty="0" smtClean="0">
                <a:solidFill>
                  <a:schemeClr val="tx1"/>
                </a:solidFill>
                <a:latin typeface="+mj-lt"/>
              </a:rPr>
              <a:t>)</a:t>
            </a:r>
          </a:p>
          <a:p>
            <a:pPr lvl="1">
              <a:lnSpc>
                <a:spcPct val="100000"/>
              </a:lnSpc>
              <a:spcBef>
                <a:spcPts val="600"/>
              </a:spcBef>
              <a:spcAft>
                <a:spcPts val="0"/>
              </a:spcAft>
              <a:buClr>
                <a:srgbClr val="FF0000"/>
              </a:buClr>
              <a:buFont typeface="Lucida Grande"/>
              <a:buChar char="-"/>
            </a:pPr>
            <a:r>
              <a:rPr lang="en-US" sz="2400" b="0" dirty="0" smtClean="0">
                <a:solidFill>
                  <a:schemeClr val="tx1"/>
                </a:solidFill>
                <a:latin typeface="+mn-lt"/>
              </a:rPr>
              <a:t>About 1,900 school-based (or linked) centers nationally (≈</a:t>
            </a:r>
            <a:r>
              <a:rPr lang="en-US" sz="2400" b="0" dirty="0" smtClean="0">
                <a:solidFill>
                  <a:srgbClr val="000000"/>
                </a:solidFill>
                <a:latin typeface="+mn-lt"/>
              </a:rPr>
              <a:t>98,000 U.S. public schools</a:t>
            </a:r>
            <a:r>
              <a:rPr lang="en-US" sz="2400" b="0" dirty="0" smtClean="0">
                <a:solidFill>
                  <a:schemeClr val="tx1"/>
                </a:solidFill>
                <a:latin typeface="+mn-lt"/>
              </a:rPr>
              <a:t>)</a:t>
            </a:r>
          </a:p>
          <a:p>
            <a:pPr lvl="1">
              <a:lnSpc>
                <a:spcPct val="100000"/>
              </a:lnSpc>
              <a:spcBef>
                <a:spcPts val="600"/>
              </a:spcBef>
              <a:spcAft>
                <a:spcPts val="0"/>
              </a:spcAft>
              <a:buClr>
                <a:srgbClr val="FF0000"/>
              </a:buClr>
              <a:buFont typeface="Lucida Grande"/>
              <a:buChar char="-"/>
            </a:pPr>
            <a:r>
              <a:rPr lang="en-US" sz="2400" b="0" dirty="0" smtClean="0">
                <a:solidFill>
                  <a:schemeClr val="tx1"/>
                </a:solidFill>
                <a:latin typeface="+mn-lt"/>
              </a:rPr>
              <a:t>82% serve at least one adolescent grade</a:t>
            </a:r>
          </a:p>
          <a:p>
            <a:pPr lvl="1">
              <a:lnSpc>
                <a:spcPct val="100000"/>
              </a:lnSpc>
              <a:spcBef>
                <a:spcPts val="600"/>
              </a:spcBef>
              <a:spcAft>
                <a:spcPts val="0"/>
              </a:spcAft>
              <a:buClr>
                <a:srgbClr val="FF0000"/>
              </a:buClr>
              <a:buFont typeface="Lucida Grande"/>
              <a:buChar char="-"/>
            </a:pPr>
            <a:r>
              <a:rPr lang="en-US" sz="2400" b="0" dirty="0" smtClean="0">
                <a:solidFill>
                  <a:schemeClr val="tx1"/>
                </a:solidFill>
                <a:latin typeface="+mn-lt"/>
              </a:rPr>
              <a:t>Slightly more urban (54% of SBHCs)</a:t>
            </a:r>
          </a:p>
          <a:p>
            <a:pPr>
              <a:lnSpc>
                <a:spcPct val="100000"/>
              </a:lnSpc>
              <a:spcAft>
                <a:spcPts val="0"/>
              </a:spcAft>
            </a:pPr>
            <a:endParaRPr lang="en-US" sz="3000" b="0" dirty="0" smtClean="0">
              <a:solidFill>
                <a:schemeClr val="tx1"/>
              </a:solidFill>
            </a:endParaRPr>
          </a:p>
        </p:txBody>
      </p:sp>
      <p:sp>
        <p:nvSpPr>
          <p:cNvPr id="4" name="TextBox 3"/>
          <p:cNvSpPr txBox="1"/>
          <p:nvPr/>
        </p:nvSpPr>
        <p:spPr>
          <a:xfrm>
            <a:off x="670190" y="6410227"/>
            <a:ext cx="6187810" cy="276999"/>
          </a:xfrm>
          <a:prstGeom prst="rect">
            <a:avLst/>
          </a:prstGeom>
          <a:noFill/>
        </p:spPr>
        <p:txBody>
          <a:bodyPr wrap="square" rtlCol="0">
            <a:spAutoFit/>
          </a:bodyPr>
          <a:lstStyle/>
          <a:p>
            <a:r>
              <a:rPr lang="en-US" sz="1200" i="1" dirty="0" smtClean="0">
                <a:solidFill>
                  <a:srgbClr val="BFBFBF"/>
                </a:solidFill>
                <a:latin typeface="Calibri"/>
                <a:cs typeface="Calibri"/>
              </a:rPr>
              <a:t>Source: </a:t>
            </a:r>
            <a:r>
              <a:rPr lang="en-US" sz="1200" i="1" dirty="0">
                <a:solidFill>
                  <a:srgbClr val="BFBFBF"/>
                </a:solidFill>
                <a:latin typeface="Calibri"/>
                <a:cs typeface="Calibri"/>
              </a:rPr>
              <a:t>National Association of Community Health Centers, 2014; Lofink et al., 2013.</a:t>
            </a:r>
          </a:p>
        </p:txBody>
      </p:sp>
    </p:spTree>
    <p:extLst>
      <p:ext uri="{BB962C8B-B14F-4D97-AF65-F5344CB8AC3E}">
        <p14:creationId xmlns:p14="http://schemas.microsoft.com/office/powerpoint/2010/main" val="211808147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447800"/>
          </a:xfrm>
        </p:spPr>
        <p:txBody>
          <a:bodyPr/>
          <a:lstStyle/>
          <a:p>
            <a:r>
              <a:rPr lang="en-US" b="1" dirty="0" smtClean="0">
                <a:latin typeface="+mj-lt"/>
                <a:cs typeface="Arial" panose="020B0604020202020204" pitchFamily="34" charset="0"/>
              </a:rPr>
              <a:t>Health Care Organization and Utilization: Opportunities to Improve Access	</a:t>
            </a:r>
            <a:endParaRPr lang="en-US" b="1" dirty="0">
              <a:latin typeface="+mj-lt"/>
              <a:cs typeface="Arial" panose="020B0604020202020204" pitchFamily="34" charset="0"/>
            </a:endParaRPr>
          </a:p>
        </p:txBody>
      </p:sp>
      <p:sp>
        <p:nvSpPr>
          <p:cNvPr id="3" name="Content Placeholder 2"/>
          <p:cNvSpPr>
            <a:spLocks noGrp="1"/>
          </p:cNvSpPr>
          <p:nvPr>
            <p:ph idx="1"/>
          </p:nvPr>
        </p:nvSpPr>
        <p:spPr>
          <a:xfrm>
            <a:off x="533400" y="1981200"/>
            <a:ext cx="7924800" cy="3200400"/>
          </a:xfrm>
        </p:spPr>
        <p:txBody>
          <a:bodyPr>
            <a:normAutofit/>
          </a:bodyPr>
          <a:lstStyle/>
          <a:p>
            <a:pPr>
              <a:lnSpc>
                <a:spcPct val="100000"/>
              </a:lnSpc>
              <a:spcAft>
                <a:spcPts val="0"/>
              </a:spcAft>
              <a:buClr>
                <a:srgbClr val="FF0000"/>
              </a:buClr>
            </a:pPr>
            <a:r>
              <a:rPr lang="en-US" sz="2800" b="0" dirty="0">
                <a:solidFill>
                  <a:schemeClr val="tx1"/>
                </a:solidFill>
                <a:latin typeface="+mn-lt"/>
              </a:rPr>
              <a:t>Develop models of care </a:t>
            </a:r>
            <a:endParaRPr lang="en-US" sz="2800" b="0" dirty="0" smtClean="0">
              <a:solidFill>
                <a:schemeClr val="tx1"/>
              </a:solidFill>
              <a:latin typeface="+mn-lt"/>
            </a:endParaRPr>
          </a:p>
          <a:p>
            <a:pPr lvl="1">
              <a:lnSpc>
                <a:spcPct val="100000"/>
              </a:lnSpc>
              <a:spcAft>
                <a:spcPts val="0"/>
              </a:spcAft>
              <a:buClr>
                <a:srgbClr val="FF0000"/>
              </a:buClr>
              <a:buFont typeface="Lucida Grande"/>
              <a:buChar char="-"/>
            </a:pPr>
            <a:r>
              <a:rPr lang="en-US" sz="2400" b="0" dirty="0" smtClean="0">
                <a:solidFill>
                  <a:schemeClr val="tx1"/>
                </a:solidFill>
                <a:latin typeface="+mn-lt"/>
              </a:rPr>
              <a:t>Can adapt from many promising models for adolescents within office-based systems &amp; clinics; no one established model for adolescents</a:t>
            </a:r>
          </a:p>
          <a:p>
            <a:pPr lvl="1">
              <a:lnSpc>
                <a:spcPct val="100000"/>
              </a:lnSpc>
              <a:spcAft>
                <a:spcPts val="0"/>
              </a:spcAft>
              <a:buClr>
                <a:srgbClr val="FF0000"/>
              </a:buClr>
              <a:buFont typeface="Lucida Grande"/>
              <a:buChar char="-"/>
            </a:pPr>
            <a:r>
              <a:rPr lang="en-US" sz="2400" b="0" dirty="0" smtClean="0">
                <a:solidFill>
                  <a:schemeClr val="tx1"/>
                </a:solidFill>
                <a:latin typeface="+mn-lt"/>
              </a:rPr>
              <a:t>Can create and test models of care for young adults, especially for males </a:t>
            </a:r>
            <a:endParaRPr lang="en-US" sz="3000" dirty="0" smtClean="0">
              <a:solidFill>
                <a:schemeClr val="tx1"/>
              </a:solidFill>
            </a:endParaRPr>
          </a:p>
          <a:p>
            <a:pPr marL="0" indent="0">
              <a:lnSpc>
                <a:spcPct val="100000"/>
              </a:lnSpc>
              <a:spcAft>
                <a:spcPts val="0"/>
              </a:spcAft>
              <a:buNone/>
            </a:pPr>
            <a:endParaRPr lang="en-US" sz="3000" i="1" dirty="0">
              <a:solidFill>
                <a:schemeClr val="tx1"/>
              </a:solidFill>
            </a:endParaRPr>
          </a:p>
          <a:p>
            <a:pPr lvl="1">
              <a:lnSpc>
                <a:spcPct val="100000"/>
              </a:lnSpc>
              <a:spcAft>
                <a:spcPts val="0"/>
              </a:spcAft>
            </a:pPr>
            <a:endParaRPr lang="en-US" sz="3000" dirty="0">
              <a:solidFill>
                <a:schemeClr val="tx1"/>
              </a:solidFill>
            </a:endParaRPr>
          </a:p>
        </p:txBody>
      </p:sp>
      <p:sp>
        <p:nvSpPr>
          <p:cNvPr id="4" name="TextBox 3"/>
          <p:cNvSpPr txBox="1"/>
          <p:nvPr/>
        </p:nvSpPr>
        <p:spPr>
          <a:xfrm>
            <a:off x="670190" y="6410227"/>
            <a:ext cx="5320545" cy="276999"/>
          </a:xfrm>
          <a:prstGeom prst="rect">
            <a:avLst/>
          </a:prstGeom>
          <a:noFill/>
        </p:spPr>
        <p:txBody>
          <a:bodyPr wrap="square" rtlCol="0">
            <a:spAutoFit/>
          </a:bodyPr>
          <a:lstStyle/>
          <a:p>
            <a:r>
              <a:rPr lang="en-US" sz="1200" i="1" dirty="0" smtClean="0">
                <a:solidFill>
                  <a:srgbClr val="BFBFBF"/>
                </a:solidFill>
                <a:latin typeface="+mj-lt"/>
                <a:cs typeface="Corbel"/>
              </a:rPr>
              <a:t>Source: IOM 2008, IOM 2014.</a:t>
            </a:r>
            <a:endParaRPr lang="en-US" sz="1200" i="1" dirty="0">
              <a:solidFill>
                <a:srgbClr val="BFBFBF"/>
              </a:solidFill>
              <a:latin typeface="+mj-lt"/>
              <a:cs typeface="Corbel"/>
            </a:endParaRPr>
          </a:p>
        </p:txBody>
      </p:sp>
    </p:spTree>
    <p:extLst>
      <p:ext uri="{BB962C8B-B14F-4D97-AF65-F5344CB8AC3E}">
        <p14:creationId xmlns:p14="http://schemas.microsoft.com/office/powerpoint/2010/main" val="70949157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4" name="Rectangle 4"/>
          <p:cNvSpPr>
            <a:spLocks noGrp="1" noChangeArrowheads="1"/>
          </p:cNvSpPr>
          <p:nvPr>
            <p:ph type="title"/>
          </p:nvPr>
        </p:nvSpPr>
        <p:spPr>
          <a:xfrm>
            <a:off x="457200" y="381000"/>
            <a:ext cx="8166100" cy="1066800"/>
          </a:xfrm>
          <a:noFill/>
          <a:ln/>
        </p:spPr>
        <p:txBody>
          <a:bodyPr anchorCtr="0">
            <a:noAutofit/>
          </a:bodyPr>
          <a:lstStyle/>
          <a:p>
            <a:r>
              <a:rPr lang="en-US" b="1" dirty="0">
                <a:latin typeface="+mn-lt"/>
                <a:cs typeface="Arial" panose="020B0604020202020204" pitchFamily="34" charset="0"/>
              </a:rPr>
              <a:t>Focus on Preventive Services</a:t>
            </a:r>
          </a:p>
        </p:txBody>
      </p:sp>
      <p:graphicFrame>
        <p:nvGraphicFramePr>
          <p:cNvPr id="2" name="Table 1"/>
          <p:cNvGraphicFramePr>
            <a:graphicFrameLocks noGrp="1"/>
          </p:cNvGraphicFramePr>
          <p:nvPr>
            <p:extLst>
              <p:ext uri="{D42A27DB-BD31-4B8C-83A1-F6EECF244321}">
                <p14:modId xmlns:p14="http://schemas.microsoft.com/office/powerpoint/2010/main" val="912252230"/>
              </p:ext>
            </p:extLst>
          </p:nvPr>
        </p:nvGraphicFramePr>
        <p:xfrm>
          <a:off x="533400" y="2057400"/>
          <a:ext cx="7937500" cy="4130040"/>
        </p:xfrm>
        <a:graphic>
          <a:graphicData uri="http://schemas.openxmlformats.org/drawingml/2006/table">
            <a:tbl>
              <a:tblPr firstRow="1" bandRow="1">
                <a:tableStyleId>{5C22544A-7EE6-4342-B048-85BDC9FD1C3A}</a:tableStyleId>
              </a:tblPr>
              <a:tblGrid>
                <a:gridCol w="3962400"/>
                <a:gridCol w="3975100"/>
              </a:tblGrid>
              <a:tr h="1143000">
                <a:tc>
                  <a:txBody>
                    <a:bodyPr/>
                    <a:lstStyle/>
                    <a:p>
                      <a:pPr marL="342900" indent="-342900">
                        <a:lnSpc>
                          <a:spcPct val="100000"/>
                        </a:lnSpc>
                        <a:spcBef>
                          <a:spcPts val="0"/>
                        </a:spcBef>
                        <a:buClr>
                          <a:srgbClr val="FF0000"/>
                        </a:buClr>
                        <a:buFont typeface="Arial"/>
                        <a:buChar char="•"/>
                      </a:pPr>
                      <a:r>
                        <a:rPr lang="en-US" sz="2000" b="0" kern="1200" dirty="0" smtClean="0">
                          <a:solidFill>
                            <a:schemeClr val="tx1"/>
                          </a:solidFill>
                          <a:latin typeface="+mn-lt"/>
                          <a:ea typeface="+mn-ea"/>
                          <a:cs typeface="+mn-cs"/>
                        </a:rPr>
                        <a:t>Evidence for effectiveness of clinical screening and counseling in some areas</a:t>
                      </a:r>
                      <a:endParaRPr lang="en-US" sz="2000" b="0" kern="1200" dirty="0">
                        <a:solidFill>
                          <a:schemeClr val="tx1"/>
                        </a:solidFill>
                        <a:latin typeface="+mn-lt"/>
                        <a:ea typeface="+mn-ea"/>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457200" marR="0" lvl="1" indent="-457200" algn="l" defTabSz="914400" rtl="0" eaLnBrk="1" fontAlgn="auto" latinLnBrk="0" hangingPunct="1">
                        <a:lnSpc>
                          <a:spcPct val="85000"/>
                        </a:lnSpc>
                        <a:spcBef>
                          <a:spcPts val="0"/>
                        </a:spcBef>
                        <a:spcAft>
                          <a:spcPts val="600"/>
                        </a:spcAft>
                        <a:buClr>
                          <a:srgbClr val="FF0000"/>
                        </a:buClr>
                        <a:buSzPct val="100000"/>
                        <a:buFont typeface="Arial"/>
                        <a:buChar char="•"/>
                        <a:tabLst/>
                        <a:defRPr/>
                      </a:pPr>
                      <a:r>
                        <a:rPr kumimoji="0" lang="en-US" sz="2000" b="0" i="0" u="none" strike="noStrike" kern="1200" cap="none" spc="0" normalizeH="0" baseline="0" noProof="0" dirty="0" smtClean="0">
                          <a:ln>
                            <a:noFill/>
                          </a:ln>
                          <a:solidFill>
                            <a:srgbClr val="08223F"/>
                          </a:solidFill>
                          <a:effectLst/>
                          <a:uLnTx/>
                          <a:uFillTx/>
                          <a:latin typeface="+mn-lt"/>
                          <a:ea typeface="+mn-ea"/>
                          <a:cs typeface="Arial"/>
                        </a:rPr>
                        <a:t>Evidence for effectiveness of clinical screening and counseling in some areas</a:t>
                      </a:r>
                      <a:endParaRPr kumimoji="0" lang="en-US" sz="2000" b="0" i="0" u="none" strike="noStrike" kern="1200" cap="none" spc="0" normalizeH="0" baseline="0" noProof="0" dirty="0">
                        <a:ln>
                          <a:noFill/>
                        </a:ln>
                        <a:solidFill>
                          <a:srgbClr val="08223F"/>
                        </a:solidFill>
                        <a:effectLst/>
                        <a:uLnTx/>
                        <a:uFillTx/>
                        <a:latin typeface="+mn-lt"/>
                        <a:ea typeface="+mn-ea"/>
                        <a:cs typeface="Aria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371600">
                <a:tc>
                  <a:txBody>
                    <a:bodyPr/>
                    <a:lstStyle/>
                    <a:p>
                      <a:pPr marL="342900" indent="-342900">
                        <a:lnSpc>
                          <a:spcPct val="100000"/>
                        </a:lnSpc>
                        <a:spcBef>
                          <a:spcPts val="0"/>
                        </a:spcBef>
                        <a:buClr>
                          <a:srgbClr val="FF0000"/>
                        </a:buClr>
                        <a:buFont typeface="Arial"/>
                        <a:buChar char="•"/>
                      </a:pPr>
                      <a:r>
                        <a:rPr lang="en-US" sz="2000" b="0" kern="1200" dirty="0" smtClean="0">
                          <a:solidFill>
                            <a:schemeClr val="tx1"/>
                          </a:solidFill>
                          <a:latin typeface="+mn-lt"/>
                          <a:ea typeface="+mn-ea"/>
                          <a:cs typeface="+mn-cs"/>
                        </a:rPr>
                        <a:t>National consensus guidelines with</a:t>
                      </a:r>
                      <a:r>
                        <a:rPr lang="en-US" sz="2000" b="0" kern="1200" baseline="0" dirty="0" smtClean="0">
                          <a:solidFill>
                            <a:schemeClr val="tx1"/>
                          </a:solidFill>
                          <a:latin typeface="+mn-lt"/>
                          <a:ea typeface="+mn-ea"/>
                          <a:cs typeface="+mn-cs"/>
                        </a:rPr>
                        <a:t> </a:t>
                      </a:r>
                      <a:r>
                        <a:rPr lang="en-US" sz="2000" b="0" kern="1200" dirty="0" smtClean="0">
                          <a:solidFill>
                            <a:schemeClr val="tx1"/>
                          </a:solidFill>
                          <a:latin typeface="+mn-lt"/>
                          <a:ea typeface="+mn-ea"/>
                          <a:cs typeface="+mn-cs"/>
                        </a:rPr>
                        <a:t>champions</a:t>
                      </a:r>
                      <a:r>
                        <a:rPr lang="en-US" sz="2000" b="0" kern="1200" baseline="0" dirty="0" smtClean="0">
                          <a:solidFill>
                            <a:schemeClr val="tx1"/>
                          </a:solidFill>
                          <a:latin typeface="+mn-lt"/>
                          <a:ea typeface="+mn-ea"/>
                          <a:cs typeface="+mn-cs"/>
                        </a:rPr>
                        <a:t> since 1990s (GAPS; Bright Futures) with recognized schedule </a:t>
                      </a:r>
                      <a:endParaRPr lang="en-US" sz="2000" b="0" kern="1200" dirty="0" smtClean="0">
                        <a:solidFill>
                          <a:schemeClr val="tx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2900" marR="0" lvl="2" indent="-342900" algn="l" defTabSz="914400" rtl="0" eaLnBrk="1" fontAlgn="auto" latinLnBrk="0" hangingPunct="1">
                        <a:lnSpc>
                          <a:spcPct val="100000"/>
                        </a:lnSpc>
                        <a:spcBef>
                          <a:spcPts val="0"/>
                        </a:spcBef>
                        <a:spcAft>
                          <a:spcPts val="0"/>
                        </a:spcAft>
                        <a:buClr>
                          <a:srgbClr val="FF0000"/>
                        </a:buClr>
                        <a:buSzTx/>
                        <a:buFont typeface="Arial"/>
                        <a:buChar char="•"/>
                        <a:tabLst/>
                        <a:defRPr/>
                      </a:pPr>
                      <a:r>
                        <a:rPr lang="en-US" sz="2000" b="0" kern="1200" dirty="0" smtClean="0">
                          <a:solidFill>
                            <a:schemeClr val="dk1"/>
                          </a:solidFill>
                          <a:latin typeface="+mn-lt"/>
                          <a:ea typeface="+mn-ea"/>
                          <a:cs typeface="+mn-cs"/>
                        </a:rPr>
                        <a:t>No major consensus</a:t>
                      </a:r>
                      <a:r>
                        <a:rPr lang="en-US" sz="2000" b="0" kern="1200" baseline="0" dirty="0" smtClean="0">
                          <a:solidFill>
                            <a:schemeClr val="dk1"/>
                          </a:solidFill>
                          <a:latin typeface="+mn-lt"/>
                          <a:ea typeface="+mn-ea"/>
                          <a:cs typeface="+mn-cs"/>
                        </a:rPr>
                        <a:t> guidelines or champions – no recognized schedule</a:t>
                      </a:r>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023801">
                <a:tc>
                  <a:txBody>
                    <a:bodyPr/>
                    <a:lstStyle/>
                    <a:p>
                      <a:pPr marL="342900" marR="0" lvl="1" indent="-342900" algn="l" defTabSz="914400" rtl="0" eaLnBrk="1" fontAlgn="auto" latinLnBrk="0" hangingPunct="1">
                        <a:lnSpc>
                          <a:spcPct val="100000"/>
                        </a:lnSpc>
                        <a:spcBef>
                          <a:spcPts val="0"/>
                        </a:spcBef>
                        <a:spcAft>
                          <a:spcPts val="0"/>
                        </a:spcAft>
                        <a:buClr>
                          <a:srgbClr val="FF0000"/>
                        </a:buClr>
                        <a:buSzTx/>
                        <a:buFont typeface="Arial"/>
                        <a:buChar char="•"/>
                        <a:tabLst/>
                        <a:defRPr/>
                      </a:pPr>
                      <a:r>
                        <a:rPr lang="en-US" sz="2000" b="0" kern="1200" dirty="0" smtClean="0">
                          <a:solidFill>
                            <a:schemeClr val="tx1"/>
                          </a:solidFill>
                          <a:latin typeface="+mn-lt"/>
                          <a:ea typeface="+mn-ea"/>
                          <a:cs typeface="+mn-cs"/>
                        </a:rPr>
                        <a:t>Guidelines consolidated into 3</a:t>
                      </a:r>
                      <a:r>
                        <a:rPr lang="en-US" sz="2000" b="0" kern="1200" baseline="30000" dirty="0" smtClean="0">
                          <a:solidFill>
                            <a:schemeClr val="tx1"/>
                          </a:solidFill>
                          <a:latin typeface="+mn-lt"/>
                          <a:ea typeface="+mn-ea"/>
                          <a:cs typeface="+mn-cs"/>
                        </a:rPr>
                        <a:t>rd</a:t>
                      </a:r>
                      <a:r>
                        <a:rPr lang="en-US" sz="2000" b="0" kern="1200" dirty="0" smtClean="0">
                          <a:solidFill>
                            <a:schemeClr val="tx1"/>
                          </a:solidFill>
                          <a:latin typeface="+mn-lt"/>
                          <a:ea typeface="+mn-ea"/>
                          <a:cs typeface="+mn-cs"/>
                        </a:rPr>
                        <a:t> edition of Bright Futures 2008 (4</a:t>
                      </a:r>
                      <a:r>
                        <a:rPr lang="en-US" sz="2000" b="0" kern="1200" baseline="30000" dirty="0" smtClean="0">
                          <a:solidFill>
                            <a:schemeClr val="tx1"/>
                          </a:solidFill>
                          <a:latin typeface="+mn-lt"/>
                          <a:ea typeface="+mn-ea"/>
                          <a:cs typeface="+mn-cs"/>
                        </a:rPr>
                        <a:t>th</a:t>
                      </a:r>
                      <a:r>
                        <a:rPr lang="en-US" sz="2000" b="0" kern="1200" dirty="0" smtClean="0">
                          <a:solidFill>
                            <a:schemeClr val="tx1"/>
                          </a:solidFill>
                          <a:latin typeface="+mn-lt"/>
                          <a:ea typeface="+mn-ea"/>
                          <a:cs typeface="+mn-cs"/>
                        </a:rPr>
                        <a:t> edition under development)</a:t>
                      </a:r>
                    </a:p>
                    <a:p>
                      <a:pPr marL="342900" indent="-342900">
                        <a:lnSpc>
                          <a:spcPct val="100000"/>
                        </a:lnSpc>
                        <a:spcBef>
                          <a:spcPts val="0"/>
                        </a:spcBef>
                        <a:buClr>
                          <a:srgbClr val="FF0000"/>
                        </a:buClr>
                        <a:buFont typeface="Arial"/>
                        <a:buChar char="•"/>
                      </a:pPr>
                      <a:endParaRPr lang="en-US" sz="2000" b="0" kern="1200" dirty="0" smtClean="0">
                        <a:solidFill>
                          <a:schemeClr val="tx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2900" marR="0" lvl="2" indent="-342900" algn="l" defTabSz="914400" rtl="0" eaLnBrk="1" fontAlgn="auto" latinLnBrk="0" hangingPunct="1">
                        <a:lnSpc>
                          <a:spcPct val="100000"/>
                        </a:lnSpc>
                        <a:spcBef>
                          <a:spcPts val="0"/>
                        </a:spcBef>
                        <a:spcAft>
                          <a:spcPts val="0"/>
                        </a:spcAft>
                        <a:buClr>
                          <a:srgbClr val="FF0000"/>
                        </a:buClr>
                        <a:buSzTx/>
                        <a:buFont typeface="Arial"/>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Arial"/>
                        </a:rPr>
                        <a:t>Most guidelines are disease-specific, with recommendations varying by age (e.g., mammograms)</a:t>
                      </a:r>
                    </a:p>
                    <a:p>
                      <a:pPr marL="0" marR="0" lvl="2" indent="0" algn="l" defTabSz="914400" rtl="0" eaLnBrk="1" fontAlgn="auto" latinLnBrk="0" hangingPunct="1">
                        <a:lnSpc>
                          <a:spcPct val="100000"/>
                        </a:lnSpc>
                        <a:spcBef>
                          <a:spcPts val="0"/>
                        </a:spcBef>
                        <a:spcAft>
                          <a:spcPts val="0"/>
                        </a:spcAft>
                        <a:buClr>
                          <a:srgbClr val="FF0000"/>
                        </a:buClr>
                        <a:buSzTx/>
                        <a:buFont typeface="Arial"/>
                        <a:buNone/>
                        <a:tabLst/>
                        <a:defRPr/>
                      </a:pPr>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4" name="Rounded Rectangle 3"/>
          <p:cNvSpPr/>
          <p:nvPr/>
        </p:nvSpPr>
        <p:spPr>
          <a:xfrm>
            <a:off x="564444" y="1524000"/>
            <a:ext cx="3897489" cy="533400"/>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bg1"/>
                </a:solidFill>
              </a:rPr>
              <a:t>Adolescents</a:t>
            </a:r>
            <a:endParaRPr lang="en-US" sz="2400" b="1" dirty="0">
              <a:solidFill>
                <a:schemeClr val="bg1"/>
              </a:solidFill>
            </a:endParaRPr>
          </a:p>
        </p:txBody>
      </p:sp>
      <p:sp>
        <p:nvSpPr>
          <p:cNvPr id="6" name="Rounded Rectangle 5"/>
          <p:cNvSpPr/>
          <p:nvPr/>
        </p:nvSpPr>
        <p:spPr>
          <a:xfrm>
            <a:off x="4572000" y="1524000"/>
            <a:ext cx="3908778" cy="533400"/>
          </a:xfrm>
          <a:prstGeom prst="roundRect">
            <a:avLst/>
          </a:prstGeom>
          <a:solidFill>
            <a:srgbClr val="0099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bg1"/>
                </a:solidFill>
              </a:rPr>
              <a:t>Young Adults</a:t>
            </a:r>
            <a:endParaRPr lang="en-US" sz="2400" b="1" dirty="0">
              <a:solidFill>
                <a:schemeClr val="bg1"/>
              </a:solidFill>
            </a:endParaRPr>
          </a:p>
        </p:txBody>
      </p:sp>
    </p:spTree>
    <p:extLst>
      <p:ext uri="{BB962C8B-B14F-4D97-AF65-F5344CB8AC3E}">
        <p14:creationId xmlns:p14="http://schemas.microsoft.com/office/powerpoint/2010/main" val="3986121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39590" y="1114782"/>
            <a:ext cx="7772400" cy="513644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rgbClr val="FFFFFF"/>
                </a:solidFill>
                <a:latin typeface="Avenir Medium"/>
                <a:ea typeface="+mj-ea"/>
                <a:cs typeface="Avenir Medium"/>
              </a:defRPr>
            </a:lvl1pPr>
          </a:lstStyle>
          <a:p>
            <a:endParaRPr lang="en-US" sz="2000" b="1" dirty="0" smtClean="0">
              <a:solidFill>
                <a:schemeClr val="tx1"/>
              </a:solidFill>
              <a:latin typeface="Arial" panose="020B0604020202020204" pitchFamily="34" charset="0"/>
              <a:cs typeface="Arial" panose="020B0604020202020204" pitchFamily="34" charset="0"/>
            </a:endParaRPr>
          </a:p>
          <a:p>
            <a:endParaRPr lang="en-US" sz="4800" dirty="0">
              <a:solidFill>
                <a:schemeClr val="tx1"/>
              </a:solidFill>
              <a:latin typeface="+mj-lt"/>
            </a:endParaRPr>
          </a:p>
        </p:txBody>
      </p:sp>
      <p:graphicFrame>
        <p:nvGraphicFramePr>
          <p:cNvPr id="3" name="Chart 2"/>
          <p:cNvGraphicFramePr/>
          <p:nvPr>
            <p:extLst>
              <p:ext uri="{D42A27DB-BD31-4B8C-83A1-F6EECF244321}">
                <p14:modId xmlns:p14="http://schemas.microsoft.com/office/powerpoint/2010/main" val="220841961"/>
              </p:ext>
            </p:extLst>
          </p:nvPr>
        </p:nvGraphicFramePr>
        <p:xfrm>
          <a:off x="29882" y="1143000"/>
          <a:ext cx="4389718" cy="4648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3638448653"/>
              </p:ext>
            </p:extLst>
          </p:nvPr>
        </p:nvGraphicFramePr>
        <p:xfrm>
          <a:off x="457200" y="1295400"/>
          <a:ext cx="8229600" cy="4851400"/>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5"/>
          <p:cNvSpPr>
            <a:spLocks noGrp="1"/>
          </p:cNvSpPr>
          <p:nvPr>
            <p:ph type="title"/>
          </p:nvPr>
        </p:nvSpPr>
        <p:spPr>
          <a:xfrm>
            <a:off x="381000" y="228600"/>
            <a:ext cx="8229600" cy="1143000"/>
          </a:xfrm>
        </p:spPr>
        <p:txBody>
          <a:bodyPr/>
          <a:lstStyle/>
          <a:p>
            <a:r>
              <a:rPr lang="en-US" b="1" dirty="0" smtClean="0">
                <a:latin typeface="+mj-lt"/>
                <a:cs typeface="Arial" panose="020B0604020202020204" pitchFamily="34" charset="0"/>
              </a:rPr>
              <a:t>Past-Year Preventive Care Visit </a:t>
            </a:r>
            <a:br>
              <a:rPr lang="en-US" b="1" dirty="0" smtClean="0">
                <a:latin typeface="+mj-lt"/>
                <a:cs typeface="Arial" panose="020B0604020202020204" pitchFamily="34" charset="0"/>
              </a:rPr>
            </a:br>
            <a:r>
              <a:rPr lang="en-US" b="1" dirty="0" smtClean="0">
                <a:latin typeface="+mj-lt"/>
                <a:cs typeface="Arial" panose="020B0604020202020204" pitchFamily="34" charset="0"/>
              </a:rPr>
              <a:t>by Age and Gender, 2011</a:t>
            </a:r>
            <a:endParaRPr lang="en-US" b="1" dirty="0">
              <a:latin typeface="+mj-lt"/>
              <a:cs typeface="Arial" panose="020B0604020202020204" pitchFamily="34" charset="0"/>
            </a:endParaRPr>
          </a:p>
        </p:txBody>
      </p:sp>
      <p:sp>
        <p:nvSpPr>
          <p:cNvPr id="7" name="TextBox 6"/>
          <p:cNvSpPr txBox="1"/>
          <p:nvPr/>
        </p:nvSpPr>
        <p:spPr>
          <a:xfrm>
            <a:off x="670190" y="6410227"/>
            <a:ext cx="5320545" cy="276999"/>
          </a:xfrm>
          <a:prstGeom prst="rect">
            <a:avLst/>
          </a:prstGeom>
          <a:noFill/>
        </p:spPr>
        <p:txBody>
          <a:bodyPr wrap="square" rtlCol="0">
            <a:spAutoFit/>
          </a:bodyPr>
          <a:lstStyle/>
          <a:p>
            <a:r>
              <a:rPr lang="en-US" sz="1200" i="1" dirty="0" smtClean="0">
                <a:solidFill>
                  <a:srgbClr val="BFBFBF"/>
                </a:solidFill>
                <a:latin typeface="+mj-lt"/>
                <a:cs typeface="Corbel"/>
              </a:rPr>
              <a:t>Source: Medical Expenditures Panel Survey, 2011.</a:t>
            </a:r>
            <a:endParaRPr lang="en-US" sz="1200" i="1" dirty="0">
              <a:solidFill>
                <a:srgbClr val="BFBFBF"/>
              </a:solidFill>
              <a:latin typeface="+mj-lt"/>
              <a:cs typeface="Corbel"/>
            </a:endParaRPr>
          </a:p>
        </p:txBody>
      </p:sp>
    </p:spTree>
    <p:extLst>
      <p:ext uri="{BB962C8B-B14F-4D97-AF65-F5344CB8AC3E}">
        <p14:creationId xmlns:p14="http://schemas.microsoft.com/office/powerpoint/2010/main" val="147019735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858166567"/>
              </p:ext>
            </p:extLst>
          </p:nvPr>
        </p:nvGraphicFramePr>
        <p:xfrm>
          <a:off x="457200" y="1529645"/>
          <a:ext cx="7937500" cy="4307840"/>
        </p:xfrm>
        <a:graphic>
          <a:graphicData uri="http://schemas.openxmlformats.org/drawingml/2006/table">
            <a:tbl>
              <a:tblPr firstRow="1" bandRow="1">
                <a:tableStyleId>{5C22544A-7EE6-4342-B048-85BDC9FD1C3A}</a:tableStyleId>
              </a:tblPr>
              <a:tblGrid>
                <a:gridCol w="7937500"/>
              </a:tblGrid>
              <a:tr h="4307840">
                <a:tc>
                  <a:txBody>
                    <a:bodyPr/>
                    <a:lstStyle/>
                    <a:p>
                      <a:pPr marL="342900" marR="0" lvl="1" indent="-342900" algn="l" defTabSz="914400" rtl="0" eaLnBrk="1" fontAlgn="auto" latinLnBrk="0" hangingPunct="1">
                        <a:lnSpc>
                          <a:spcPct val="100000"/>
                        </a:lnSpc>
                        <a:spcBef>
                          <a:spcPts val="600"/>
                        </a:spcBef>
                        <a:spcAft>
                          <a:spcPts val="0"/>
                        </a:spcAft>
                        <a:buClr>
                          <a:srgbClr val="FF0000"/>
                        </a:buClr>
                        <a:buSzPct val="130000"/>
                        <a:buFont typeface="Arial"/>
                        <a:buChar char="•"/>
                        <a:tabLst/>
                        <a:defRPr/>
                      </a:pPr>
                      <a:r>
                        <a:rPr lang="en-US" sz="2800" b="1" kern="1200" dirty="0" smtClean="0">
                          <a:solidFill>
                            <a:schemeClr val="tx1"/>
                          </a:solidFill>
                          <a:latin typeface="+mn-lt"/>
                          <a:ea typeface="+mn-ea"/>
                          <a:cs typeface="+mn-cs"/>
                        </a:rPr>
                        <a:t>Both Age Groups:</a:t>
                      </a:r>
                    </a:p>
                    <a:p>
                      <a:pPr marL="800100" marR="0" lvl="2" indent="-342900" algn="l" defTabSz="914400" rtl="0" eaLnBrk="1" fontAlgn="auto" latinLnBrk="0" hangingPunct="1">
                        <a:lnSpc>
                          <a:spcPct val="100000"/>
                        </a:lnSpc>
                        <a:spcBef>
                          <a:spcPts val="600"/>
                        </a:spcBef>
                        <a:spcAft>
                          <a:spcPts val="0"/>
                        </a:spcAft>
                        <a:buClr>
                          <a:srgbClr val="FF0000"/>
                        </a:buClr>
                        <a:buSzTx/>
                        <a:buFont typeface="Lucida Grande"/>
                        <a:buChar char="-"/>
                        <a:tabLst/>
                        <a:defRPr/>
                      </a:pPr>
                      <a:r>
                        <a:rPr lang="en-US" sz="2400" b="0" kern="1200" dirty="0" smtClean="0">
                          <a:solidFill>
                            <a:schemeClr val="tx1"/>
                          </a:solidFill>
                          <a:latin typeface="+mn-lt"/>
                          <a:ea typeface="+mn-ea"/>
                          <a:cs typeface="+mn-cs"/>
                        </a:rPr>
                        <a:t>Health</a:t>
                      </a:r>
                      <a:r>
                        <a:rPr lang="en-US" sz="2400" b="0" kern="1200" baseline="0" dirty="0" smtClean="0">
                          <a:solidFill>
                            <a:schemeClr val="tx1"/>
                          </a:solidFill>
                          <a:latin typeface="+mn-lt"/>
                          <a:ea typeface="+mn-ea"/>
                          <a:cs typeface="+mn-cs"/>
                        </a:rPr>
                        <a:t> care systems often focused on acute care, not structured around preventive services (e.g., scheduling)</a:t>
                      </a:r>
                    </a:p>
                    <a:p>
                      <a:pPr marL="800100" marR="0" lvl="2" indent="-342900" algn="l" defTabSz="914400" rtl="0" eaLnBrk="1" fontAlgn="auto" latinLnBrk="0" hangingPunct="1">
                        <a:lnSpc>
                          <a:spcPct val="100000"/>
                        </a:lnSpc>
                        <a:spcBef>
                          <a:spcPts val="600"/>
                        </a:spcBef>
                        <a:spcAft>
                          <a:spcPts val="0"/>
                        </a:spcAft>
                        <a:buClr>
                          <a:srgbClr val="FF0000"/>
                        </a:buClr>
                        <a:buSzTx/>
                        <a:buFont typeface="Lucida Grande"/>
                        <a:buChar char="-"/>
                        <a:tabLst/>
                        <a:defRPr/>
                      </a:pPr>
                      <a:r>
                        <a:rPr lang="en-US" sz="2400" b="0" kern="1200" baseline="0" dirty="0" smtClean="0">
                          <a:solidFill>
                            <a:schemeClr val="tx1"/>
                          </a:solidFill>
                          <a:latin typeface="+mn-lt"/>
                          <a:ea typeface="+mn-ea"/>
                          <a:cs typeface="+mn-cs"/>
                        </a:rPr>
                        <a:t>AYAs &amp; their families may not know about recommended services</a:t>
                      </a:r>
                    </a:p>
                    <a:p>
                      <a:pPr marL="800100" marR="0" lvl="2" indent="-342900" algn="l" defTabSz="914400" rtl="0" eaLnBrk="1" fontAlgn="auto" latinLnBrk="0" hangingPunct="1">
                        <a:lnSpc>
                          <a:spcPct val="100000"/>
                        </a:lnSpc>
                        <a:spcBef>
                          <a:spcPts val="600"/>
                        </a:spcBef>
                        <a:spcAft>
                          <a:spcPts val="0"/>
                        </a:spcAft>
                        <a:buClr>
                          <a:srgbClr val="FF0000"/>
                        </a:buClr>
                        <a:buSzTx/>
                        <a:buFont typeface="Lucida Grande"/>
                        <a:buChar char="-"/>
                        <a:tabLst/>
                        <a:defRPr/>
                      </a:pPr>
                      <a:r>
                        <a:rPr lang="en-US" sz="2400" b="0" kern="1200" baseline="0" dirty="0" smtClean="0">
                          <a:solidFill>
                            <a:schemeClr val="tx1"/>
                          </a:solidFill>
                          <a:latin typeface="+mn-lt"/>
                          <a:ea typeface="+mn-ea"/>
                          <a:cs typeface="+mn-cs"/>
                        </a:rPr>
                        <a:t>AYAs &amp; their families may </a:t>
                      </a:r>
                      <a:r>
                        <a:rPr lang="en-US" sz="2400" b="0" kern="1200" baseline="0" dirty="0" smtClean="0">
                          <a:solidFill>
                            <a:srgbClr val="FF0000"/>
                          </a:solidFill>
                          <a:latin typeface="+mn-lt"/>
                          <a:ea typeface="+mn-ea"/>
                          <a:cs typeface="+mn-cs"/>
                        </a:rPr>
                        <a:t>not</a:t>
                      </a:r>
                      <a:r>
                        <a:rPr lang="en-US" sz="2400" b="0" kern="1200" baseline="0" dirty="0" smtClean="0">
                          <a:solidFill>
                            <a:schemeClr val="tx1"/>
                          </a:solidFill>
                          <a:latin typeface="+mn-lt"/>
                          <a:ea typeface="+mn-ea"/>
                          <a:cs typeface="+mn-cs"/>
                        </a:rPr>
                        <a:t> know </a:t>
                      </a:r>
                      <a:r>
                        <a:rPr kumimoji="0" lang="en-US" sz="2400" b="0" i="0" u="none" strike="noStrike" kern="1200" cap="none" spc="0" normalizeH="0" baseline="0" noProof="0" dirty="0" smtClean="0">
                          <a:ln>
                            <a:noFill/>
                          </a:ln>
                          <a:solidFill>
                            <a:schemeClr val="tx1"/>
                          </a:solidFill>
                          <a:effectLst/>
                          <a:uLnTx/>
                          <a:uFillTx/>
                          <a:latin typeface="+mn-lt"/>
                          <a:ea typeface="+mn-ea"/>
                          <a:cs typeface="Arial"/>
                        </a:rPr>
                        <a:t>visit has no </a:t>
                      </a:r>
                      <a:r>
                        <a:rPr kumimoji="0" lang="en-US" sz="2400" b="0" i="0" u="sng" strike="noStrike" kern="1200" cap="none" spc="0" normalizeH="0" baseline="0" noProof="0" dirty="0" smtClean="0">
                          <a:ln>
                            <a:noFill/>
                          </a:ln>
                          <a:solidFill>
                            <a:srgbClr val="FF0000"/>
                          </a:solidFill>
                          <a:effectLst/>
                          <a:uLnTx/>
                          <a:uFillTx/>
                          <a:latin typeface="+mn-lt"/>
                          <a:ea typeface="+mn-ea"/>
                          <a:cs typeface="Arial"/>
                        </a:rPr>
                        <a:t>co-pay</a:t>
                      </a:r>
                      <a:r>
                        <a:rPr kumimoji="0" lang="en-US" sz="2400" b="0" i="0" u="none" strike="noStrike" kern="1200" cap="none" spc="0" normalizeH="0" baseline="0" noProof="0" dirty="0" smtClean="0">
                          <a:ln>
                            <a:noFill/>
                          </a:ln>
                          <a:solidFill>
                            <a:schemeClr val="tx1"/>
                          </a:solidFill>
                          <a:effectLst/>
                          <a:uLnTx/>
                          <a:uFillTx/>
                          <a:latin typeface="+mn-lt"/>
                          <a:ea typeface="+mn-ea"/>
                          <a:cs typeface="Arial"/>
                        </a:rPr>
                        <a:t>.</a:t>
                      </a:r>
                    </a:p>
                    <a:p>
                      <a:pPr marL="342900" marR="0" lvl="1" indent="-342900" algn="l" defTabSz="914400" rtl="0" eaLnBrk="1" fontAlgn="auto" latinLnBrk="0" hangingPunct="1">
                        <a:lnSpc>
                          <a:spcPct val="100000"/>
                        </a:lnSpc>
                        <a:spcBef>
                          <a:spcPts val="0"/>
                        </a:spcBef>
                        <a:spcAft>
                          <a:spcPts val="0"/>
                        </a:spcAft>
                        <a:buClr>
                          <a:srgbClr val="FF0000"/>
                        </a:buClr>
                        <a:buSzTx/>
                        <a:buFont typeface="Arial"/>
                        <a:buChar char="•"/>
                        <a:tabLst/>
                        <a:defRPr/>
                      </a:pPr>
                      <a:endParaRPr lang="en-US" sz="2000" b="0" kern="1200" dirty="0" smtClean="0">
                        <a:solidFill>
                          <a:schemeClr val="tx1"/>
                        </a:solidFill>
                        <a:latin typeface="+mn-lt"/>
                        <a:ea typeface="+mn-ea"/>
                        <a:cs typeface="+mn-cs"/>
                      </a:endParaRPr>
                    </a:p>
                    <a:p>
                      <a:pPr marL="0" indent="0">
                        <a:lnSpc>
                          <a:spcPct val="100000"/>
                        </a:lnSpc>
                        <a:spcBef>
                          <a:spcPts val="0"/>
                        </a:spcBef>
                        <a:buClr>
                          <a:srgbClr val="FF0000"/>
                        </a:buClr>
                        <a:buFont typeface="Arial"/>
                        <a:buNone/>
                      </a:pPr>
                      <a:endParaRPr lang="en-US" sz="2000" b="0" kern="1200" dirty="0">
                        <a:solidFill>
                          <a:schemeClr val="tx1"/>
                        </a:solidFill>
                        <a:latin typeface="+mn-lt"/>
                        <a:ea typeface="+mn-ea"/>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389124" name="Rectangle 4"/>
          <p:cNvSpPr>
            <a:spLocks noGrp="1" noChangeArrowheads="1"/>
          </p:cNvSpPr>
          <p:nvPr>
            <p:ph type="title"/>
          </p:nvPr>
        </p:nvSpPr>
        <p:spPr>
          <a:xfrm>
            <a:off x="457200" y="352778"/>
            <a:ext cx="8166100" cy="1066800"/>
          </a:xfrm>
          <a:noFill/>
          <a:ln/>
        </p:spPr>
        <p:txBody>
          <a:bodyPr anchorCtr="0">
            <a:noAutofit/>
          </a:bodyPr>
          <a:lstStyle/>
          <a:p>
            <a:r>
              <a:rPr lang="en-US" b="1" dirty="0" smtClean="0">
                <a:latin typeface="+mn-lt"/>
                <a:cs typeface="Arial" panose="020B0604020202020204" pitchFamily="34" charset="0"/>
              </a:rPr>
              <a:t>Focus on Preventive Services:</a:t>
            </a:r>
            <a:br>
              <a:rPr lang="en-US" b="1" dirty="0" smtClean="0">
                <a:latin typeface="+mn-lt"/>
                <a:cs typeface="Arial" panose="020B0604020202020204" pitchFamily="34" charset="0"/>
              </a:rPr>
            </a:br>
            <a:r>
              <a:rPr lang="en-US" b="1" dirty="0" smtClean="0">
                <a:latin typeface="+mn-lt"/>
                <a:cs typeface="Arial" panose="020B0604020202020204" pitchFamily="34" charset="0"/>
              </a:rPr>
              <a:t>Challenges to Access Care</a:t>
            </a:r>
            <a:endParaRPr lang="en-US" b="1" dirty="0">
              <a:latin typeface="+mn-lt"/>
              <a:cs typeface="Arial" panose="020B0604020202020204" pitchFamily="34" charset="0"/>
            </a:endParaRPr>
          </a:p>
        </p:txBody>
      </p:sp>
    </p:spTree>
    <p:extLst>
      <p:ext uri="{BB962C8B-B14F-4D97-AF65-F5344CB8AC3E}">
        <p14:creationId xmlns:p14="http://schemas.microsoft.com/office/powerpoint/2010/main" val="88645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65312"/>
            <a:ext cx="7924800" cy="4525963"/>
          </a:xfrm>
        </p:spPr>
        <p:txBody>
          <a:bodyPr>
            <a:normAutofit/>
          </a:bodyPr>
          <a:lstStyle/>
          <a:p>
            <a:pPr marL="0" indent="0">
              <a:lnSpc>
                <a:spcPct val="100000"/>
              </a:lnSpc>
              <a:spcBef>
                <a:spcPts val="0"/>
              </a:spcBef>
              <a:spcAft>
                <a:spcPts val="0"/>
              </a:spcAft>
              <a:buNone/>
            </a:pPr>
            <a:r>
              <a:rPr lang="en-US" dirty="0" smtClean="0">
                <a:solidFill>
                  <a:schemeClr val="tx1"/>
                </a:solidFill>
                <a:latin typeface="+mn-lt"/>
              </a:rPr>
              <a:t>	Contexts: A </a:t>
            </a:r>
            <a:r>
              <a:rPr lang="en-US" dirty="0">
                <a:solidFill>
                  <a:schemeClr val="tx1"/>
                </a:solidFill>
                <a:latin typeface="+mn-lt"/>
              </a:rPr>
              <a:t>Q</a:t>
            </a:r>
            <a:r>
              <a:rPr lang="en-US" dirty="0" smtClean="0">
                <a:solidFill>
                  <a:schemeClr val="tx1"/>
                </a:solidFill>
                <a:latin typeface="+mn-lt"/>
              </a:rPr>
              <a:t>uick Review</a:t>
            </a:r>
          </a:p>
          <a:p>
            <a:pPr marL="0" indent="0">
              <a:lnSpc>
                <a:spcPct val="100000"/>
              </a:lnSpc>
              <a:spcBef>
                <a:spcPts val="0"/>
              </a:spcBef>
              <a:spcAft>
                <a:spcPts val="0"/>
              </a:spcAft>
              <a:buNone/>
            </a:pPr>
            <a:endParaRPr lang="en-US" dirty="0" smtClean="0">
              <a:solidFill>
                <a:schemeClr val="tx1"/>
              </a:solidFill>
              <a:latin typeface="+mn-lt"/>
            </a:endParaRPr>
          </a:p>
          <a:p>
            <a:pPr marL="0" indent="0">
              <a:lnSpc>
                <a:spcPct val="100000"/>
              </a:lnSpc>
              <a:spcBef>
                <a:spcPts val="0"/>
              </a:spcBef>
              <a:spcAft>
                <a:spcPts val="0"/>
              </a:spcAft>
              <a:buNone/>
            </a:pPr>
            <a:r>
              <a:rPr lang="en-US" dirty="0" smtClean="0">
                <a:solidFill>
                  <a:schemeClr val="tx1"/>
                </a:solidFill>
                <a:latin typeface="+mn-lt"/>
              </a:rPr>
              <a:t>	</a:t>
            </a:r>
            <a:r>
              <a:rPr lang="en-US" dirty="0" smtClean="0">
                <a:solidFill>
                  <a:schemeClr val="bg1">
                    <a:lumMod val="75000"/>
                  </a:schemeClr>
                </a:solidFill>
                <a:latin typeface="+mn-lt"/>
              </a:rPr>
              <a:t>Development: A Quick Review</a:t>
            </a:r>
          </a:p>
          <a:p>
            <a:pPr marL="0" indent="0">
              <a:lnSpc>
                <a:spcPct val="100000"/>
              </a:lnSpc>
              <a:spcBef>
                <a:spcPts val="0"/>
              </a:spcBef>
              <a:spcAft>
                <a:spcPts val="0"/>
              </a:spcAft>
              <a:buNone/>
            </a:pPr>
            <a:endParaRPr lang="en-US" dirty="0" smtClean="0">
              <a:solidFill>
                <a:schemeClr val="bg1">
                  <a:lumMod val="75000"/>
                </a:schemeClr>
              </a:solidFill>
              <a:latin typeface="+mn-lt"/>
            </a:endParaRPr>
          </a:p>
          <a:p>
            <a:pPr marL="0" indent="0">
              <a:lnSpc>
                <a:spcPct val="100000"/>
              </a:lnSpc>
              <a:spcBef>
                <a:spcPts val="0"/>
              </a:spcBef>
              <a:spcAft>
                <a:spcPts val="0"/>
              </a:spcAft>
              <a:buNone/>
            </a:pPr>
            <a:r>
              <a:rPr lang="en-US" dirty="0" smtClean="0">
                <a:solidFill>
                  <a:schemeClr val="bg1">
                    <a:lumMod val="75000"/>
                  </a:schemeClr>
                </a:solidFill>
                <a:latin typeface="+mn-lt"/>
              </a:rPr>
              <a:t>	The Health Care System</a:t>
            </a:r>
          </a:p>
        </p:txBody>
      </p:sp>
      <p:sp>
        <p:nvSpPr>
          <p:cNvPr id="4" name="Title 4"/>
          <p:cNvSpPr txBox="1">
            <a:spLocks/>
          </p:cNvSpPr>
          <p:nvPr/>
        </p:nvSpPr>
        <p:spPr>
          <a:xfrm>
            <a:off x="457200" y="304800"/>
            <a:ext cx="7772400" cy="14478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2B9AAA"/>
                </a:solidFill>
                <a:latin typeface="Arial Black"/>
                <a:ea typeface="+mj-ea"/>
                <a:cs typeface="Arial Black"/>
              </a:defRPr>
            </a:lvl1pPr>
          </a:lstStyle>
          <a:p>
            <a:r>
              <a:rPr lang="en-US" b="1" dirty="0" smtClean="0">
                <a:latin typeface="+mj-lt"/>
                <a:cs typeface="ＭＳ Ｐゴシック" charset="0"/>
              </a:rPr>
              <a:t>Session Overview</a:t>
            </a:r>
            <a:endParaRPr lang="en-US" b="1" dirty="0">
              <a:latin typeface="+mj-lt"/>
              <a:cs typeface="ＭＳ Ｐゴシック" charset="0"/>
            </a:endParaRPr>
          </a:p>
        </p:txBody>
      </p:sp>
      <p:pic>
        <p:nvPicPr>
          <p:cNvPr id="5" name="Picture 2" descr="C:\Users\lfehrenbach\AppData\Local\Microsoft\Windows\Temporary Internet Files\Content.IE5\I57UL0BB\check-mark[1].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3400" y="1752600"/>
            <a:ext cx="855663" cy="838200"/>
          </a:xfrm>
          <a:prstGeom prst="rect">
            <a:avLst/>
          </a:prstGeom>
          <a:noFill/>
        </p:spPr>
      </p:pic>
    </p:spTree>
    <p:extLst>
      <p:ext uri="{BB962C8B-B14F-4D97-AF65-F5344CB8AC3E}">
        <p14:creationId xmlns:p14="http://schemas.microsoft.com/office/powerpoint/2010/main" val="384468625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322" y="310445"/>
            <a:ext cx="8610600" cy="1143000"/>
          </a:xfrm>
        </p:spPr>
        <p:txBody>
          <a:bodyPr/>
          <a:lstStyle/>
          <a:p>
            <a:r>
              <a:rPr lang="en-US" b="1" dirty="0" smtClean="0">
                <a:latin typeface="+mj-lt"/>
                <a:cs typeface="Arial" panose="020B0604020202020204" pitchFamily="34" charset="0"/>
              </a:rPr>
              <a:t>Focus on Preventive Services: </a:t>
            </a:r>
            <a:br>
              <a:rPr lang="en-US" b="1" dirty="0" smtClean="0">
                <a:latin typeface="+mj-lt"/>
                <a:cs typeface="Arial" panose="020B0604020202020204" pitchFamily="34" charset="0"/>
              </a:rPr>
            </a:br>
            <a:r>
              <a:rPr lang="en-US" b="1" dirty="0" smtClean="0">
                <a:latin typeface="+mj-lt"/>
                <a:cs typeface="Arial" panose="020B0604020202020204" pitchFamily="34" charset="0"/>
              </a:rPr>
              <a:t>Opportunities to Improve Access	</a:t>
            </a:r>
            <a:endParaRPr lang="en-US" b="1" dirty="0">
              <a:latin typeface="+mj-lt"/>
              <a:cs typeface="Arial" panose="020B0604020202020204" pitchFamily="34" charset="0"/>
            </a:endParaRPr>
          </a:p>
        </p:txBody>
      </p:sp>
      <p:sp>
        <p:nvSpPr>
          <p:cNvPr id="3" name="Content Placeholder 2"/>
          <p:cNvSpPr>
            <a:spLocks noGrp="1"/>
          </p:cNvSpPr>
          <p:nvPr>
            <p:ph idx="1"/>
          </p:nvPr>
        </p:nvSpPr>
        <p:spPr>
          <a:xfrm>
            <a:off x="434623" y="1524000"/>
            <a:ext cx="7924800" cy="4495800"/>
          </a:xfrm>
        </p:spPr>
        <p:txBody>
          <a:bodyPr>
            <a:normAutofit/>
          </a:bodyPr>
          <a:lstStyle/>
          <a:p>
            <a:pPr lvl="0">
              <a:lnSpc>
                <a:spcPct val="100000"/>
              </a:lnSpc>
              <a:spcBef>
                <a:spcPts val="600"/>
              </a:spcBef>
              <a:spcAft>
                <a:spcPts val="0"/>
              </a:spcAft>
              <a:buClr>
                <a:srgbClr val="FF0000"/>
              </a:buClr>
            </a:pPr>
            <a:r>
              <a:rPr lang="en-US" sz="2800" dirty="0">
                <a:solidFill>
                  <a:prstClr val="black"/>
                </a:solidFill>
                <a:latin typeface="Calibri"/>
              </a:rPr>
              <a:t>AYAs and their families:</a:t>
            </a:r>
          </a:p>
          <a:p>
            <a:pPr lvl="1">
              <a:lnSpc>
                <a:spcPct val="100000"/>
              </a:lnSpc>
              <a:spcBef>
                <a:spcPts val="600"/>
              </a:spcBef>
              <a:spcAft>
                <a:spcPts val="0"/>
              </a:spcAft>
              <a:buClr>
                <a:srgbClr val="FF0000"/>
              </a:buClr>
              <a:buFont typeface="Lucida Grande"/>
              <a:buChar char="-"/>
            </a:pPr>
            <a:r>
              <a:rPr lang="en-US" sz="2400" b="0" dirty="0">
                <a:solidFill>
                  <a:prstClr val="black"/>
                </a:solidFill>
                <a:latin typeface="Calibri"/>
              </a:rPr>
              <a:t>Focus on health literacy: inform consumers about the preventive services recommended for </a:t>
            </a:r>
            <a:r>
              <a:rPr lang="en-US" sz="2400" b="0" dirty="0" smtClean="0">
                <a:solidFill>
                  <a:prstClr val="black"/>
                </a:solidFill>
                <a:latin typeface="Calibri"/>
              </a:rPr>
              <a:t>adolescents and young adults </a:t>
            </a:r>
            <a:endParaRPr lang="en-US" sz="2400" b="0" dirty="0">
              <a:solidFill>
                <a:prstClr val="black"/>
              </a:solidFill>
              <a:latin typeface="Calibri"/>
            </a:endParaRPr>
          </a:p>
          <a:p>
            <a:pPr>
              <a:lnSpc>
                <a:spcPct val="100000"/>
              </a:lnSpc>
              <a:spcBef>
                <a:spcPts val="600"/>
              </a:spcBef>
              <a:spcAft>
                <a:spcPts val="0"/>
              </a:spcAft>
              <a:buClr>
                <a:srgbClr val="FF0000"/>
              </a:buClr>
            </a:pPr>
            <a:r>
              <a:rPr lang="en-US" sz="2800" dirty="0" smtClean="0">
                <a:solidFill>
                  <a:schemeClr val="tx1"/>
                </a:solidFill>
                <a:latin typeface="+mn-lt"/>
              </a:rPr>
              <a:t>Clinicians:</a:t>
            </a:r>
          </a:p>
          <a:p>
            <a:pPr lvl="1">
              <a:lnSpc>
                <a:spcPct val="100000"/>
              </a:lnSpc>
              <a:spcBef>
                <a:spcPts val="600"/>
              </a:spcBef>
              <a:spcAft>
                <a:spcPts val="0"/>
              </a:spcAft>
              <a:buClr>
                <a:srgbClr val="FF0000"/>
              </a:buClr>
              <a:buFont typeface="Lucida Grande"/>
              <a:buChar char="-"/>
            </a:pPr>
            <a:r>
              <a:rPr lang="en-US" sz="2400" b="0" dirty="0" smtClean="0">
                <a:solidFill>
                  <a:prstClr val="black"/>
                </a:solidFill>
                <a:latin typeface="Calibri"/>
              </a:rPr>
              <a:t>Educate providers about evidence for adolescent and young adult services</a:t>
            </a:r>
          </a:p>
          <a:p>
            <a:pPr lvl="1">
              <a:lnSpc>
                <a:spcPct val="100000"/>
              </a:lnSpc>
              <a:spcBef>
                <a:spcPts val="600"/>
              </a:spcBef>
              <a:spcAft>
                <a:spcPts val="0"/>
              </a:spcAft>
              <a:buClr>
                <a:srgbClr val="FF0000"/>
              </a:buClr>
              <a:buFont typeface="Lucida Grande"/>
              <a:buChar char="-"/>
            </a:pPr>
            <a:r>
              <a:rPr lang="en-US" sz="2400" b="0" dirty="0" smtClean="0">
                <a:solidFill>
                  <a:schemeClr val="tx1"/>
                </a:solidFill>
                <a:latin typeface="+mn-lt"/>
              </a:rPr>
              <a:t>Train to provide clinical preventive services</a:t>
            </a:r>
          </a:p>
          <a:p>
            <a:pPr marL="457200" lvl="1" indent="0" algn="ctr">
              <a:lnSpc>
                <a:spcPct val="100000"/>
              </a:lnSpc>
              <a:spcBef>
                <a:spcPts val="600"/>
              </a:spcBef>
              <a:spcAft>
                <a:spcPts val="0"/>
              </a:spcAft>
              <a:buClr>
                <a:srgbClr val="FF0000"/>
              </a:buClr>
              <a:buNone/>
            </a:pPr>
            <a:endParaRPr lang="en-US" sz="2400" b="0" dirty="0" smtClean="0">
              <a:solidFill>
                <a:schemeClr val="tx1"/>
              </a:solidFill>
              <a:latin typeface="+mn-lt"/>
            </a:endParaRPr>
          </a:p>
          <a:p>
            <a:pPr marL="457200" lvl="1" indent="0">
              <a:lnSpc>
                <a:spcPct val="100000"/>
              </a:lnSpc>
              <a:spcBef>
                <a:spcPts val="600"/>
              </a:spcBef>
              <a:spcAft>
                <a:spcPts val="0"/>
              </a:spcAft>
              <a:buClr>
                <a:srgbClr val="FF0000"/>
              </a:buClr>
              <a:buNone/>
            </a:pPr>
            <a:endParaRPr lang="en-US" sz="2400" b="0" dirty="0" smtClean="0">
              <a:solidFill>
                <a:schemeClr val="tx1"/>
              </a:solidFill>
              <a:latin typeface="+mn-lt"/>
            </a:endParaRPr>
          </a:p>
        </p:txBody>
      </p:sp>
    </p:spTree>
    <p:extLst>
      <p:ext uri="{BB962C8B-B14F-4D97-AF65-F5344CB8AC3E}">
        <p14:creationId xmlns:p14="http://schemas.microsoft.com/office/powerpoint/2010/main" val="259036436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689" y="436260"/>
            <a:ext cx="7398870" cy="1531584"/>
          </a:xfrm>
        </p:spPr>
        <p:txBody>
          <a:bodyPr>
            <a:noAutofit/>
          </a:bodyPr>
          <a:lstStyle/>
          <a:p>
            <a:r>
              <a:rPr lang="en-US" b="1" dirty="0">
                <a:latin typeface="+mj-lt"/>
              </a:rPr>
              <a:t>The Adolescent Preventive Visit:</a:t>
            </a:r>
            <a:br>
              <a:rPr lang="en-US" b="1" dirty="0">
                <a:latin typeface="+mj-lt"/>
              </a:rPr>
            </a:br>
            <a:r>
              <a:rPr lang="en-US" b="1" dirty="0">
                <a:latin typeface="+mj-lt"/>
              </a:rPr>
              <a:t>20 years of </a:t>
            </a:r>
            <a:r>
              <a:rPr lang="en-US" b="1" dirty="0" smtClean="0">
                <a:latin typeface="+mj-lt"/>
              </a:rPr>
              <a:t>Consensus </a:t>
            </a:r>
            <a:r>
              <a:rPr lang="en-US" b="1" dirty="0">
                <a:latin typeface="+mj-lt"/>
              </a:rPr>
              <a:t>&amp; </a:t>
            </a:r>
            <a:r>
              <a:rPr lang="en-US" b="1" dirty="0" smtClean="0">
                <a:latin typeface="+mj-lt"/>
              </a:rPr>
              <a:t/>
            </a:r>
            <a:br>
              <a:rPr lang="en-US" b="1" dirty="0" smtClean="0">
                <a:latin typeface="+mj-lt"/>
              </a:rPr>
            </a:br>
            <a:r>
              <a:rPr lang="en-US" b="1" dirty="0" smtClean="0">
                <a:latin typeface="+mj-lt"/>
              </a:rPr>
              <a:t>Growing </a:t>
            </a:r>
            <a:r>
              <a:rPr lang="en-US" b="1" dirty="0">
                <a:latin typeface="+mj-lt"/>
              </a:rPr>
              <a:t>E</a:t>
            </a:r>
            <a:r>
              <a:rPr lang="en-US" b="1" dirty="0" smtClean="0">
                <a:latin typeface="+mj-lt"/>
              </a:rPr>
              <a:t>vidence Base</a:t>
            </a:r>
            <a:endParaRPr lang="en-US" i="1" dirty="0">
              <a:latin typeface="+mj-lt"/>
            </a:endParaRPr>
          </a:p>
        </p:txBody>
      </p:sp>
      <p:sp>
        <p:nvSpPr>
          <p:cNvPr id="3" name="Content Placeholder 2"/>
          <p:cNvSpPr>
            <a:spLocks noGrp="1"/>
          </p:cNvSpPr>
          <p:nvPr>
            <p:ph idx="1"/>
          </p:nvPr>
        </p:nvSpPr>
        <p:spPr>
          <a:xfrm>
            <a:off x="533400" y="2362200"/>
            <a:ext cx="7709645" cy="3657600"/>
          </a:xfrm>
        </p:spPr>
        <p:txBody>
          <a:bodyPr>
            <a:normAutofit/>
          </a:bodyPr>
          <a:lstStyle/>
          <a:p>
            <a:pPr>
              <a:lnSpc>
                <a:spcPct val="100000"/>
              </a:lnSpc>
              <a:spcBef>
                <a:spcPts val="300"/>
              </a:spcBef>
              <a:spcAft>
                <a:spcPts val="300"/>
              </a:spcAft>
              <a:buClr>
                <a:srgbClr val="FF0000"/>
              </a:buClr>
              <a:buSzPct val="100000"/>
            </a:pPr>
            <a:r>
              <a:rPr lang="en-US" sz="2800" b="0" dirty="0">
                <a:solidFill>
                  <a:schemeClr val="tx2">
                    <a:lumMod val="75000"/>
                  </a:schemeClr>
                </a:solidFill>
                <a:latin typeface="+mj-lt"/>
              </a:rPr>
              <a:t>Guidelines in Bright Futures, 3</a:t>
            </a:r>
            <a:r>
              <a:rPr lang="en-US" sz="2800" b="0" baseline="30000" dirty="0">
                <a:solidFill>
                  <a:schemeClr val="tx2">
                    <a:lumMod val="75000"/>
                  </a:schemeClr>
                </a:solidFill>
                <a:latin typeface="+mj-lt"/>
              </a:rPr>
              <a:t>rd</a:t>
            </a:r>
            <a:r>
              <a:rPr lang="en-US" sz="2800" b="0" dirty="0">
                <a:solidFill>
                  <a:schemeClr val="tx2">
                    <a:lumMod val="75000"/>
                  </a:schemeClr>
                </a:solidFill>
                <a:latin typeface="+mj-lt"/>
              </a:rPr>
              <a:t> edition, endorsed by major </a:t>
            </a:r>
            <a:r>
              <a:rPr lang="en-US" sz="2800" b="0" dirty="0" smtClean="0">
                <a:solidFill>
                  <a:schemeClr val="tx2">
                    <a:lumMod val="75000"/>
                  </a:schemeClr>
                </a:solidFill>
                <a:latin typeface="+mj-lt"/>
              </a:rPr>
              <a:t>health professional groups </a:t>
            </a:r>
          </a:p>
          <a:p>
            <a:pPr>
              <a:lnSpc>
                <a:spcPct val="100000"/>
              </a:lnSpc>
              <a:spcBef>
                <a:spcPts val="300"/>
              </a:spcBef>
              <a:spcAft>
                <a:spcPts val="300"/>
              </a:spcAft>
              <a:buClr>
                <a:srgbClr val="FF0000"/>
              </a:buClr>
              <a:buSzPct val="100000"/>
            </a:pPr>
            <a:r>
              <a:rPr lang="en-US" sz="2800" b="0" dirty="0" smtClean="0">
                <a:solidFill>
                  <a:schemeClr val="tx2">
                    <a:lumMod val="75000"/>
                  </a:schemeClr>
                </a:solidFill>
                <a:latin typeface="+mj-lt"/>
              </a:rPr>
              <a:t>4</a:t>
            </a:r>
            <a:r>
              <a:rPr lang="en-US" sz="2800" b="0" baseline="30000" dirty="0" smtClean="0">
                <a:solidFill>
                  <a:schemeClr val="tx2">
                    <a:lumMod val="75000"/>
                  </a:schemeClr>
                </a:solidFill>
                <a:latin typeface="+mj-lt"/>
              </a:rPr>
              <a:t>th</a:t>
            </a:r>
            <a:r>
              <a:rPr lang="en-US" sz="2800" b="0" dirty="0" smtClean="0">
                <a:solidFill>
                  <a:schemeClr val="tx2">
                    <a:lumMod val="75000"/>
                  </a:schemeClr>
                </a:solidFill>
                <a:latin typeface="+mj-lt"/>
              </a:rPr>
              <a:t> </a:t>
            </a:r>
            <a:r>
              <a:rPr lang="en-US" sz="2800" b="0" dirty="0">
                <a:solidFill>
                  <a:schemeClr val="tx2">
                    <a:lumMod val="75000"/>
                  </a:schemeClr>
                </a:solidFill>
                <a:latin typeface="+mj-lt"/>
              </a:rPr>
              <a:t>edition expected </a:t>
            </a:r>
            <a:r>
              <a:rPr lang="en-US" sz="2800" b="0" dirty="0" smtClean="0">
                <a:solidFill>
                  <a:schemeClr val="tx2">
                    <a:lumMod val="75000"/>
                  </a:schemeClr>
                </a:solidFill>
                <a:latin typeface="+mj-lt"/>
              </a:rPr>
              <a:t>late 2015 – UNDER REVIEW </a:t>
            </a:r>
          </a:p>
          <a:p>
            <a:pPr>
              <a:lnSpc>
                <a:spcPct val="100000"/>
              </a:lnSpc>
              <a:spcBef>
                <a:spcPts val="300"/>
              </a:spcBef>
              <a:spcAft>
                <a:spcPts val="300"/>
              </a:spcAft>
              <a:buClr>
                <a:srgbClr val="FF0000"/>
              </a:buClr>
              <a:buSzPct val="100000"/>
            </a:pPr>
            <a:r>
              <a:rPr lang="en-US" sz="2800" b="0" dirty="0" smtClean="0">
                <a:solidFill>
                  <a:schemeClr val="tx2">
                    <a:lumMod val="75000"/>
                  </a:schemeClr>
                </a:solidFill>
                <a:latin typeface="+mj-lt"/>
              </a:rPr>
              <a:t>Growing evidence for:</a:t>
            </a:r>
          </a:p>
          <a:p>
            <a:pPr lvl="1">
              <a:lnSpc>
                <a:spcPct val="100000"/>
              </a:lnSpc>
              <a:spcAft>
                <a:spcPts val="300"/>
              </a:spcAft>
              <a:buClr>
                <a:srgbClr val="FF0000"/>
              </a:buClr>
              <a:buSzPct val="100000"/>
              <a:buFont typeface="Lucida Grande"/>
              <a:buChar char="-"/>
            </a:pPr>
            <a:r>
              <a:rPr lang="en-US" sz="2400" b="0" dirty="0" smtClean="0">
                <a:solidFill>
                  <a:schemeClr val="tx2">
                    <a:lumMod val="75000"/>
                  </a:schemeClr>
                </a:solidFill>
                <a:latin typeface="+mj-lt"/>
              </a:rPr>
              <a:t>Effectiveness of services in positive health outcomes</a:t>
            </a:r>
          </a:p>
          <a:p>
            <a:pPr lvl="1">
              <a:lnSpc>
                <a:spcPct val="100000"/>
              </a:lnSpc>
              <a:spcAft>
                <a:spcPts val="300"/>
              </a:spcAft>
              <a:buClr>
                <a:srgbClr val="FF0000"/>
              </a:buClr>
              <a:buSzPct val="100000"/>
              <a:buFont typeface="Lucida Grande"/>
              <a:buChar char="-"/>
            </a:pPr>
            <a:r>
              <a:rPr lang="en-US" sz="2400" b="0" dirty="0" smtClean="0">
                <a:solidFill>
                  <a:schemeClr val="tx2">
                    <a:lumMod val="75000"/>
                  </a:schemeClr>
                </a:solidFill>
                <a:latin typeface="+mj-lt"/>
              </a:rPr>
              <a:t>Health system interventions to increase clinicians’ delivery of services</a:t>
            </a:r>
          </a:p>
          <a:p>
            <a:pPr marL="457200" lvl="1" indent="0">
              <a:lnSpc>
                <a:spcPct val="100000"/>
              </a:lnSpc>
              <a:spcAft>
                <a:spcPts val="300"/>
              </a:spcAft>
              <a:buSzPct val="100000"/>
              <a:buNone/>
            </a:pPr>
            <a:endParaRPr lang="en-US" sz="2400" b="0" dirty="0" smtClean="0">
              <a:solidFill>
                <a:schemeClr val="tx2">
                  <a:lumMod val="75000"/>
                </a:schemeClr>
              </a:solidFill>
              <a:latin typeface="+mj-lt"/>
            </a:endParaRPr>
          </a:p>
        </p:txBody>
      </p:sp>
      <p:sp>
        <p:nvSpPr>
          <p:cNvPr id="4" name="TextBox 3"/>
          <p:cNvSpPr txBox="1"/>
          <p:nvPr/>
        </p:nvSpPr>
        <p:spPr>
          <a:xfrm>
            <a:off x="655276" y="6419174"/>
            <a:ext cx="6787444" cy="276999"/>
          </a:xfrm>
          <a:prstGeom prst="rect">
            <a:avLst/>
          </a:prstGeom>
          <a:noFill/>
        </p:spPr>
        <p:txBody>
          <a:bodyPr wrap="square" rtlCol="0">
            <a:spAutoFit/>
          </a:bodyPr>
          <a:lstStyle/>
          <a:p>
            <a:pPr>
              <a:defRPr/>
            </a:pPr>
            <a:r>
              <a:rPr lang="en-US" sz="1200" i="1" dirty="0" smtClean="0">
                <a:solidFill>
                  <a:srgbClr val="BFBFBF"/>
                </a:solidFill>
              </a:rPr>
              <a:t>Source: Hagan</a:t>
            </a:r>
            <a:r>
              <a:rPr lang="en-US" sz="1200" i="1" dirty="0">
                <a:solidFill>
                  <a:srgbClr val="BFBFBF"/>
                </a:solidFill>
              </a:rPr>
              <a:t>, Shaw &amp; Duncan, 2008; </a:t>
            </a:r>
            <a:r>
              <a:rPr lang="en-US" sz="1200" i="1" dirty="0" smtClean="0">
                <a:solidFill>
                  <a:srgbClr val="BFBFBF"/>
                </a:solidFill>
              </a:rPr>
              <a:t>National Health Interview Survey, 2014.</a:t>
            </a:r>
            <a:endParaRPr lang="en-US" sz="1200" i="1" dirty="0">
              <a:solidFill>
                <a:srgbClr val="BFBFBF"/>
              </a:solidFill>
            </a:endParaRPr>
          </a:p>
        </p:txBody>
      </p:sp>
      <p:grpSp>
        <p:nvGrpSpPr>
          <p:cNvPr id="6" name="Group 5"/>
          <p:cNvGrpSpPr/>
          <p:nvPr/>
        </p:nvGrpSpPr>
        <p:grpSpPr>
          <a:xfrm>
            <a:off x="6982119" y="324438"/>
            <a:ext cx="1481195" cy="1848059"/>
            <a:chOff x="474288" y="1694329"/>
            <a:chExt cx="2385452" cy="2976283"/>
          </a:xfrm>
        </p:grpSpPr>
        <p:sp>
          <p:nvSpPr>
            <p:cNvPr id="7" name="Rectangle 6"/>
            <p:cNvSpPr/>
            <p:nvPr/>
          </p:nvSpPr>
          <p:spPr>
            <a:xfrm>
              <a:off x="474288" y="1694329"/>
              <a:ext cx="2385452" cy="297628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101" y="1797376"/>
              <a:ext cx="2239022"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2284291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Focus on Preventive Services:</a:t>
            </a:r>
            <a:br>
              <a:rPr lang="en-US" b="1" dirty="0" smtClean="0">
                <a:latin typeface="+mj-lt"/>
              </a:rPr>
            </a:br>
            <a:r>
              <a:rPr lang="en-US" b="1" dirty="0" smtClean="0">
                <a:latin typeface="+mj-lt"/>
              </a:rPr>
              <a:t>UCSF Resources</a:t>
            </a:r>
            <a:endParaRPr lang="en-US" b="1" dirty="0">
              <a:latin typeface="+mj-lt"/>
            </a:endParaRPr>
          </a:p>
        </p:txBody>
      </p:sp>
      <p:sp>
        <p:nvSpPr>
          <p:cNvPr id="3" name="Content Placeholder 2"/>
          <p:cNvSpPr>
            <a:spLocks noGrp="1"/>
          </p:cNvSpPr>
          <p:nvPr>
            <p:ph idx="1"/>
          </p:nvPr>
        </p:nvSpPr>
        <p:spPr/>
        <p:txBody>
          <a:bodyPr/>
          <a:lstStyle/>
          <a:p>
            <a:pPr>
              <a:lnSpc>
                <a:spcPct val="100000"/>
              </a:lnSpc>
              <a:spcBef>
                <a:spcPts val="600"/>
              </a:spcBef>
              <a:spcAft>
                <a:spcPts val="0"/>
              </a:spcAft>
              <a:buClr>
                <a:srgbClr val="FF0000"/>
              </a:buClr>
            </a:pPr>
            <a:r>
              <a:rPr lang="en-US" sz="2800" b="0" dirty="0" smtClean="0">
                <a:solidFill>
                  <a:schemeClr val="tx1"/>
                </a:solidFill>
                <a:latin typeface="+mn-lt"/>
              </a:rPr>
              <a:t>One-page toolkit for clinicians on YA Preventive Care Guidelines</a:t>
            </a:r>
          </a:p>
          <a:p>
            <a:pPr lvl="1">
              <a:lnSpc>
                <a:spcPct val="100000"/>
              </a:lnSpc>
              <a:spcBef>
                <a:spcPts val="600"/>
              </a:spcBef>
              <a:spcAft>
                <a:spcPts val="0"/>
              </a:spcAft>
              <a:buClr>
                <a:srgbClr val="FF0000"/>
              </a:buClr>
              <a:buFont typeface="Wingdings" charset="2"/>
              <a:buChar char="Ø"/>
            </a:pPr>
            <a:r>
              <a:rPr lang="en-US" sz="2400" b="0" dirty="0" smtClean="0">
                <a:solidFill>
                  <a:schemeClr val="tx1"/>
                </a:solidFill>
                <a:latin typeface="+mn-lt"/>
              </a:rPr>
              <a:t>www.nahic.ucsf.edu/yaguidelines/ </a:t>
            </a:r>
          </a:p>
          <a:p>
            <a:pPr lvl="1">
              <a:lnSpc>
                <a:spcPct val="100000"/>
              </a:lnSpc>
              <a:spcBef>
                <a:spcPts val="600"/>
              </a:spcBef>
              <a:spcAft>
                <a:spcPts val="0"/>
              </a:spcAft>
              <a:buClr>
                <a:srgbClr val="FF0000"/>
              </a:buClr>
              <a:buFont typeface="Wingdings" charset="2"/>
              <a:buChar char="Ø"/>
            </a:pPr>
            <a:endParaRPr lang="en-US" sz="2400" b="0" dirty="0" smtClean="0">
              <a:solidFill>
                <a:schemeClr val="tx1"/>
              </a:solidFill>
              <a:latin typeface="+mn-lt"/>
            </a:endParaRPr>
          </a:p>
          <a:p>
            <a:pPr>
              <a:buClr>
                <a:srgbClr val="FF0000"/>
              </a:buClr>
            </a:pPr>
            <a:r>
              <a:rPr lang="en-US" sz="2800" b="0" dirty="0" smtClean="0">
                <a:latin typeface="+mn-lt"/>
              </a:rPr>
              <a:t>Evidence-based clinical preventive services fact sheet for AYAs</a:t>
            </a:r>
          </a:p>
          <a:p>
            <a:pPr lvl="1">
              <a:buClr>
                <a:srgbClr val="FF0000"/>
              </a:buClr>
              <a:buFont typeface="Wingdings" charset="2"/>
              <a:buChar char="Ø"/>
            </a:pPr>
            <a:r>
              <a:rPr lang="en-US" sz="2400" b="0" dirty="0" smtClean="0">
                <a:latin typeface="+mn-lt"/>
              </a:rPr>
              <a:t>Visit our Clinical Services Resource Page at </a:t>
            </a:r>
            <a:r>
              <a:rPr lang="en-US" sz="2400" b="0" dirty="0">
                <a:latin typeface="+mj-lt"/>
                <a:hlinkClick r:id="rId2"/>
              </a:rPr>
              <a:t>http://nahic.ucsf.edu/resources/clinical-services-resource-page</a:t>
            </a:r>
            <a:r>
              <a:rPr lang="en-US" sz="2400" b="0" dirty="0" smtClean="0">
                <a:latin typeface="+mj-lt"/>
                <a:hlinkClick r:id="rId2"/>
              </a:rPr>
              <a:t>/</a:t>
            </a:r>
            <a:r>
              <a:rPr lang="en-US" sz="2400" b="0" dirty="0" smtClean="0">
                <a:latin typeface="+mj-lt"/>
              </a:rPr>
              <a:t> The </a:t>
            </a:r>
            <a:r>
              <a:rPr lang="en-US" sz="2400" b="0" dirty="0" smtClean="0">
                <a:latin typeface="+mn-lt"/>
                <a:sym typeface="Wingdings"/>
              </a:rPr>
              <a:t>‘Preventive Services Evidence Fact Sheet’ is located at bottom of the page</a:t>
            </a:r>
            <a:endParaRPr lang="en-US" sz="2400" b="0" dirty="0">
              <a:latin typeface="+mn-lt"/>
            </a:endParaRPr>
          </a:p>
        </p:txBody>
      </p:sp>
    </p:spTree>
    <p:extLst>
      <p:ext uri="{BB962C8B-B14F-4D97-AF65-F5344CB8AC3E}">
        <p14:creationId xmlns:p14="http://schemas.microsoft.com/office/powerpoint/2010/main" val="117585943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4" name="Rectangle 4"/>
          <p:cNvSpPr>
            <a:spLocks noGrp="1" noChangeArrowheads="1"/>
          </p:cNvSpPr>
          <p:nvPr>
            <p:ph type="title"/>
          </p:nvPr>
        </p:nvSpPr>
        <p:spPr>
          <a:xfrm>
            <a:off x="533400" y="228600"/>
            <a:ext cx="8166100" cy="838200"/>
          </a:xfrm>
          <a:noFill/>
          <a:ln/>
        </p:spPr>
        <p:txBody>
          <a:bodyPr anchorCtr="0">
            <a:noAutofit/>
          </a:bodyPr>
          <a:lstStyle/>
          <a:p>
            <a:r>
              <a:rPr lang="en-US" b="1" dirty="0">
                <a:latin typeface="Calibri"/>
                <a:cs typeface="Arial" panose="020B0604020202020204" pitchFamily="34" charset="0"/>
              </a:rPr>
              <a:t>Family and </a:t>
            </a:r>
            <a:r>
              <a:rPr lang="en-US" b="1" dirty="0" smtClean="0">
                <a:latin typeface="Calibri"/>
                <a:cs typeface="Arial" panose="020B0604020202020204" pitchFamily="34" charset="0"/>
              </a:rPr>
              <a:t>Legal </a:t>
            </a:r>
            <a:r>
              <a:rPr lang="en-US" b="1" dirty="0">
                <a:latin typeface="Calibri"/>
                <a:cs typeface="Arial" panose="020B0604020202020204" pitchFamily="34" charset="0"/>
              </a:rPr>
              <a:t>C</a:t>
            </a:r>
            <a:r>
              <a:rPr lang="en-US" b="1" dirty="0" smtClean="0">
                <a:latin typeface="Calibri"/>
                <a:cs typeface="Arial" panose="020B0604020202020204" pitchFamily="34" charset="0"/>
              </a:rPr>
              <a:t>ontexts </a:t>
            </a:r>
            <a:r>
              <a:rPr lang="en-US" b="1" dirty="0">
                <a:latin typeface="Calibri"/>
                <a:cs typeface="Arial" panose="020B0604020202020204" pitchFamily="34" charset="0"/>
              </a:rPr>
              <a:t>C</a:t>
            </a:r>
            <a:r>
              <a:rPr lang="en-US" b="1" dirty="0" smtClean="0">
                <a:latin typeface="Calibri"/>
                <a:cs typeface="Arial" panose="020B0604020202020204" pitchFamily="34" charset="0"/>
              </a:rPr>
              <a:t>hange </a:t>
            </a:r>
            <a:endParaRPr lang="en-US" b="1" dirty="0">
              <a:latin typeface="+mj-lt"/>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058573671"/>
              </p:ext>
            </p:extLst>
          </p:nvPr>
        </p:nvGraphicFramePr>
        <p:xfrm>
          <a:off x="609600" y="1752600"/>
          <a:ext cx="7937500" cy="4631407"/>
        </p:xfrm>
        <a:graphic>
          <a:graphicData uri="http://schemas.openxmlformats.org/drawingml/2006/table">
            <a:tbl>
              <a:tblPr firstRow="1" bandRow="1">
                <a:tableStyleId>{5C22544A-7EE6-4342-B048-85BDC9FD1C3A}</a:tableStyleId>
              </a:tblPr>
              <a:tblGrid>
                <a:gridCol w="3886200"/>
                <a:gridCol w="4051300"/>
              </a:tblGrid>
              <a:tr h="1341932">
                <a:tc>
                  <a:txBody>
                    <a:bodyPr/>
                    <a:lstStyle/>
                    <a:p>
                      <a:pPr>
                        <a:lnSpc>
                          <a:spcPct val="100000"/>
                        </a:lnSpc>
                        <a:spcBef>
                          <a:spcPts val="600"/>
                        </a:spcBef>
                        <a:spcAft>
                          <a:spcPts val="0"/>
                        </a:spcAft>
                        <a:buClr>
                          <a:srgbClr val="FF0000"/>
                        </a:buClr>
                      </a:pPr>
                      <a:endParaRPr lang="en-US" sz="2000" b="0" kern="1200" dirty="0" smtClean="0">
                        <a:solidFill>
                          <a:schemeClr val="tx1"/>
                        </a:solidFill>
                        <a:latin typeface="+mn-lt"/>
                        <a:ea typeface="+mn-ea"/>
                        <a:cs typeface="+mn-cs"/>
                      </a:endParaRPr>
                    </a:p>
                    <a:p>
                      <a:pPr>
                        <a:lnSpc>
                          <a:spcPct val="100000"/>
                        </a:lnSpc>
                        <a:spcBef>
                          <a:spcPts val="600"/>
                        </a:spcBef>
                        <a:spcAft>
                          <a:spcPts val="0"/>
                        </a:spcAft>
                        <a:buClr>
                          <a:srgbClr val="FF0000"/>
                        </a:buClr>
                      </a:pPr>
                      <a:r>
                        <a:rPr lang="en-US" sz="2000" b="0" kern="1200" dirty="0" smtClean="0">
                          <a:solidFill>
                            <a:schemeClr val="tx1"/>
                          </a:solidFill>
                          <a:latin typeface="+mn-lt"/>
                          <a:ea typeface="+mn-ea"/>
                          <a:cs typeface="+mn-cs"/>
                        </a:rPr>
                        <a:t>Patchwork </a:t>
                      </a:r>
                      <a:r>
                        <a:rPr lang="en-US" sz="2000" b="0" dirty="0" smtClean="0">
                          <a:solidFill>
                            <a:schemeClr val="tx1"/>
                          </a:solidFill>
                          <a:latin typeface="+mn-lt"/>
                          <a:cs typeface="Calibri"/>
                        </a:rPr>
                        <a:t>of confidentiality and </a:t>
                      </a:r>
                      <a:r>
                        <a:rPr lang="en-US" sz="2000" b="0" kern="1200" dirty="0" smtClean="0">
                          <a:solidFill>
                            <a:schemeClr val="tx1"/>
                          </a:solidFill>
                          <a:latin typeface="+mn-lt"/>
                          <a:ea typeface="+mn-ea"/>
                          <a:cs typeface="+mn-cs"/>
                        </a:rPr>
                        <a:t>consent laws, that differ in each state by </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
                          <a:srgbClr val="FF0000"/>
                        </a:buClr>
                        <a:buSzTx/>
                        <a:buFont typeface="Arial" panose="020B0604020202020204" pitchFamily="34" charset="0"/>
                        <a:buNone/>
                        <a:tabLst/>
                        <a:defRPr/>
                      </a:pPr>
                      <a:r>
                        <a:rPr lang="en-US" sz="2000" b="0" kern="1200" dirty="0" smtClean="0">
                          <a:solidFill>
                            <a:schemeClr val="tx1"/>
                          </a:solidFill>
                          <a:latin typeface="+mn-lt"/>
                          <a:ea typeface="+mn-ea"/>
                          <a:cs typeface="+mn-cs"/>
                        </a:rPr>
                        <a:t>Laws are the same nationally</a:t>
                      </a:r>
                    </a:p>
                    <a:p>
                      <a:pPr marL="0" marR="0" indent="0" algn="l" defTabSz="457200" rtl="0" eaLnBrk="1" fontAlgn="auto" latinLnBrk="0" hangingPunct="1">
                        <a:lnSpc>
                          <a:spcPct val="100000"/>
                        </a:lnSpc>
                        <a:spcBef>
                          <a:spcPts val="0"/>
                        </a:spcBef>
                        <a:spcAft>
                          <a:spcPts val="0"/>
                        </a:spcAft>
                        <a:buClr>
                          <a:srgbClr val="FF0000"/>
                        </a:buClr>
                        <a:buSzTx/>
                        <a:buFont typeface="Arial" panose="020B0604020202020204" pitchFamily="34" charset="0"/>
                        <a:buNone/>
                        <a:tabLst/>
                        <a:defRPr/>
                      </a:pPr>
                      <a:endParaRPr lang="en-US" sz="2000" b="0" dirty="0" smtClean="0">
                        <a:solidFill>
                          <a:schemeClr val="tx1"/>
                        </a:solidFill>
                        <a:latin typeface="+mn-lt"/>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919514">
                <a:tc>
                  <a:txBody>
                    <a:bodyPr/>
                    <a:lstStyle/>
                    <a:p>
                      <a:pPr marL="228600" marR="0" lvl="1" indent="-228600" algn="l" defTabSz="457200" rtl="0" eaLnBrk="1" fontAlgn="auto" latinLnBrk="0" hangingPunct="1">
                        <a:lnSpc>
                          <a:spcPct val="100000"/>
                        </a:lnSpc>
                        <a:spcBef>
                          <a:spcPts val="0"/>
                        </a:spcBef>
                        <a:spcAft>
                          <a:spcPts val="0"/>
                        </a:spcAft>
                        <a:buClr>
                          <a:srgbClr val="FF0000"/>
                        </a:buClr>
                        <a:buSzTx/>
                        <a:buFont typeface="Arial"/>
                        <a:buChar char="•"/>
                        <a:tabLst/>
                        <a:defRPr/>
                      </a:pPr>
                      <a:r>
                        <a:rPr lang="en-US" sz="2000" b="0" kern="1200" dirty="0" smtClean="0">
                          <a:solidFill>
                            <a:schemeClr val="tx1"/>
                          </a:solidFill>
                          <a:latin typeface="+mn-lt"/>
                          <a:ea typeface="+mn-ea"/>
                          <a:cs typeface="+mn-cs"/>
                        </a:rPr>
                        <a:t>Health area (e.g., sexual health, substance use,</a:t>
                      </a:r>
                      <a:r>
                        <a:rPr lang="en-US" sz="2000" b="0" kern="1200" baseline="0" dirty="0" smtClean="0">
                          <a:solidFill>
                            <a:schemeClr val="tx1"/>
                          </a:solidFill>
                          <a:latin typeface="+mn-lt"/>
                          <a:ea typeface="+mn-ea"/>
                          <a:cs typeface="+mn-cs"/>
                        </a:rPr>
                        <a:t> </a:t>
                      </a:r>
                      <a:r>
                        <a:rPr lang="en-US" sz="2000" b="0" kern="1200" dirty="0" smtClean="0">
                          <a:solidFill>
                            <a:schemeClr val="tx1"/>
                          </a:solidFill>
                          <a:latin typeface="+mn-lt"/>
                          <a:ea typeface="+mn-ea"/>
                          <a:cs typeface="+mn-cs"/>
                        </a:rPr>
                        <a:t>mental health)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73269">
                <a:tc>
                  <a:txBody>
                    <a:bodyPr/>
                    <a:lstStyle/>
                    <a:p>
                      <a:pPr marL="228600" marR="0" lvl="1" indent="-228600" algn="l" defTabSz="457200" rtl="0" eaLnBrk="1" fontAlgn="auto" latinLnBrk="0" hangingPunct="1">
                        <a:lnSpc>
                          <a:spcPct val="100000"/>
                        </a:lnSpc>
                        <a:spcBef>
                          <a:spcPts val="0"/>
                        </a:spcBef>
                        <a:spcAft>
                          <a:spcPts val="0"/>
                        </a:spcAft>
                        <a:buClr>
                          <a:srgbClr val="FF0000"/>
                        </a:buClr>
                        <a:buSzTx/>
                        <a:buFont typeface="Arial"/>
                        <a:buChar char="•"/>
                        <a:tabLst/>
                        <a:defRPr/>
                      </a:pPr>
                      <a:r>
                        <a:rPr lang="en-US" sz="2000" b="0" kern="1200" dirty="0" smtClean="0">
                          <a:solidFill>
                            <a:schemeClr val="tx1"/>
                          </a:solidFill>
                          <a:latin typeface="+mn-lt"/>
                          <a:ea typeface="+mn-ea"/>
                          <a:cs typeface="+mn-cs"/>
                        </a:rPr>
                        <a:t>Population (e.g., emancipated minors, pregnant adolescents)</a:t>
                      </a:r>
                    </a:p>
                    <a:p>
                      <a:pPr marL="228600" marR="0" indent="-228600" algn="l" defTabSz="457200" rtl="0" eaLnBrk="1" fontAlgn="auto" latinLnBrk="0" hangingPunct="1">
                        <a:lnSpc>
                          <a:spcPct val="100000"/>
                        </a:lnSpc>
                        <a:spcBef>
                          <a:spcPts val="0"/>
                        </a:spcBef>
                        <a:spcAft>
                          <a:spcPts val="0"/>
                        </a:spcAft>
                        <a:buClr>
                          <a:srgbClr val="FF0000"/>
                        </a:buClr>
                        <a:buSzTx/>
                        <a:buFont typeface="Arial"/>
                        <a:buChar char="•"/>
                        <a:tabLst/>
                        <a:defRPr/>
                      </a:pPr>
                      <a:endParaRPr lang="en-US" sz="2000" b="0" u="none" dirty="0" smtClean="0">
                        <a:solidFill>
                          <a:schemeClr val="tx1"/>
                        </a:solidFill>
                        <a:latin typeface="+mn-lt"/>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78339">
                <a:tc>
                  <a:txBody>
                    <a:bodyPr/>
                    <a:lstStyle/>
                    <a:p>
                      <a:pPr marL="0" marR="0" indent="0" algn="l" defTabSz="457200" rtl="0" eaLnBrk="1" fontAlgn="auto" latinLnBrk="0" hangingPunct="1">
                        <a:lnSpc>
                          <a:spcPct val="100000"/>
                        </a:lnSpc>
                        <a:spcBef>
                          <a:spcPts val="0"/>
                        </a:spcBef>
                        <a:spcAft>
                          <a:spcPts val="0"/>
                        </a:spcAft>
                        <a:buClr>
                          <a:srgbClr val="FF0000"/>
                        </a:buClr>
                        <a:buSzTx/>
                        <a:buFont typeface="Arial"/>
                        <a:buNone/>
                        <a:tabLst/>
                        <a:defRPr/>
                      </a:pPr>
                      <a:endParaRPr lang="en-US" sz="2000" b="0" u="none" dirty="0" smtClean="0">
                        <a:solidFill>
                          <a:schemeClr val="tx1"/>
                        </a:solidFill>
                        <a:latin typeface="+mn-lt"/>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40874">
                <a:tc>
                  <a:txBody>
                    <a:bodyPr/>
                    <a:lstStyle/>
                    <a:p>
                      <a:pPr marL="0" marR="0" indent="0" algn="l" defTabSz="457200" rtl="0" eaLnBrk="1" fontAlgn="auto" latinLnBrk="0" hangingPunct="1">
                        <a:lnSpc>
                          <a:spcPct val="100000"/>
                        </a:lnSpc>
                        <a:spcBef>
                          <a:spcPts val="0"/>
                        </a:spcBef>
                        <a:spcAft>
                          <a:spcPts val="0"/>
                        </a:spcAft>
                        <a:buClr>
                          <a:srgbClr val="FF0000"/>
                        </a:buClr>
                        <a:buSzTx/>
                        <a:buFont typeface="Arial"/>
                        <a:buNone/>
                        <a:tabLst/>
                        <a:defRPr/>
                      </a:pPr>
                      <a:endParaRPr lang="en-US" sz="2000" b="0" u="none" dirty="0" smtClean="0">
                        <a:solidFill>
                          <a:schemeClr val="tx1"/>
                        </a:solidFill>
                        <a:latin typeface="+mn-lt"/>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4" name="Rounded Rectangle 3"/>
          <p:cNvSpPr/>
          <p:nvPr/>
        </p:nvSpPr>
        <p:spPr>
          <a:xfrm>
            <a:off x="575733" y="1371600"/>
            <a:ext cx="3810000" cy="533400"/>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bg1"/>
                </a:solidFill>
              </a:rPr>
              <a:t>Adolescents</a:t>
            </a:r>
            <a:endParaRPr lang="en-US" sz="2400" b="1" dirty="0">
              <a:solidFill>
                <a:schemeClr val="bg1"/>
              </a:solidFill>
            </a:endParaRPr>
          </a:p>
        </p:txBody>
      </p:sp>
      <p:sp>
        <p:nvSpPr>
          <p:cNvPr id="6" name="Rounded Rectangle 5"/>
          <p:cNvSpPr/>
          <p:nvPr/>
        </p:nvSpPr>
        <p:spPr>
          <a:xfrm>
            <a:off x="4529666" y="1371600"/>
            <a:ext cx="3922889" cy="533400"/>
          </a:xfrm>
          <a:prstGeom prst="roundRect">
            <a:avLst/>
          </a:prstGeom>
          <a:solidFill>
            <a:srgbClr val="0099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bg1"/>
                </a:solidFill>
              </a:rPr>
              <a:t>Young Adults</a:t>
            </a:r>
            <a:endParaRPr lang="en-US" sz="2400" b="1" dirty="0">
              <a:solidFill>
                <a:schemeClr val="bg1"/>
              </a:solidFill>
            </a:endParaRPr>
          </a:p>
        </p:txBody>
      </p:sp>
    </p:spTree>
    <p:extLst>
      <p:ext uri="{BB962C8B-B14F-4D97-AF65-F5344CB8AC3E}">
        <p14:creationId xmlns:p14="http://schemas.microsoft.com/office/powerpoint/2010/main" val="1947186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66700"/>
            <a:ext cx="8382000" cy="1143000"/>
          </a:xfrm>
        </p:spPr>
        <p:txBody>
          <a:bodyPr/>
          <a:lstStyle/>
          <a:p>
            <a:r>
              <a:rPr lang="en-US" b="1" dirty="0">
                <a:latin typeface="+mj-lt"/>
                <a:cs typeface="Arial" panose="020B0604020202020204" pitchFamily="34" charset="0"/>
              </a:rPr>
              <a:t>Family and </a:t>
            </a:r>
            <a:r>
              <a:rPr lang="en-US" b="1" dirty="0" smtClean="0">
                <a:latin typeface="+mj-lt"/>
                <a:cs typeface="Arial" panose="020B0604020202020204" pitchFamily="34" charset="0"/>
              </a:rPr>
              <a:t>Legal Contexts:</a:t>
            </a:r>
            <a:br>
              <a:rPr lang="en-US" b="1" dirty="0" smtClean="0">
                <a:latin typeface="+mj-lt"/>
                <a:cs typeface="Arial" panose="020B0604020202020204" pitchFamily="34" charset="0"/>
              </a:rPr>
            </a:br>
            <a:r>
              <a:rPr lang="en-US" b="1" dirty="0" smtClean="0">
                <a:latin typeface="+mj-lt"/>
                <a:cs typeface="Arial" panose="020B0604020202020204" pitchFamily="34" charset="0"/>
              </a:rPr>
              <a:t>Opportunities to Improve Access</a:t>
            </a:r>
            <a:endParaRPr lang="en-US" b="1" dirty="0">
              <a:latin typeface="+mj-lt"/>
              <a:cs typeface="Arial" panose="020B0604020202020204" pitchFamily="34" charset="0"/>
            </a:endParaRPr>
          </a:p>
        </p:txBody>
      </p:sp>
      <p:sp>
        <p:nvSpPr>
          <p:cNvPr id="3" name="Content Placeholder 2"/>
          <p:cNvSpPr>
            <a:spLocks noGrp="1"/>
          </p:cNvSpPr>
          <p:nvPr>
            <p:ph idx="1"/>
          </p:nvPr>
        </p:nvSpPr>
        <p:spPr>
          <a:xfrm>
            <a:off x="533400" y="1866900"/>
            <a:ext cx="7924800" cy="3962400"/>
          </a:xfrm>
        </p:spPr>
        <p:txBody>
          <a:bodyPr>
            <a:normAutofit/>
          </a:bodyPr>
          <a:lstStyle/>
          <a:p>
            <a:pPr>
              <a:lnSpc>
                <a:spcPct val="100000"/>
              </a:lnSpc>
              <a:spcBef>
                <a:spcPts val="600"/>
              </a:spcBef>
              <a:spcAft>
                <a:spcPts val="0"/>
              </a:spcAft>
              <a:buClr>
                <a:srgbClr val="FF0000"/>
              </a:buClr>
            </a:pPr>
            <a:r>
              <a:rPr lang="en-US" sz="2800" b="0" dirty="0" smtClean="0">
                <a:solidFill>
                  <a:schemeClr val="tx1"/>
                </a:solidFill>
                <a:latin typeface="+mj-lt"/>
              </a:rPr>
              <a:t>Develop educational materials about state laws</a:t>
            </a:r>
          </a:p>
          <a:p>
            <a:pPr>
              <a:lnSpc>
                <a:spcPct val="100000"/>
              </a:lnSpc>
              <a:spcBef>
                <a:spcPts val="600"/>
              </a:spcBef>
              <a:spcAft>
                <a:spcPts val="0"/>
              </a:spcAft>
              <a:buClr>
                <a:srgbClr val="FF0000"/>
              </a:buClr>
            </a:pPr>
            <a:r>
              <a:rPr lang="en-US" sz="2800" b="0" dirty="0" smtClean="0">
                <a:solidFill>
                  <a:schemeClr val="tx1"/>
                </a:solidFill>
                <a:latin typeface="+mj-lt"/>
              </a:rPr>
              <a:t>Develop comprehensive confidentiality systems</a:t>
            </a:r>
          </a:p>
          <a:p>
            <a:pPr>
              <a:lnSpc>
                <a:spcPct val="100000"/>
              </a:lnSpc>
              <a:spcBef>
                <a:spcPts val="600"/>
              </a:spcBef>
              <a:spcAft>
                <a:spcPts val="0"/>
              </a:spcAft>
              <a:buClr>
                <a:srgbClr val="FF0000"/>
              </a:buClr>
            </a:pPr>
            <a:r>
              <a:rPr lang="en-US" sz="2800" b="0" dirty="0" smtClean="0">
                <a:solidFill>
                  <a:schemeClr val="tx1"/>
                </a:solidFill>
                <a:latin typeface="+mj-lt"/>
              </a:rPr>
              <a:t>Develop tailored messages for different audiences of adolescents, young adults and their families on the importance &amp; value of</a:t>
            </a:r>
            <a:r>
              <a:rPr lang="en-US" sz="2800" b="0" dirty="0">
                <a:solidFill>
                  <a:schemeClr val="tx1"/>
                </a:solidFill>
                <a:latin typeface="+mj-lt"/>
              </a:rPr>
              <a:t> </a:t>
            </a:r>
            <a:r>
              <a:rPr lang="en-US" sz="2800" b="0" dirty="0" smtClean="0">
                <a:solidFill>
                  <a:schemeClr val="tx1"/>
                </a:solidFill>
                <a:latin typeface="+mj-lt"/>
              </a:rPr>
              <a:t>health care and confidentiality</a:t>
            </a:r>
            <a:endParaRPr lang="en-US" sz="2800" b="0" dirty="0">
              <a:solidFill>
                <a:schemeClr val="tx1"/>
              </a:solidFill>
              <a:latin typeface="+mj-lt"/>
            </a:endParaRPr>
          </a:p>
          <a:p>
            <a:pPr>
              <a:lnSpc>
                <a:spcPct val="100000"/>
              </a:lnSpc>
              <a:spcBef>
                <a:spcPts val="0"/>
              </a:spcBef>
              <a:spcAft>
                <a:spcPts val="0"/>
              </a:spcAft>
            </a:pPr>
            <a:endParaRPr lang="en-US" sz="3000" b="0" dirty="0">
              <a:solidFill>
                <a:schemeClr val="tx1"/>
              </a:solidFill>
            </a:endParaRPr>
          </a:p>
        </p:txBody>
      </p:sp>
      <p:sp>
        <p:nvSpPr>
          <p:cNvPr id="4" name="TextBox 3"/>
          <p:cNvSpPr txBox="1"/>
          <p:nvPr/>
        </p:nvSpPr>
        <p:spPr>
          <a:xfrm>
            <a:off x="2057400" y="4800600"/>
            <a:ext cx="4758267" cy="646331"/>
          </a:xfrm>
          <a:prstGeom prst="rect">
            <a:avLst/>
          </a:prstGeom>
          <a:noFill/>
        </p:spPr>
        <p:txBody>
          <a:bodyPr wrap="square" rtlCol="0">
            <a:spAutoFit/>
          </a:bodyPr>
          <a:lstStyle/>
          <a:p>
            <a:pPr algn="ctr"/>
            <a:r>
              <a:rPr lang="en-US" b="1" i="1" dirty="0" smtClean="0">
                <a:solidFill>
                  <a:srgbClr val="FF0000"/>
                </a:solidFill>
              </a:rPr>
              <a:t>For resources on protecting confidentiality, please visit www.nahic.ucsf.edu/resources/aca</a:t>
            </a:r>
            <a:endParaRPr lang="en-US" b="1" i="1" dirty="0">
              <a:solidFill>
                <a:srgbClr val="FF0000"/>
              </a:solidFill>
            </a:endParaRPr>
          </a:p>
        </p:txBody>
      </p:sp>
    </p:spTree>
    <p:extLst>
      <p:ext uri="{BB962C8B-B14F-4D97-AF65-F5344CB8AC3E}">
        <p14:creationId xmlns:p14="http://schemas.microsoft.com/office/powerpoint/2010/main" val="26390422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65312"/>
            <a:ext cx="7924800" cy="4525963"/>
          </a:xfrm>
        </p:spPr>
        <p:txBody>
          <a:bodyPr>
            <a:normAutofit/>
          </a:bodyPr>
          <a:lstStyle/>
          <a:p>
            <a:pPr marL="0" indent="0">
              <a:lnSpc>
                <a:spcPct val="100000"/>
              </a:lnSpc>
              <a:spcBef>
                <a:spcPts val="0"/>
              </a:spcBef>
              <a:spcAft>
                <a:spcPts val="0"/>
              </a:spcAft>
              <a:buNone/>
            </a:pPr>
            <a:r>
              <a:rPr lang="en-US" dirty="0" smtClean="0">
                <a:solidFill>
                  <a:schemeClr val="tx1"/>
                </a:solidFill>
                <a:latin typeface="+mn-lt"/>
              </a:rPr>
              <a:t>Context Matters</a:t>
            </a:r>
          </a:p>
          <a:p>
            <a:pPr marL="0" indent="0">
              <a:lnSpc>
                <a:spcPct val="100000"/>
              </a:lnSpc>
              <a:spcBef>
                <a:spcPts val="0"/>
              </a:spcBef>
              <a:spcAft>
                <a:spcPts val="0"/>
              </a:spcAft>
              <a:buNone/>
            </a:pPr>
            <a:endParaRPr lang="en-US" dirty="0" smtClean="0">
              <a:solidFill>
                <a:schemeClr val="tx1"/>
              </a:solidFill>
              <a:latin typeface="+mn-lt"/>
            </a:endParaRPr>
          </a:p>
          <a:p>
            <a:pPr marL="0" indent="0">
              <a:lnSpc>
                <a:spcPct val="100000"/>
              </a:lnSpc>
              <a:spcBef>
                <a:spcPts val="0"/>
              </a:spcBef>
              <a:spcAft>
                <a:spcPts val="0"/>
              </a:spcAft>
              <a:buNone/>
            </a:pPr>
            <a:r>
              <a:rPr lang="en-US" dirty="0" smtClean="0">
                <a:solidFill>
                  <a:schemeClr val="tx1"/>
                </a:solidFill>
                <a:latin typeface="+mn-lt"/>
              </a:rPr>
              <a:t>Development Matters</a:t>
            </a:r>
          </a:p>
          <a:p>
            <a:pPr marL="0" indent="0">
              <a:lnSpc>
                <a:spcPct val="100000"/>
              </a:lnSpc>
              <a:spcBef>
                <a:spcPts val="0"/>
              </a:spcBef>
              <a:spcAft>
                <a:spcPts val="0"/>
              </a:spcAft>
              <a:buNone/>
            </a:pPr>
            <a:endParaRPr lang="en-US" dirty="0" smtClean="0">
              <a:solidFill>
                <a:schemeClr val="tx1"/>
              </a:solidFill>
              <a:latin typeface="+mn-lt"/>
            </a:endParaRPr>
          </a:p>
          <a:p>
            <a:pPr marL="0" indent="0">
              <a:lnSpc>
                <a:spcPct val="100000"/>
              </a:lnSpc>
              <a:spcBef>
                <a:spcPts val="0"/>
              </a:spcBef>
              <a:spcAft>
                <a:spcPts val="0"/>
              </a:spcAft>
              <a:buNone/>
            </a:pPr>
            <a:r>
              <a:rPr lang="en-US" dirty="0" smtClean="0">
                <a:solidFill>
                  <a:schemeClr val="tx1"/>
                </a:solidFill>
                <a:latin typeface="+mn-lt"/>
              </a:rPr>
              <a:t>The Health Care System Differs for AYAs</a:t>
            </a:r>
          </a:p>
        </p:txBody>
      </p:sp>
      <p:sp>
        <p:nvSpPr>
          <p:cNvPr id="4" name="Title 4"/>
          <p:cNvSpPr txBox="1">
            <a:spLocks/>
          </p:cNvSpPr>
          <p:nvPr/>
        </p:nvSpPr>
        <p:spPr>
          <a:xfrm>
            <a:off x="457200" y="304800"/>
            <a:ext cx="7772400" cy="14478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2B9AAA"/>
                </a:solidFill>
                <a:latin typeface="Arial Black"/>
                <a:ea typeface="+mj-ea"/>
                <a:cs typeface="Arial Black"/>
              </a:defRPr>
            </a:lvl1pPr>
          </a:lstStyle>
          <a:p>
            <a:r>
              <a:rPr lang="en-US" b="1" dirty="0" smtClean="0">
                <a:latin typeface="+mj-lt"/>
                <a:cs typeface="ＭＳ Ｐゴシック" charset="0"/>
              </a:rPr>
              <a:t>Key Points </a:t>
            </a:r>
            <a:endParaRPr lang="en-US" b="1" dirty="0">
              <a:latin typeface="+mj-lt"/>
              <a:cs typeface="ＭＳ Ｐゴシック" charset="0"/>
            </a:endParaRPr>
          </a:p>
        </p:txBody>
      </p:sp>
    </p:spTree>
    <p:extLst>
      <p:ext uri="{BB962C8B-B14F-4D97-AF65-F5344CB8AC3E}">
        <p14:creationId xmlns:p14="http://schemas.microsoft.com/office/powerpoint/2010/main" val="221890642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7924800" cy="1096963"/>
          </a:xfrm>
        </p:spPr>
        <p:txBody>
          <a:bodyPr>
            <a:noAutofit/>
          </a:bodyPr>
          <a:lstStyle/>
          <a:p>
            <a:pPr marL="0" indent="0" algn="ctr">
              <a:buNone/>
            </a:pPr>
            <a:r>
              <a:rPr lang="en-US" sz="4400" dirty="0" smtClean="0">
                <a:solidFill>
                  <a:srgbClr val="17375E"/>
                </a:solidFill>
                <a:latin typeface="+mj-lt"/>
              </a:rPr>
              <a:t>Questions? </a:t>
            </a:r>
            <a:r>
              <a:rPr lang="en-US" sz="4400" dirty="0" smtClean="0">
                <a:solidFill>
                  <a:schemeClr val="tx2">
                    <a:lumMod val="75000"/>
                  </a:schemeClr>
                </a:solidFill>
                <a:latin typeface="+mj-lt"/>
              </a:rPr>
              <a:t>Thoughts?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5580" b="5688"/>
          <a:stretch/>
        </p:blipFill>
        <p:spPr>
          <a:xfrm>
            <a:off x="2971800" y="2514600"/>
            <a:ext cx="2698044" cy="2683933"/>
          </a:xfrm>
          <a:prstGeom prst="rect">
            <a:avLst/>
          </a:prstGeom>
          <a:ln>
            <a:noFill/>
          </a:ln>
          <a:effectLst>
            <a:softEdge rad="112500"/>
          </a:effectLst>
        </p:spPr>
      </p:pic>
    </p:spTree>
    <p:extLst>
      <p:ext uri="{BB962C8B-B14F-4D97-AF65-F5344CB8AC3E}">
        <p14:creationId xmlns:p14="http://schemas.microsoft.com/office/powerpoint/2010/main" val="282447508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609600"/>
          </a:xfrm>
        </p:spPr>
        <p:txBody>
          <a:bodyPr/>
          <a:lstStyle/>
          <a:p>
            <a:pPr algn="ctr"/>
            <a:r>
              <a:rPr lang="en-US" b="1" dirty="0">
                <a:latin typeface="Calibri"/>
                <a:cs typeface="Calibri"/>
              </a:rPr>
              <a:t>References </a:t>
            </a:r>
          </a:p>
        </p:txBody>
      </p:sp>
      <p:sp>
        <p:nvSpPr>
          <p:cNvPr id="3" name="Content Placeholder 2"/>
          <p:cNvSpPr>
            <a:spLocks noGrp="1"/>
          </p:cNvSpPr>
          <p:nvPr>
            <p:ph idx="1"/>
          </p:nvPr>
        </p:nvSpPr>
        <p:spPr>
          <a:xfrm>
            <a:off x="304800" y="762001"/>
            <a:ext cx="8305800" cy="5410200"/>
          </a:xfrm>
        </p:spPr>
        <p:txBody>
          <a:bodyPr>
            <a:normAutofit fontScale="92500" lnSpcReduction="20000"/>
          </a:bodyPr>
          <a:lstStyle/>
          <a:p>
            <a:pPr marL="0" indent="0">
              <a:buNone/>
            </a:pPr>
            <a:r>
              <a:rPr lang="en-US" sz="1500" b="0" dirty="0">
                <a:latin typeface="Calibri"/>
                <a:cs typeface="Calibri"/>
              </a:rPr>
              <a:t>Brindis et al. A Changing Landscape: Overview and Cross-cutting Themes. Workshop on Improving the Health, Safety and Well-Being of Young Adults. Presented at Institute of Medicine. May 7, 2013</a:t>
            </a:r>
            <a:r>
              <a:rPr lang="en-US" sz="1500" b="0" dirty="0" smtClean="0">
                <a:latin typeface="Calibri"/>
                <a:cs typeface="Calibri"/>
              </a:rPr>
              <a:t>. </a:t>
            </a:r>
            <a:r>
              <a:rPr lang="en-US" sz="1600" b="0" dirty="0">
                <a:latin typeface="+mj-lt"/>
                <a:hlinkClick r:id="rId2"/>
              </a:rPr>
              <a:t>http://iom.nationalacademies.org/~/media/E41512377813433B826C637CDD28A86F.ashx</a:t>
            </a:r>
            <a:endParaRPr lang="en-US" sz="1500" b="0" dirty="0">
              <a:latin typeface="+mj-lt"/>
              <a:cs typeface="Calibri"/>
            </a:endParaRPr>
          </a:p>
          <a:p>
            <a:pPr marL="0" indent="0">
              <a:buNone/>
            </a:pPr>
            <a:r>
              <a:rPr lang="en-US" sz="1500" b="0" dirty="0">
                <a:latin typeface="Calibri"/>
                <a:cs typeface="Calibri"/>
              </a:rPr>
              <a:t>Institute of Medicine and National Research Council. (2008). </a:t>
            </a:r>
            <a:r>
              <a:rPr lang="en-US" sz="1500" b="0" i="1" dirty="0">
                <a:latin typeface="Calibri"/>
                <a:cs typeface="Calibri"/>
              </a:rPr>
              <a:t>Adolescent Health Services: Missing Opportunities</a:t>
            </a:r>
            <a:r>
              <a:rPr lang="en-US" sz="1500" b="0" dirty="0">
                <a:latin typeface="Calibri"/>
                <a:cs typeface="Calibri"/>
              </a:rPr>
              <a:t>. Washington, D.C.: National Academies Press. </a:t>
            </a:r>
            <a:r>
              <a:rPr lang="en-US" sz="1500" b="0" dirty="0">
                <a:latin typeface="Calibri"/>
                <a:cs typeface="Calibri"/>
                <a:hlinkClick r:id="rId3"/>
              </a:rPr>
              <a:t>http://iom.nationalacademies.org/Reports/2008/Adolescent-Health-Services-Missing-</a:t>
            </a:r>
            <a:r>
              <a:rPr lang="en-US" sz="1500" b="0" dirty="0" smtClean="0">
                <a:latin typeface="Calibri"/>
                <a:cs typeface="Calibri"/>
                <a:hlinkClick r:id="rId3"/>
              </a:rPr>
              <a:t>Opportunities.aspx</a:t>
            </a:r>
            <a:r>
              <a:rPr lang="en-US" sz="1500" b="0" dirty="0" smtClean="0">
                <a:latin typeface="Calibri"/>
                <a:cs typeface="Calibri"/>
              </a:rPr>
              <a:t>.</a:t>
            </a:r>
            <a:endParaRPr lang="en-US" sz="1500" b="0" dirty="0">
              <a:latin typeface="Calibri"/>
              <a:cs typeface="Calibri"/>
            </a:endParaRPr>
          </a:p>
          <a:p>
            <a:pPr marL="0" indent="0">
              <a:buNone/>
            </a:pPr>
            <a:r>
              <a:rPr lang="en-US" sz="1500" b="0" dirty="0">
                <a:latin typeface="Calibri"/>
                <a:cs typeface="Calibri"/>
              </a:rPr>
              <a:t>Institute of Medicine and National Research Council. (2014). Investing in the Health and Well-Being of Young Adults. Washington, D.C.: National Academies Press. </a:t>
            </a:r>
            <a:r>
              <a:rPr lang="en-US" sz="1500" b="0" dirty="0">
                <a:latin typeface="Calibri"/>
                <a:cs typeface="Calibri"/>
                <a:hlinkClick r:id="rId4"/>
              </a:rPr>
              <a:t>http://iom.nationalacademies.org/Reports/2014/Investing-in-the-Health-and-Well-Being-of-Young-</a:t>
            </a:r>
            <a:r>
              <a:rPr lang="en-US" sz="1500" b="0" dirty="0" smtClean="0">
                <a:latin typeface="Calibri"/>
                <a:cs typeface="Calibri"/>
                <a:hlinkClick r:id="rId4"/>
              </a:rPr>
              <a:t>Adults.aspx</a:t>
            </a:r>
            <a:r>
              <a:rPr lang="en-US" sz="1500" b="0" dirty="0" smtClean="0">
                <a:latin typeface="Calibri"/>
                <a:cs typeface="Calibri"/>
              </a:rPr>
              <a:t>.</a:t>
            </a:r>
            <a:endParaRPr lang="en-US" sz="1500" b="0" dirty="0">
              <a:latin typeface="Calibri"/>
              <a:cs typeface="Calibri"/>
            </a:endParaRPr>
          </a:p>
          <a:p>
            <a:pPr marL="0" indent="0">
              <a:buNone/>
            </a:pPr>
            <a:r>
              <a:rPr lang="en-US" sz="1500" b="0" dirty="0">
                <a:latin typeface="Calibri"/>
                <a:cs typeface="Calibri"/>
              </a:rPr>
              <a:t>Kleinert S. Adolescent Health: an opportunity not to be missed. </a:t>
            </a:r>
            <a:r>
              <a:rPr lang="en-US" sz="1500" b="0" i="1" dirty="0">
                <a:latin typeface="Calibri"/>
                <a:cs typeface="Calibri"/>
              </a:rPr>
              <a:t>The </a:t>
            </a:r>
            <a:r>
              <a:rPr lang="en-US" sz="1500" b="0" i="1" dirty="0" smtClean="0">
                <a:latin typeface="Calibri"/>
                <a:cs typeface="Calibri"/>
              </a:rPr>
              <a:t>Lancet</a:t>
            </a:r>
            <a:r>
              <a:rPr lang="en-US" sz="1500" b="0" dirty="0" smtClean="0">
                <a:latin typeface="Calibri"/>
                <a:cs typeface="Calibri"/>
              </a:rPr>
              <a:t> </a:t>
            </a:r>
            <a:r>
              <a:rPr lang="en-US" sz="1500" b="0" dirty="0">
                <a:latin typeface="Calibri"/>
                <a:cs typeface="Calibri"/>
              </a:rPr>
              <a:t>2007; 369: 1057-</a:t>
            </a:r>
            <a:r>
              <a:rPr lang="en-US" sz="1500" b="0" dirty="0" smtClean="0">
                <a:latin typeface="Calibri"/>
                <a:cs typeface="Calibri"/>
              </a:rPr>
              <a:t>1058.</a:t>
            </a:r>
            <a:endParaRPr lang="en-US" sz="1500" b="0" dirty="0">
              <a:latin typeface="Calibri"/>
              <a:cs typeface="Calibri"/>
            </a:endParaRPr>
          </a:p>
          <a:p>
            <a:pPr marL="0" indent="0">
              <a:buNone/>
            </a:pPr>
            <a:r>
              <a:rPr lang="en-US" sz="1500" b="0" dirty="0">
                <a:latin typeface="Calibri"/>
                <a:cs typeface="Calibri"/>
              </a:rPr>
              <a:t>Lerner RM, Steinberg L. Handbook of adolescent psychology. 3rd ed. Hoboken, NJ: John Wiley &amp; Sons; 2009.</a:t>
            </a:r>
          </a:p>
          <a:p>
            <a:pPr marL="0" indent="0">
              <a:buNone/>
            </a:pPr>
            <a:r>
              <a:rPr lang="en-US" sz="1500" b="0" dirty="0">
                <a:latin typeface="Calibri"/>
                <a:cs typeface="Calibri"/>
              </a:rPr>
              <a:t>Lofink H, Kuebler J, Juszczak L, et al. 2010-2011 School-Based Health Alliance Census Report. Washington, D.C.: School-Based Health Alliance, 2013. Available at </a:t>
            </a:r>
            <a:r>
              <a:rPr lang="en-US" sz="1500" b="0" u="sng" dirty="0">
                <a:latin typeface="Calibri"/>
                <a:cs typeface="Calibri"/>
                <a:hlinkClick r:id="rId5"/>
              </a:rPr>
              <a:t>http://www.sbh4all.org/wp-content/uploads/2015/02/CensusReport_2010-11CensusReport_7.13.pdf. </a:t>
            </a:r>
            <a:endParaRPr lang="en-US" sz="1500" b="0" u="sng" dirty="0">
              <a:latin typeface="Calibri"/>
              <a:cs typeface="Calibri"/>
            </a:endParaRPr>
          </a:p>
          <a:p>
            <a:pPr marL="0" indent="0">
              <a:buNone/>
            </a:pPr>
            <a:r>
              <a:rPr lang="en-US" sz="1500" b="0" dirty="0" smtClean="0">
                <a:solidFill>
                  <a:schemeClr val="tx1"/>
                </a:solidFill>
                <a:latin typeface="Calibri"/>
                <a:cs typeface="Calibri"/>
              </a:rPr>
              <a:t>Martinez </a:t>
            </a:r>
            <a:r>
              <a:rPr lang="en-US" sz="1500" b="0" dirty="0">
                <a:solidFill>
                  <a:schemeClr val="tx1"/>
                </a:solidFill>
                <a:latin typeface="Calibri"/>
                <a:cs typeface="Calibri"/>
              </a:rPr>
              <a:t>et al. Fertility of Men and Women aged 15-44 years in the United States: National Survey of Family Growth, 2006-2010. National health statistics reports; No. 51. Hyattsville, MD: National Center for Health Statistics. </a:t>
            </a:r>
            <a:r>
              <a:rPr lang="en-US" sz="1500" b="0" dirty="0" smtClean="0">
                <a:solidFill>
                  <a:schemeClr val="tx1"/>
                </a:solidFill>
                <a:latin typeface="Calibri"/>
                <a:cs typeface="Calibri"/>
              </a:rPr>
              <a:t>2012. </a:t>
            </a:r>
            <a:r>
              <a:rPr lang="en-US" sz="1500" b="0" dirty="0">
                <a:latin typeface="+mj-lt"/>
                <a:hlinkClick r:id="rId6"/>
              </a:rPr>
              <a:t>http://www.cdc.gov/nchs/data/nhsr/nhsr051.pdf</a:t>
            </a:r>
            <a:endParaRPr lang="en-US" sz="1500" b="0" dirty="0">
              <a:solidFill>
                <a:schemeClr val="tx1"/>
              </a:solidFill>
              <a:latin typeface="+mj-lt"/>
              <a:cs typeface="Calibri"/>
            </a:endParaRPr>
          </a:p>
          <a:p>
            <a:pPr marL="0" indent="0">
              <a:buNone/>
            </a:pPr>
            <a:r>
              <a:rPr lang="en-US" sz="1500" b="0" dirty="0">
                <a:latin typeface="Calibri"/>
                <a:cs typeface="Calibri"/>
              </a:rPr>
              <a:t>National Adolescent and Young Health Information Center, University of San Francisco. National Health Interview Survey [private data run] 2014. Centers for Disease Control and Prevention. Available at: </a:t>
            </a:r>
            <a:r>
              <a:rPr lang="en-US" sz="1500" b="0" dirty="0">
                <a:latin typeface="Calibri"/>
                <a:cs typeface="Calibri"/>
                <a:hlinkClick r:id="rId7"/>
              </a:rPr>
              <a:t>http://www.cdc.gov/nchs/nhis.htm</a:t>
            </a:r>
            <a:r>
              <a:rPr lang="en-US" sz="1500" b="0" dirty="0">
                <a:latin typeface="Calibri"/>
                <a:cs typeface="Calibri"/>
              </a:rPr>
              <a:t>. </a:t>
            </a:r>
          </a:p>
          <a:p>
            <a:pPr marL="0" indent="0">
              <a:buNone/>
            </a:pPr>
            <a:r>
              <a:rPr lang="en-US" sz="1500" b="0" dirty="0">
                <a:latin typeface="Calibri"/>
                <a:cs typeface="Calibri"/>
              </a:rPr>
              <a:t>National Adolescent and Young Health Information Center, University of San Francisco. </a:t>
            </a:r>
            <a:r>
              <a:rPr lang="en-US" sz="1500" b="0" dirty="0">
                <a:solidFill>
                  <a:srgbClr val="000000"/>
                </a:solidFill>
                <a:latin typeface="Calibri"/>
                <a:cs typeface="Calibri"/>
              </a:rPr>
              <a:t>Medical Expenditures Panel Survey </a:t>
            </a:r>
            <a:r>
              <a:rPr lang="en-US" sz="1500" b="0" dirty="0">
                <a:latin typeface="Calibri"/>
                <a:cs typeface="Calibri"/>
              </a:rPr>
              <a:t>[private data run] 2011. Centers for Disease Control and Prevention. Available at: </a:t>
            </a:r>
            <a:r>
              <a:rPr lang="en-US" sz="1500" b="0" dirty="0">
                <a:latin typeface="Calibri"/>
                <a:cs typeface="Calibri"/>
                <a:hlinkClick r:id="rId8"/>
              </a:rPr>
              <a:t>http://meps.ahrq.gov/mepsweb/</a:t>
            </a:r>
            <a:r>
              <a:rPr lang="en-US" sz="1500" b="0" dirty="0">
                <a:latin typeface="Calibri"/>
                <a:cs typeface="Calibri"/>
              </a:rPr>
              <a:t>. </a:t>
            </a:r>
          </a:p>
          <a:p>
            <a:pPr marL="0" indent="0">
              <a:buNone/>
            </a:pPr>
            <a:r>
              <a:rPr lang="en-US" sz="1500" b="0" dirty="0">
                <a:latin typeface="Calibri"/>
                <a:cs typeface="Calibri"/>
              </a:rPr>
              <a:t>National Adolescent and Young Adult Health Information Center (2014). Summary of Recommended Guidelines for Clinical Preventive Services for Young Adults ages 18-26. San Francisco, CA: National Adolescent and Young Adult Health Information Center, University of California, San Francisco. Retrieved from </a:t>
            </a:r>
            <a:r>
              <a:rPr lang="en-US" sz="1500" b="0" dirty="0">
                <a:latin typeface="Calibri"/>
                <a:cs typeface="Calibri"/>
                <a:hlinkClick r:id="rId9"/>
              </a:rPr>
              <a:t>http://nahic.ucsf.edu/cps/</a:t>
            </a:r>
            <a:r>
              <a:rPr lang="en-US" sz="1500" b="0" dirty="0" smtClean="0">
                <a:latin typeface="Calibri"/>
                <a:cs typeface="Calibri"/>
                <a:hlinkClick r:id="rId9"/>
              </a:rPr>
              <a:t>Yaguidelines</a:t>
            </a:r>
            <a:r>
              <a:rPr lang="en-US" sz="1500" b="0" dirty="0" smtClean="0">
                <a:latin typeface="Calibri"/>
                <a:cs typeface="Calibri"/>
              </a:rPr>
              <a:t>.</a:t>
            </a:r>
          </a:p>
          <a:p>
            <a:pPr marL="0" indent="0">
              <a:buNone/>
            </a:pPr>
            <a:endParaRPr lang="en-US" sz="1400" b="0" dirty="0" smtClean="0">
              <a:solidFill>
                <a:schemeClr val="tx1"/>
              </a:solidFill>
              <a:latin typeface="Calibri"/>
              <a:cs typeface="Calibri"/>
            </a:endParaRPr>
          </a:p>
          <a:p>
            <a:pPr marL="0" indent="0">
              <a:buNone/>
            </a:pPr>
            <a:endParaRPr lang="en-US" sz="1400" dirty="0">
              <a:latin typeface="Calibri"/>
              <a:cs typeface="Calibri"/>
            </a:endParaRPr>
          </a:p>
          <a:p>
            <a:pPr marL="0" indent="0">
              <a:buNone/>
            </a:pPr>
            <a:endParaRPr lang="en-US" dirty="0"/>
          </a:p>
        </p:txBody>
      </p:sp>
    </p:spTree>
    <p:extLst>
      <p:ext uri="{BB962C8B-B14F-4D97-AF65-F5344CB8AC3E}">
        <p14:creationId xmlns:p14="http://schemas.microsoft.com/office/powerpoint/2010/main" val="388878237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1"/>
            <a:ext cx="7924800" cy="5105400"/>
          </a:xfrm>
        </p:spPr>
        <p:txBody>
          <a:bodyPr>
            <a:normAutofit/>
          </a:bodyPr>
          <a:lstStyle/>
          <a:p>
            <a:pPr marL="0" indent="0">
              <a:buNone/>
            </a:pPr>
            <a:r>
              <a:rPr lang="en-US" sz="1400" b="0" dirty="0">
                <a:latin typeface="Calibri"/>
                <a:cs typeface="Calibri"/>
              </a:rPr>
              <a:t>National Adolescent and Young Adult Health Information Center (2015). Evidence Based Clinical Preventive Services for Adolescents and Young Adults. San Francisco, CA: National Adolescent and Young Adult Health Information Center, University of California, San Francisco. Retrieved from </a:t>
            </a:r>
            <a:r>
              <a:rPr lang="en-US" sz="1400" b="0" dirty="0">
                <a:latin typeface="Calibri"/>
                <a:cs typeface="Calibri"/>
                <a:hlinkClick r:id="rId2"/>
              </a:rPr>
              <a:t>http://nahic.ucsf.edu/wp-content/uploads/2015/01/</a:t>
            </a:r>
            <a:r>
              <a:rPr lang="en-US" sz="1400" b="0" dirty="0" smtClean="0">
                <a:latin typeface="Calibri"/>
                <a:cs typeface="Calibri"/>
                <a:hlinkClick r:id="rId2"/>
              </a:rPr>
              <a:t>AYAHNRC_evidenceNG_F.pdf</a:t>
            </a:r>
            <a:r>
              <a:rPr lang="en-US" sz="1400" b="0" dirty="0" smtClean="0">
                <a:latin typeface="Calibri"/>
                <a:cs typeface="Calibri"/>
              </a:rPr>
              <a:t>.</a:t>
            </a:r>
            <a:endParaRPr lang="en-US" sz="1400" b="0" dirty="0">
              <a:latin typeface="Calibri"/>
              <a:cs typeface="Calibri"/>
            </a:endParaRPr>
          </a:p>
          <a:p>
            <a:pPr marL="0" indent="0">
              <a:buNone/>
            </a:pPr>
            <a:r>
              <a:rPr lang="en-US" sz="1400" b="0" dirty="0">
                <a:latin typeface="Calibri"/>
                <a:cs typeface="Calibri"/>
              </a:rPr>
              <a:t>National Association of Community Health Centers. </a:t>
            </a:r>
            <a:r>
              <a:rPr lang="en-US" sz="1400" b="0" i="1" dirty="0">
                <a:latin typeface="Calibri"/>
                <a:cs typeface="Calibri"/>
              </a:rPr>
              <a:t>United States Health Center Fact Sheet,  </a:t>
            </a:r>
            <a:r>
              <a:rPr lang="en-US" sz="1400" b="0" dirty="0">
                <a:latin typeface="Calibri"/>
                <a:cs typeface="Calibri"/>
              </a:rPr>
              <a:t>2014. Available at </a:t>
            </a:r>
            <a:r>
              <a:rPr lang="en-US" sz="1400" b="0" u="sng" dirty="0">
                <a:latin typeface="Calibri"/>
                <a:cs typeface="Calibri"/>
                <a:hlinkClick r:id="rId3"/>
              </a:rPr>
              <a:t>http://www.nachc.com/client//United_States_FS_2014.pdf.</a:t>
            </a:r>
          </a:p>
          <a:p>
            <a:pPr marL="0" indent="0">
              <a:buNone/>
            </a:pPr>
            <a:r>
              <a:rPr lang="en-US" sz="1400" b="0" dirty="0" smtClean="0">
                <a:latin typeface="Calibri"/>
                <a:cs typeface="Calibri"/>
              </a:rPr>
              <a:t>Pew </a:t>
            </a:r>
            <a:r>
              <a:rPr lang="en-US" sz="1400" b="0" dirty="0">
                <a:latin typeface="Calibri"/>
                <a:cs typeface="Calibri"/>
              </a:rPr>
              <a:t>Hispanic Center (2009). “The Changing Pathways of Hispanic Youths Into Adulthood.” Washington, DC: Pew Research Center. Retrieved from: </a:t>
            </a:r>
            <a:r>
              <a:rPr lang="en-US" sz="1400" b="0" dirty="0">
                <a:latin typeface="Calibri"/>
                <a:cs typeface="Calibri"/>
                <a:hlinkClick r:id="rId4"/>
              </a:rPr>
              <a:t>http://www.pewhispanic.org/files/reports/114.</a:t>
            </a:r>
            <a:r>
              <a:rPr lang="en-US" sz="1400" b="0" dirty="0" smtClean="0">
                <a:latin typeface="Calibri"/>
                <a:cs typeface="Calibri"/>
                <a:hlinkClick r:id="rId4"/>
              </a:rPr>
              <a:t>pdf</a:t>
            </a:r>
            <a:r>
              <a:rPr lang="en-US" sz="1400" b="0" dirty="0" smtClean="0">
                <a:latin typeface="Calibri"/>
                <a:cs typeface="Calibri"/>
              </a:rPr>
              <a:t>.</a:t>
            </a:r>
            <a:endParaRPr lang="en-US" sz="1400" b="0" dirty="0">
              <a:latin typeface="Calibri"/>
              <a:cs typeface="Calibri"/>
            </a:endParaRPr>
          </a:p>
          <a:p>
            <a:pPr marL="0" indent="0">
              <a:buNone/>
            </a:pPr>
            <a:r>
              <a:rPr lang="en-US" sz="1400" b="0" dirty="0">
                <a:latin typeface="Calibri"/>
                <a:cs typeface="Calibri"/>
              </a:rPr>
              <a:t>Pew Research Center (2012). “The Demographics of Social Media Users – 2012.” Washington, DC: Pew Research Center. Retrieved from: </a:t>
            </a:r>
            <a:r>
              <a:rPr lang="en-US" sz="1400" b="0" dirty="0">
                <a:latin typeface="Calibri"/>
                <a:cs typeface="Calibri"/>
                <a:hlinkClick r:id="rId5"/>
              </a:rPr>
              <a:t>http://www.pewinternet.org/~/media//Files/Reports/2013/</a:t>
            </a:r>
            <a:r>
              <a:rPr lang="en-US" sz="1400" b="0" dirty="0" smtClean="0">
                <a:latin typeface="Calibri"/>
                <a:cs typeface="Calibri"/>
                <a:hlinkClick r:id="rId5"/>
              </a:rPr>
              <a:t>PIP_SocialMediaUsers.pdf</a:t>
            </a:r>
            <a:r>
              <a:rPr lang="en-US" sz="1400" b="0" dirty="0" smtClean="0">
                <a:latin typeface="Calibri"/>
                <a:cs typeface="Calibri"/>
              </a:rPr>
              <a:t>.</a:t>
            </a:r>
            <a:endParaRPr lang="en-US" sz="1400" b="0" dirty="0">
              <a:latin typeface="Calibri"/>
              <a:cs typeface="Calibri"/>
            </a:endParaRPr>
          </a:p>
          <a:p>
            <a:pPr marL="0" indent="0">
              <a:buNone/>
            </a:pPr>
            <a:r>
              <a:rPr lang="en-US" sz="1400" b="0" dirty="0" smtClean="0">
                <a:latin typeface="Calibri"/>
                <a:cs typeface="Calibri"/>
              </a:rPr>
              <a:t>Pew </a:t>
            </a:r>
            <a:r>
              <a:rPr lang="en-US" sz="1400" b="0" dirty="0">
                <a:latin typeface="Calibri"/>
                <a:cs typeface="Calibri"/>
              </a:rPr>
              <a:t>Research Center (2012). “The Boomerang Generation: Feeling OK about Living with Mom and Dad.” Washington, DC: Pew Research Center. Retrieved from: </a:t>
            </a:r>
            <a:r>
              <a:rPr lang="en-US" sz="1400" b="0" dirty="0">
                <a:latin typeface="Calibri"/>
                <a:cs typeface="Calibri"/>
                <a:hlinkClick r:id="rId6"/>
              </a:rPr>
              <a:t>http://www.pewsocialtrends.org/files/2012/03/PewSocialTrends-2012-</a:t>
            </a:r>
            <a:r>
              <a:rPr lang="en-US" sz="1400" b="0" dirty="0" smtClean="0">
                <a:latin typeface="Calibri"/>
                <a:cs typeface="Calibri"/>
                <a:hlinkClick r:id="rId6"/>
              </a:rPr>
              <a:t>BoomerangGeneration.pdf</a:t>
            </a:r>
            <a:r>
              <a:rPr lang="en-US" sz="1400" b="0" dirty="0" smtClean="0">
                <a:latin typeface="Calibri"/>
                <a:cs typeface="Calibri"/>
              </a:rPr>
              <a:t>.</a:t>
            </a:r>
            <a:endParaRPr lang="en-US" sz="1400" b="0" dirty="0">
              <a:latin typeface="Calibri"/>
              <a:cs typeface="Calibri"/>
            </a:endParaRPr>
          </a:p>
          <a:p>
            <a:pPr marL="0" indent="0">
              <a:buNone/>
            </a:pPr>
            <a:r>
              <a:rPr lang="en-US" sz="1400" b="0" dirty="0">
                <a:solidFill>
                  <a:schemeClr val="tx1"/>
                </a:solidFill>
                <a:latin typeface="Calibri"/>
                <a:cs typeface="Calibri"/>
              </a:rPr>
              <a:t>Viner et al. Adolescents and the Global Health Transition. Presented at SAHM 2015 Annual Meeting; March 18-21, 2015; Los Angeles, CA. Adapted from </a:t>
            </a:r>
            <a:r>
              <a:rPr lang="en-US" sz="1400" b="0" dirty="0" smtClean="0">
                <a:solidFill>
                  <a:schemeClr val="tx1"/>
                </a:solidFill>
                <a:latin typeface="Calibri"/>
                <a:cs typeface="Calibri"/>
              </a:rPr>
              <a:t>Halfon.</a:t>
            </a:r>
            <a:endParaRPr lang="en-US" sz="1400" b="0" dirty="0">
              <a:solidFill>
                <a:schemeClr val="tx1"/>
              </a:solidFill>
              <a:latin typeface="Calibri"/>
              <a:cs typeface="Calibri"/>
            </a:endParaRPr>
          </a:p>
          <a:p>
            <a:pPr marL="0" indent="0">
              <a:buNone/>
            </a:pPr>
            <a:endParaRPr lang="en-US" sz="1400" b="0" u="sng" dirty="0" smtClean="0">
              <a:latin typeface="Calibri"/>
              <a:cs typeface="Calibri"/>
            </a:endParaRPr>
          </a:p>
        </p:txBody>
      </p:sp>
      <p:sp>
        <p:nvSpPr>
          <p:cNvPr id="4" name="Title 1"/>
          <p:cNvSpPr>
            <a:spLocks noGrp="1"/>
          </p:cNvSpPr>
          <p:nvPr>
            <p:ph type="title"/>
          </p:nvPr>
        </p:nvSpPr>
        <p:spPr>
          <a:xfrm>
            <a:off x="304800" y="152400"/>
            <a:ext cx="8229600" cy="609600"/>
          </a:xfrm>
        </p:spPr>
        <p:txBody>
          <a:bodyPr/>
          <a:lstStyle/>
          <a:p>
            <a:pPr algn="ctr"/>
            <a:r>
              <a:rPr lang="en-US" b="1" dirty="0">
                <a:latin typeface="Calibri"/>
                <a:cs typeface="Calibri"/>
              </a:rPr>
              <a:t>References </a:t>
            </a:r>
          </a:p>
        </p:txBody>
      </p:sp>
    </p:spTree>
    <p:extLst>
      <p:ext uri="{BB962C8B-B14F-4D97-AF65-F5344CB8AC3E}">
        <p14:creationId xmlns:p14="http://schemas.microsoft.com/office/powerpoint/2010/main" val="270694121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iner-adolescent influences.jpg"/>
          <p:cNvPicPr>
            <a:picLocks noChangeAspect="1"/>
          </p:cNvPicPr>
          <p:nvPr/>
        </p:nvPicPr>
        <p:blipFill rotWithShape="1">
          <a:blip r:embed="rId2">
            <a:extLst>
              <a:ext uri="{28A0092B-C50C-407E-A947-70E740481C1C}">
                <a14:useLocalDpi xmlns:a14="http://schemas.microsoft.com/office/drawing/2010/main" val="0"/>
              </a:ext>
            </a:extLst>
          </a:blip>
          <a:srcRect t="10777" b="10276"/>
          <a:stretch/>
        </p:blipFill>
        <p:spPr>
          <a:xfrm>
            <a:off x="806266" y="1498600"/>
            <a:ext cx="7347134" cy="4216400"/>
          </a:xfrm>
          <a:prstGeom prst="rect">
            <a:avLst/>
          </a:prstGeom>
        </p:spPr>
      </p:pic>
      <p:sp>
        <p:nvSpPr>
          <p:cNvPr id="2" name="Title 1"/>
          <p:cNvSpPr>
            <a:spLocks noGrp="1"/>
          </p:cNvSpPr>
          <p:nvPr>
            <p:ph type="title"/>
          </p:nvPr>
        </p:nvSpPr>
        <p:spPr>
          <a:xfrm>
            <a:off x="533400" y="285750"/>
            <a:ext cx="8229600" cy="990600"/>
          </a:xfrm>
        </p:spPr>
        <p:txBody>
          <a:bodyPr/>
          <a:lstStyle/>
          <a:p>
            <a:r>
              <a:rPr lang="en-US" b="1" dirty="0" smtClean="0">
                <a:latin typeface="+mj-lt"/>
                <a:cs typeface="Arial" panose="020B0604020202020204" pitchFamily="34" charset="0"/>
              </a:rPr>
              <a:t>Adolescent Contexts </a:t>
            </a:r>
            <a:r>
              <a:rPr lang="en-US" b="1" dirty="0">
                <a:latin typeface="+mj-lt"/>
                <a:cs typeface="Arial" panose="020B0604020202020204" pitchFamily="34" charset="0"/>
              </a:rPr>
              <a:t>W</a:t>
            </a:r>
            <a:r>
              <a:rPr lang="en-US" b="1" dirty="0" smtClean="0">
                <a:latin typeface="+mj-lt"/>
                <a:cs typeface="Arial" panose="020B0604020202020204" pitchFamily="34" charset="0"/>
              </a:rPr>
              <a:t>ithin the Lifespan:</a:t>
            </a:r>
            <a:br>
              <a:rPr lang="en-US" b="1" dirty="0" smtClean="0">
                <a:latin typeface="+mj-lt"/>
                <a:cs typeface="Arial" panose="020B0604020202020204" pitchFamily="34" charset="0"/>
              </a:rPr>
            </a:br>
            <a:r>
              <a:rPr lang="en-US" b="1" dirty="0" smtClean="0">
                <a:latin typeface="+mj-lt"/>
                <a:cs typeface="Arial" panose="020B0604020202020204" pitchFamily="34" charset="0"/>
              </a:rPr>
              <a:t>A time of major contextual transitions</a:t>
            </a:r>
            <a:endParaRPr lang="en-US" b="1" dirty="0">
              <a:solidFill>
                <a:srgbClr val="FF0000"/>
              </a:solidFill>
              <a:latin typeface="+mj-lt"/>
              <a:cs typeface="Arial" panose="020B0604020202020204" pitchFamily="34" charset="0"/>
            </a:endParaRPr>
          </a:p>
        </p:txBody>
      </p:sp>
      <p:sp>
        <p:nvSpPr>
          <p:cNvPr id="3" name="TextBox 2"/>
          <p:cNvSpPr txBox="1"/>
          <p:nvPr/>
        </p:nvSpPr>
        <p:spPr>
          <a:xfrm>
            <a:off x="542924" y="6410325"/>
            <a:ext cx="6315076" cy="276999"/>
          </a:xfrm>
          <a:prstGeom prst="rect">
            <a:avLst/>
          </a:prstGeom>
          <a:noFill/>
        </p:spPr>
        <p:txBody>
          <a:bodyPr wrap="square" rtlCol="0">
            <a:spAutoFit/>
          </a:bodyPr>
          <a:lstStyle/>
          <a:p>
            <a:r>
              <a:rPr lang="en-US" sz="1200" i="1" dirty="0" smtClean="0">
                <a:solidFill>
                  <a:srgbClr val="BFBFBF"/>
                </a:solidFill>
              </a:rPr>
              <a:t>Source: Viner et al., 2015. </a:t>
            </a:r>
            <a:endParaRPr lang="en-US" sz="1200" i="1" dirty="0">
              <a:solidFill>
                <a:srgbClr val="BFBFBF"/>
              </a:solidFill>
            </a:endParaRPr>
          </a:p>
        </p:txBody>
      </p:sp>
      <p:sp>
        <p:nvSpPr>
          <p:cNvPr id="6" name="TextBox 5"/>
          <p:cNvSpPr txBox="1"/>
          <p:nvPr/>
        </p:nvSpPr>
        <p:spPr>
          <a:xfrm>
            <a:off x="4114800" y="5715000"/>
            <a:ext cx="607859" cy="400110"/>
          </a:xfrm>
          <a:prstGeom prst="rect">
            <a:avLst/>
          </a:prstGeom>
          <a:noFill/>
        </p:spPr>
        <p:txBody>
          <a:bodyPr wrap="none" rtlCol="0">
            <a:spAutoFit/>
          </a:bodyPr>
          <a:lstStyle/>
          <a:p>
            <a:r>
              <a:rPr lang="en-US" sz="2000" b="1" dirty="0" smtClean="0"/>
              <a:t>Age</a:t>
            </a:r>
            <a:endParaRPr lang="en-US" sz="2000" b="1" dirty="0"/>
          </a:p>
        </p:txBody>
      </p:sp>
      <p:sp>
        <p:nvSpPr>
          <p:cNvPr id="4" name="Oval 3"/>
          <p:cNvSpPr/>
          <p:nvPr/>
        </p:nvSpPr>
        <p:spPr>
          <a:xfrm>
            <a:off x="2311400" y="1600200"/>
            <a:ext cx="1524000" cy="37338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88644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ork-in-the-road2.jpg"/>
          <p:cNvPicPr>
            <a:picLocks noGrp="1" noChangeAspect="1"/>
          </p:cNvPicPr>
          <p:nvPr>
            <p:ph idx="1"/>
          </p:nvPr>
        </p:nvPicPr>
        <p:blipFill rotWithShape="1">
          <a:blip r:embed="rId3">
            <a:extLst>
              <a:ext uri="{28A0092B-C50C-407E-A947-70E740481C1C}">
                <a14:useLocalDpi xmlns:a14="http://schemas.microsoft.com/office/drawing/2010/main" val="0"/>
              </a:ext>
            </a:extLst>
          </a:blip>
          <a:srcRect l="4801" t="4748" r="6165" b="9248"/>
          <a:stretch/>
        </p:blipFill>
        <p:spPr>
          <a:xfrm>
            <a:off x="1504950" y="914400"/>
            <a:ext cx="6296026" cy="4865358"/>
          </a:xfrm>
        </p:spPr>
      </p:pic>
      <p:sp>
        <p:nvSpPr>
          <p:cNvPr id="5" name="TextBox 4"/>
          <p:cNvSpPr txBox="1"/>
          <p:nvPr/>
        </p:nvSpPr>
        <p:spPr>
          <a:xfrm rot="1199261">
            <a:off x="3494842" y="2103538"/>
            <a:ext cx="1388264" cy="369332"/>
          </a:xfrm>
          <a:prstGeom prst="rect">
            <a:avLst/>
          </a:prstGeom>
          <a:noFill/>
        </p:spPr>
        <p:txBody>
          <a:bodyPr wrap="square" rtlCol="0">
            <a:spAutoFit/>
          </a:bodyPr>
          <a:lstStyle/>
          <a:p>
            <a:r>
              <a:rPr lang="en-US" dirty="0" smtClean="0"/>
              <a:t>College</a:t>
            </a:r>
            <a:endParaRPr lang="en-US" dirty="0"/>
          </a:p>
        </p:txBody>
      </p:sp>
      <p:sp>
        <p:nvSpPr>
          <p:cNvPr id="6" name="TextBox 5"/>
          <p:cNvSpPr txBox="1"/>
          <p:nvPr/>
        </p:nvSpPr>
        <p:spPr>
          <a:xfrm rot="19477735">
            <a:off x="4574956" y="1406090"/>
            <a:ext cx="1816559" cy="369332"/>
          </a:xfrm>
          <a:prstGeom prst="rect">
            <a:avLst/>
          </a:prstGeom>
          <a:noFill/>
        </p:spPr>
        <p:txBody>
          <a:bodyPr wrap="square" rtlCol="0">
            <a:spAutoFit/>
          </a:bodyPr>
          <a:lstStyle/>
          <a:p>
            <a:r>
              <a:rPr lang="en-US" dirty="0" smtClean="0"/>
              <a:t>Parenthood</a:t>
            </a:r>
            <a:endParaRPr lang="en-US" dirty="0"/>
          </a:p>
        </p:txBody>
      </p:sp>
      <p:sp>
        <p:nvSpPr>
          <p:cNvPr id="7" name="TextBox 6"/>
          <p:cNvSpPr txBox="1"/>
          <p:nvPr/>
        </p:nvSpPr>
        <p:spPr>
          <a:xfrm rot="20049677">
            <a:off x="3659968" y="3236205"/>
            <a:ext cx="1198955" cy="369332"/>
          </a:xfrm>
          <a:prstGeom prst="rect">
            <a:avLst/>
          </a:prstGeom>
          <a:noFill/>
        </p:spPr>
        <p:txBody>
          <a:bodyPr wrap="square" rtlCol="0">
            <a:spAutoFit/>
          </a:bodyPr>
          <a:lstStyle/>
          <a:p>
            <a:r>
              <a:rPr lang="en-US" dirty="0" smtClean="0"/>
              <a:t>Dropout</a:t>
            </a:r>
            <a:endParaRPr lang="en-US" dirty="0"/>
          </a:p>
        </p:txBody>
      </p:sp>
      <p:sp>
        <p:nvSpPr>
          <p:cNvPr id="8" name="TextBox 7"/>
          <p:cNvSpPr txBox="1"/>
          <p:nvPr/>
        </p:nvSpPr>
        <p:spPr>
          <a:xfrm rot="482201">
            <a:off x="5032456" y="2840277"/>
            <a:ext cx="1498693" cy="369332"/>
          </a:xfrm>
          <a:prstGeom prst="rect">
            <a:avLst/>
          </a:prstGeom>
          <a:noFill/>
        </p:spPr>
        <p:txBody>
          <a:bodyPr wrap="square" rtlCol="0">
            <a:spAutoFit/>
          </a:bodyPr>
          <a:lstStyle/>
          <a:p>
            <a:r>
              <a:rPr lang="en-US" dirty="0" smtClean="0"/>
              <a:t>Work</a:t>
            </a:r>
            <a:endParaRPr lang="en-US" dirty="0"/>
          </a:p>
        </p:txBody>
      </p:sp>
      <p:sp>
        <p:nvSpPr>
          <p:cNvPr id="9" name="TextBox 8"/>
          <p:cNvSpPr txBox="1"/>
          <p:nvPr/>
        </p:nvSpPr>
        <p:spPr>
          <a:xfrm rot="21172339">
            <a:off x="3265573" y="3946158"/>
            <a:ext cx="1262058" cy="369332"/>
          </a:xfrm>
          <a:prstGeom prst="rect">
            <a:avLst/>
          </a:prstGeom>
          <a:noFill/>
        </p:spPr>
        <p:txBody>
          <a:bodyPr wrap="square" rtlCol="0">
            <a:spAutoFit/>
          </a:bodyPr>
          <a:lstStyle/>
          <a:p>
            <a:r>
              <a:rPr lang="en-US" dirty="0" smtClean="0"/>
              <a:t>Military</a:t>
            </a:r>
            <a:endParaRPr lang="en-US" dirty="0"/>
          </a:p>
        </p:txBody>
      </p:sp>
      <p:sp>
        <p:nvSpPr>
          <p:cNvPr id="10" name="TextBox 9"/>
          <p:cNvSpPr txBox="1"/>
          <p:nvPr/>
        </p:nvSpPr>
        <p:spPr>
          <a:xfrm rot="20991741">
            <a:off x="4990333" y="3243743"/>
            <a:ext cx="1651243" cy="369332"/>
          </a:xfrm>
          <a:prstGeom prst="rect">
            <a:avLst/>
          </a:prstGeom>
          <a:noFill/>
        </p:spPr>
        <p:txBody>
          <a:bodyPr wrap="square" rtlCol="0">
            <a:spAutoFit/>
          </a:bodyPr>
          <a:lstStyle/>
          <a:p>
            <a:r>
              <a:rPr lang="en-US" dirty="0" smtClean="0"/>
              <a:t>Incarceration</a:t>
            </a:r>
            <a:endParaRPr lang="en-US" dirty="0"/>
          </a:p>
        </p:txBody>
      </p:sp>
      <p:sp>
        <p:nvSpPr>
          <p:cNvPr id="12" name="TextBox 11"/>
          <p:cNvSpPr txBox="1"/>
          <p:nvPr/>
        </p:nvSpPr>
        <p:spPr>
          <a:xfrm rot="1011659">
            <a:off x="4907718" y="4536045"/>
            <a:ext cx="1177972" cy="369332"/>
          </a:xfrm>
          <a:prstGeom prst="rect">
            <a:avLst/>
          </a:prstGeom>
          <a:noFill/>
        </p:spPr>
        <p:txBody>
          <a:bodyPr wrap="square" rtlCol="0">
            <a:spAutoFit/>
          </a:bodyPr>
          <a:lstStyle/>
          <a:p>
            <a:r>
              <a:rPr lang="en-US" dirty="0" smtClean="0"/>
              <a:t>Other</a:t>
            </a:r>
            <a:endParaRPr lang="en-US" dirty="0"/>
          </a:p>
        </p:txBody>
      </p:sp>
      <p:sp>
        <p:nvSpPr>
          <p:cNvPr id="3" name="TextBox 2"/>
          <p:cNvSpPr txBox="1"/>
          <p:nvPr/>
        </p:nvSpPr>
        <p:spPr>
          <a:xfrm>
            <a:off x="0" y="0"/>
            <a:ext cx="9067799" cy="707886"/>
          </a:xfrm>
          <a:prstGeom prst="rect">
            <a:avLst/>
          </a:prstGeom>
          <a:noFill/>
        </p:spPr>
        <p:txBody>
          <a:bodyPr wrap="square" rtlCol="0">
            <a:spAutoFit/>
          </a:bodyPr>
          <a:lstStyle/>
          <a:p>
            <a:pPr algn="ctr"/>
            <a:r>
              <a:rPr lang="en-US" sz="4000" b="1" dirty="0" smtClean="0">
                <a:solidFill>
                  <a:srgbClr val="2B9AAA"/>
                </a:solidFill>
                <a:latin typeface="+mj-lt"/>
                <a:cs typeface="Arial" panose="020B0604020202020204" pitchFamily="34" charset="0"/>
              </a:rPr>
              <a:t>Contexts and Paths in Young Adulthood</a:t>
            </a:r>
            <a:endParaRPr lang="en-US" sz="4000" b="1" dirty="0">
              <a:solidFill>
                <a:srgbClr val="2B9AAA"/>
              </a:solidFill>
              <a:latin typeface="+mj-lt"/>
              <a:cs typeface="Arial" panose="020B0604020202020204" pitchFamily="34" charset="0"/>
            </a:endParaRPr>
          </a:p>
        </p:txBody>
      </p:sp>
      <p:cxnSp>
        <p:nvCxnSpPr>
          <p:cNvPr id="13" name="Straight Arrow Connector 12"/>
          <p:cNvCxnSpPr/>
          <p:nvPr/>
        </p:nvCxnSpPr>
        <p:spPr>
          <a:xfrm flipV="1">
            <a:off x="4067168" y="2101057"/>
            <a:ext cx="671407" cy="11674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p:nvPr/>
        </p:nvCxnSpPr>
        <p:spPr>
          <a:xfrm>
            <a:off x="5226678" y="2101057"/>
            <a:ext cx="121497" cy="73667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flipH="1">
            <a:off x="3935805" y="1666265"/>
            <a:ext cx="1104011" cy="35170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a:off x="4970719" y="3130944"/>
            <a:ext cx="0" cy="27510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a:off x="3395761" y="2236682"/>
            <a:ext cx="0" cy="17026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7" name="Straight Arrow Connector 26"/>
          <p:cNvCxnSpPr>
            <a:endCxn id="8" idx="1"/>
          </p:cNvCxnSpPr>
          <p:nvPr/>
        </p:nvCxnSpPr>
        <p:spPr>
          <a:xfrm>
            <a:off x="4311414" y="2406969"/>
            <a:ext cx="728402" cy="51321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a:off x="3832937" y="4373147"/>
            <a:ext cx="905638" cy="16779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 name="Straight Arrow Connector 28"/>
          <p:cNvCxnSpPr/>
          <p:nvPr/>
        </p:nvCxnSpPr>
        <p:spPr>
          <a:xfrm flipH="1">
            <a:off x="5290719" y="3725697"/>
            <a:ext cx="304800" cy="79262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 name="Straight Arrow Connector 29"/>
          <p:cNvCxnSpPr/>
          <p:nvPr/>
        </p:nvCxnSpPr>
        <p:spPr>
          <a:xfrm flipV="1">
            <a:off x="3866910" y="1516153"/>
            <a:ext cx="1238272" cy="36170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6" name="Straight Arrow Connector 45"/>
          <p:cNvCxnSpPr/>
          <p:nvPr/>
        </p:nvCxnSpPr>
        <p:spPr>
          <a:xfrm flipV="1">
            <a:off x="5226678" y="3101305"/>
            <a:ext cx="0" cy="21125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8" name="Straight Arrow Connector 47"/>
          <p:cNvCxnSpPr/>
          <p:nvPr/>
        </p:nvCxnSpPr>
        <p:spPr>
          <a:xfrm flipH="1" flipV="1">
            <a:off x="4311414" y="2335018"/>
            <a:ext cx="793768" cy="3639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1" name="Straight Arrow Connector 30"/>
          <p:cNvCxnSpPr/>
          <p:nvPr/>
        </p:nvCxnSpPr>
        <p:spPr>
          <a:xfrm flipH="1" flipV="1">
            <a:off x="5348175" y="2017971"/>
            <a:ext cx="139123" cy="8248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2" name="Straight Arrow Connector 31"/>
          <p:cNvCxnSpPr/>
          <p:nvPr/>
        </p:nvCxnSpPr>
        <p:spPr>
          <a:xfrm flipH="1">
            <a:off x="3832937" y="2101057"/>
            <a:ext cx="802772" cy="136562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806419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4"/>
          <p:cNvSpPr>
            <a:spLocks noGrp="1"/>
          </p:cNvSpPr>
          <p:nvPr>
            <p:ph type="ctrTitle" idx="4294967295"/>
          </p:nvPr>
        </p:nvSpPr>
        <p:spPr>
          <a:xfrm>
            <a:off x="451908" y="571500"/>
            <a:ext cx="8520642" cy="1066800"/>
          </a:xfrm>
        </p:spPr>
        <p:txBody>
          <a:bodyPr/>
          <a:lstStyle/>
          <a:p>
            <a:r>
              <a:rPr lang="en-US" b="1" dirty="0">
                <a:latin typeface="+mj-lt"/>
                <a:cs typeface="Avenir Medium"/>
              </a:rPr>
              <a:t>A </a:t>
            </a:r>
            <a:r>
              <a:rPr lang="en-US" b="1" dirty="0">
                <a:solidFill>
                  <a:srgbClr val="1F497D"/>
                </a:solidFill>
                <a:latin typeface="+mj-lt"/>
                <a:cs typeface="Avenir Medium"/>
              </a:rPr>
              <a:t>quick</a:t>
            </a:r>
            <a:r>
              <a:rPr lang="en-US" b="1" dirty="0">
                <a:solidFill>
                  <a:schemeClr val="accent4"/>
                </a:solidFill>
                <a:latin typeface="+mj-lt"/>
                <a:cs typeface="Avenir Medium"/>
              </a:rPr>
              <a:t> </a:t>
            </a:r>
            <a:r>
              <a:rPr lang="en-US" b="1" dirty="0">
                <a:latin typeface="+mj-lt"/>
                <a:cs typeface="Avenir Medium"/>
              </a:rPr>
              <a:t>look at </a:t>
            </a:r>
            <a:r>
              <a:rPr lang="en-US" b="1" dirty="0" smtClean="0">
                <a:latin typeface="+mj-lt"/>
                <a:cs typeface="Avenir Medium"/>
              </a:rPr>
              <a:t>young adult contexts </a:t>
            </a:r>
            <a:endParaRPr lang="en-US" b="1" dirty="0">
              <a:latin typeface="+mj-lt"/>
              <a:cs typeface="Avenir Medium"/>
            </a:endParaRPr>
          </a:p>
        </p:txBody>
      </p:sp>
      <p:sp>
        <p:nvSpPr>
          <p:cNvPr id="68610" name="Subtitle 5"/>
          <p:cNvSpPr>
            <a:spLocks noGrp="1"/>
          </p:cNvSpPr>
          <p:nvPr>
            <p:ph type="subTitle" idx="4294967295"/>
          </p:nvPr>
        </p:nvSpPr>
        <p:spPr>
          <a:xfrm>
            <a:off x="533400" y="1857375"/>
            <a:ext cx="8153400" cy="4267200"/>
          </a:xfrm>
        </p:spPr>
        <p:txBody>
          <a:bodyPr>
            <a:normAutofit/>
          </a:bodyPr>
          <a:lstStyle/>
          <a:p>
            <a:pPr marL="342900" lvl="1" indent="-342900">
              <a:lnSpc>
                <a:spcPct val="100000"/>
              </a:lnSpc>
              <a:spcBef>
                <a:spcPts val="0"/>
              </a:spcBef>
              <a:buClr>
                <a:srgbClr val="FF0000"/>
              </a:buClr>
            </a:pPr>
            <a:r>
              <a:rPr lang="en-US" sz="3000" b="0" dirty="0" smtClean="0">
                <a:solidFill>
                  <a:schemeClr val="tx1"/>
                </a:solidFill>
                <a:latin typeface="+mn-lt"/>
              </a:rPr>
              <a:t>Societal implications for health care</a:t>
            </a:r>
            <a:endParaRPr lang="en-US" sz="3000" b="0" dirty="0">
              <a:solidFill>
                <a:schemeClr val="tx1"/>
              </a:solidFill>
              <a:latin typeface="+mn-lt"/>
            </a:endParaRPr>
          </a:p>
          <a:p>
            <a:pPr marL="857250" lvl="2" indent="-457200">
              <a:spcBef>
                <a:spcPts val="600"/>
              </a:spcBef>
              <a:buClr>
                <a:srgbClr val="FF0000"/>
              </a:buClr>
              <a:buFont typeface="Lucida Grande"/>
              <a:buChar char="-"/>
            </a:pPr>
            <a:r>
              <a:rPr lang="en-US" sz="2600" b="0" dirty="0" smtClean="0">
                <a:latin typeface="+mn-lt"/>
              </a:rPr>
              <a:t>More young adults living at home</a:t>
            </a:r>
          </a:p>
          <a:p>
            <a:pPr marL="857250" lvl="2" indent="-457200">
              <a:spcBef>
                <a:spcPts val="600"/>
              </a:spcBef>
              <a:buClr>
                <a:srgbClr val="FF0000"/>
              </a:buClr>
              <a:buFont typeface="Lucida Grande"/>
              <a:buChar char="-"/>
            </a:pPr>
            <a:r>
              <a:rPr lang="en-US" sz="2600" b="0" dirty="0" smtClean="0">
                <a:latin typeface="+mn-lt"/>
              </a:rPr>
              <a:t>Higher childbearing </a:t>
            </a:r>
            <a:r>
              <a:rPr lang="en-US" sz="2600" b="0" dirty="0">
                <a:latin typeface="+mn-lt"/>
              </a:rPr>
              <a:t>rates </a:t>
            </a:r>
            <a:r>
              <a:rPr lang="en-US" sz="2600" b="0" dirty="0" smtClean="0">
                <a:latin typeface="+mn-lt"/>
              </a:rPr>
              <a:t>for those with no college education</a:t>
            </a:r>
          </a:p>
          <a:p>
            <a:pPr marL="857250" lvl="2" indent="-457200">
              <a:spcBef>
                <a:spcPts val="600"/>
              </a:spcBef>
              <a:buClr>
                <a:srgbClr val="FF0000"/>
              </a:buClr>
              <a:buFont typeface="Lucida Grande"/>
              <a:buChar char="-"/>
            </a:pPr>
            <a:r>
              <a:rPr lang="en-US" sz="2600" b="0" dirty="0" smtClean="0">
                <a:latin typeface="+mn-lt"/>
              </a:rPr>
              <a:t>Institutional health care systems:</a:t>
            </a:r>
            <a:endParaRPr lang="en-US" sz="2600" b="0" dirty="0" smtClean="0">
              <a:solidFill>
                <a:srgbClr val="FF0000"/>
              </a:solidFill>
              <a:latin typeface="+mn-lt"/>
            </a:endParaRPr>
          </a:p>
          <a:p>
            <a:pPr marL="1200150" lvl="2" indent="-457200">
              <a:spcBef>
                <a:spcPts val="600"/>
              </a:spcBef>
              <a:buClr>
                <a:srgbClr val="FF0000"/>
              </a:buClr>
              <a:buFont typeface="Wingdings" charset="2"/>
              <a:buChar char="Ø"/>
            </a:pPr>
            <a:r>
              <a:rPr lang="en-US" b="0" dirty="0" smtClean="0">
                <a:latin typeface="+mn-lt"/>
              </a:rPr>
              <a:t>prison</a:t>
            </a:r>
          </a:p>
          <a:p>
            <a:pPr marL="1200150" lvl="2" indent="-457200">
              <a:spcBef>
                <a:spcPts val="600"/>
              </a:spcBef>
              <a:buClr>
                <a:srgbClr val="FF0000"/>
              </a:buClr>
              <a:buFont typeface="Wingdings" charset="2"/>
              <a:buChar char="Ø"/>
            </a:pPr>
            <a:r>
              <a:rPr lang="en-US" b="0" dirty="0" smtClean="0">
                <a:latin typeface="+mn-lt"/>
              </a:rPr>
              <a:t>military</a:t>
            </a:r>
          </a:p>
          <a:p>
            <a:pPr marL="857250" lvl="2" indent="-457200">
              <a:spcBef>
                <a:spcPts val="600"/>
              </a:spcBef>
              <a:buClr>
                <a:srgbClr val="FF0000"/>
              </a:buClr>
              <a:buFont typeface="Lucida Grande"/>
              <a:buChar char="-"/>
            </a:pPr>
            <a:r>
              <a:rPr lang="en-US" sz="2600" b="0" dirty="0" smtClean="0">
                <a:latin typeface="+mn-lt"/>
              </a:rPr>
              <a:t>Smartphone Use</a:t>
            </a:r>
            <a:endParaRPr lang="en-US" sz="2600" b="0" dirty="0">
              <a:latin typeface="+mn-lt"/>
            </a:endParaRPr>
          </a:p>
        </p:txBody>
      </p:sp>
    </p:spTree>
    <p:extLst>
      <p:ext uri="{BB962C8B-B14F-4D97-AF65-F5344CB8AC3E}">
        <p14:creationId xmlns:p14="http://schemas.microsoft.com/office/powerpoint/2010/main" val="319876223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625" y="514350"/>
            <a:ext cx="6962775" cy="1162050"/>
          </a:xfrm>
        </p:spPr>
        <p:txBody>
          <a:bodyPr>
            <a:normAutofit/>
          </a:bodyPr>
          <a:lstStyle/>
          <a:p>
            <a:r>
              <a:rPr lang="en-US" b="1" dirty="0" smtClean="0">
                <a:latin typeface="+mj-lt"/>
                <a:cs typeface="Arial" panose="020B0604020202020204" pitchFamily="34" charset="0"/>
              </a:rPr>
              <a:t>Young Adults Living at Home</a:t>
            </a:r>
            <a:endParaRPr lang="en-US" b="1" dirty="0">
              <a:latin typeface="+mj-lt"/>
              <a:cs typeface="Arial" panose="020B0604020202020204" pitchFamily="34" charset="0"/>
            </a:endParaRPr>
          </a:p>
        </p:txBody>
      </p:sp>
      <p:sp>
        <p:nvSpPr>
          <p:cNvPr id="5" name="TextBox 4"/>
          <p:cNvSpPr txBox="1"/>
          <p:nvPr/>
        </p:nvSpPr>
        <p:spPr>
          <a:xfrm>
            <a:off x="523874" y="6381750"/>
            <a:ext cx="5038725" cy="276999"/>
          </a:xfrm>
          <a:prstGeom prst="rect">
            <a:avLst/>
          </a:prstGeom>
          <a:noFill/>
        </p:spPr>
        <p:txBody>
          <a:bodyPr wrap="square" rtlCol="0">
            <a:spAutoFit/>
          </a:bodyPr>
          <a:lstStyle/>
          <a:p>
            <a:r>
              <a:rPr lang="en-US" sz="1200" i="1" dirty="0" smtClean="0">
                <a:solidFill>
                  <a:srgbClr val="BFBFBF"/>
                </a:solidFill>
              </a:rPr>
              <a:t>Source: Pew Research Center, 2012. </a:t>
            </a:r>
            <a:endParaRPr lang="en-US" sz="1200" i="1" dirty="0">
              <a:solidFill>
                <a:srgbClr val="BFBFBF"/>
              </a:solidFill>
            </a:endParaRPr>
          </a:p>
        </p:txBody>
      </p:sp>
      <p:graphicFrame>
        <p:nvGraphicFramePr>
          <p:cNvPr id="6" name="Chart 5"/>
          <p:cNvGraphicFramePr/>
          <p:nvPr>
            <p:extLst>
              <p:ext uri="{D42A27DB-BD31-4B8C-83A1-F6EECF244321}">
                <p14:modId xmlns:p14="http://schemas.microsoft.com/office/powerpoint/2010/main" val="3426757586"/>
              </p:ext>
            </p:extLst>
          </p:nvPr>
        </p:nvGraphicFramePr>
        <p:xfrm>
          <a:off x="289254" y="2086398"/>
          <a:ext cx="6096000" cy="356192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14325" y="1818663"/>
            <a:ext cx="6096000" cy="369332"/>
          </a:xfrm>
          <a:prstGeom prst="rect">
            <a:avLst/>
          </a:prstGeom>
          <a:noFill/>
        </p:spPr>
        <p:txBody>
          <a:bodyPr wrap="square" rtlCol="0">
            <a:spAutoFit/>
          </a:bodyPr>
          <a:lstStyle/>
          <a:p>
            <a:pPr algn="ctr"/>
            <a:r>
              <a:rPr lang="en-US" b="1" dirty="0" smtClean="0"/>
              <a:t>Youngest Adults Staying Closest to Home</a:t>
            </a:r>
            <a:endParaRPr lang="en-US" b="1" dirty="0"/>
          </a:p>
        </p:txBody>
      </p:sp>
      <p:pic>
        <p:nvPicPr>
          <p:cNvPr id="8" name="Picture 7" descr="moving_back_home_smal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8053" y="3476625"/>
            <a:ext cx="2662750" cy="2238375"/>
          </a:xfrm>
          <a:prstGeom prst="rect">
            <a:avLst/>
          </a:prstGeom>
        </p:spPr>
      </p:pic>
      <p:pic>
        <p:nvPicPr>
          <p:cNvPr id="9" name="Picture 8" descr="images.jpeg"/>
          <p:cNvPicPr>
            <a:picLocks noChangeAspect="1"/>
          </p:cNvPicPr>
          <p:nvPr/>
        </p:nvPicPr>
        <p:blipFill>
          <a:blip r:embed="rId5">
            <a:extLst>
              <a:ext uri="{BEBA8EAE-BF5A-486C-A8C5-ECC9F3942E4B}">
                <a14:imgProps xmlns:a14="http://schemas.microsoft.com/office/drawing/2010/main">
                  <a14:imgLayer r:embed="rId6">
                    <a14:imgEffect>
                      <a14:backgroundRemoval t="733" b="98901" l="9783" r="89674"/>
                    </a14:imgEffect>
                  </a14:imgLayer>
                </a14:imgProps>
              </a:ext>
              <a:ext uri="{28A0092B-C50C-407E-A947-70E740481C1C}">
                <a14:useLocalDpi xmlns:a14="http://schemas.microsoft.com/office/drawing/2010/main" val="0"/>
              </a:ext>
            </a:extLst>
          </a:blip>
          <a:stretch>
            <a:fillRect/>
          </a:stretch>
        </p:blipFill>
        <p:spPr>
          <a:xfrm rot="10108261">
            <a:off x="190193" y="535126"/>
            <a:ext cx="904159" cy="1231978"/>
          </a:xfrm>
          <a:prstGeom prst="rect">
            <a:avLst/>
          </a:prstGeom>
        </p:spPr>
      </p:pic>
    </p:spTree>
    <p:extLst>
      <p:ext uri="{BB962C8B-B14F-4D97-AF65-F5344CB8AC3E}">
        <p14:creationId xmlns:p14="http://schemas.microsoft.com/office/powerpoint/2010/main" val="11306310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Autofit/>
          </a:bodyPr>
          <a:lstStyle/>
          <a:p>
            <a:r>
              <a:rPr lang="en-US" b="1" dirty="0" smtClean="0">
                <a:latin typeface="+mj-lt"/>
                <a:cs typeface="Arial" panose="020B0604020202020204" pitchFamily="34" charset="0"/>
              </a:rPr>
              <a:t>Two Childbearing Tracks: </a:t>
            </a:r>
            <a:br>
              <a:rPr lang="en-US" b="1" dirty="0" smtClean="0">
                <a:latin typeface="+mj-lt"/>
                <a:cs typeface="Arial" panose="020B0604020202020204" pitchFamily="34" charset="0"/>
              </a:rPr>
            </a:br>
            <a:r>
              <a:rPr lang="en-US" sz="2400" b="1" dirty="0" smtClean="0">
                <a:latin typeface="+mj-lt"/>
                <a:cs typeface="Arial" panose="020B0604020202020204" pitchFamily="34" charset="0"/>
              </a:rPr>
              <a:t>Young adult childbearing mainly among less educated</a:t>
            </a:r>
            <a:endParaRPr lang="en-US" sz="2400" b="1" dirty="0">
              <a:solidFill>
                <a:srgbClr val="FF0000"/>
              </a:solidFill>
              <a:latin typeface="+mj-lt"/>
              <a:cs typeface="Arial" panose="020B0604020202020204" pitchFamily="34" charset="0"/>
            </a:endParaRPr>
          </a:p>
        </p:txBody>
      </p:sp>
      <p:sp>
        <p:nvSpPr>
          <p:cNvPr id="6" name="TextBox 5"/>
          <p:cNvSpPr txBox="1"/>
          <p:nvPr/>
        </p:nvSpPr>
        <p:spPr>
          <a:xfrm>
            <a:off x="533400" y="1371600"/>
            <a:ext cx="7620000" cy="338554"/>
          </a:xfrm>
          <a:prstGeom prst="rect">
            <a:avLst/>
          </a:prstGeom>
          <a:noFill/>
        </p:spPr>
        <p:txBody>
          <a:bodyPr wrap="square" rtlCol="0">
            <a:spAutoFit/>
          </a:bodyPr>
          <a:lstStyle/>
          <a:p>
            <a:pPr algn="ctr"/>
            <a:r>
              <a:rPr lang="en-US" sz="1600" b="1" dirty="0" smtClean="0"/>
              <a:t>Age of first birth, by education level, 2006-2010</a:t>
            </a:r>
            <a:r>
              <a:rPr lang="en-US" sz="1600" b="1" dirty="0"/>
              <a:t> </a:t>
            </a:r>
            <a:r>
              <a:rPr lang="en-US" sz="1600" b="1" dirty="0" smtClean="0"/>
              <a:t>(asked of women ages 22-44)</a:t>
            </a:r>
            <a:endParaRPr lang="en-US" sz="1600" b="1" dirty="0"/>
          </a:p>
        </p:txBody>
      </p:sp>
      <p:sp>
        <p:nvSpPr>
          <p:cNvPr id="8" name="TextBox 7"/>
          <p:cNvSpPr txBox="1"/>
          <p:nvPr/>
        </p:nvSpPr>
        <p:spPr>
          <a:xfrm>
            <a:off x="571500" y="6391275"/>
            <a:ext cx="5562600" cy="276999"/>
          </a:xfrm>
          <a:prstGeom prst="rect">
            <a:avLst/>
          </a:prstGeom>
          <a:noFill/>
        </p:spPr>
        <p:txBody>
          <a:bodyPr wrap="square" rtlCol="0">
            <a:spAutoFit/>
          </a:bodyPr>
          <a:lstStyle/>
          <a:p>
            <a:r>
              <a:rPr lang="en-US" sz="1200" i="1" dirty="0" smtClean="0">
                <a:solidFill>
                  <a:srgbClr val="BFBFBF"/>
                </a:solidFill>
              </a:rPr>
              <a:t>Source: National Survey of Family Growth: Martinez et al., 2012.</a:t>
            </a:r>
            <a:endParaRPr lang="en-US" sz="1200" i="1" dirty="0">
              <a:solidFill>
                <a:srgbClr val="BFBFBF"/>
              </a:solidFill>
            </a:endParaRPr>
          </a:p>
        </p:txBody>
      </p:sp>
      <p:graphicFrame>
        <p:nvGraphicFramePr>
          <p:cNvPr id="9" name="Chart 8"/>
          <p:cNvGraphicFramePr>
            <a:graphicFrameLocks/>
          </p:cNvGraphicFramePr>
          <p:nvPr>
            <p:extLst>
              <p:ext uri="{D42A27DB-BD31-4B8C-83A1-F6EECF244321}">
                <p14:modId xmlns:p14="http://schemas.microsoft.com/office/powerpoint/2010/main" val="881376945"/>
              </p:ext>
            </p:extLst>
          </p:nvPr>
        </p:nvGraphicFramePr>
        <p:xfrm>
          <a:off x="533400" y="1710154"/>
          <a:ext cx="7738070" cy="46144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15663853"/>
      </p:ext>
    </p:extLst>
  </p:cSld>
  <p:clrMapOvr>
    <a:masterClrMapping/>
  </p:clrMapOvr>
  <p:timing>
    <p:tnLst>
      <p:par>
        <p:cTn xmlns:p14="http://schemas.microsoft.com/office/powerpoint/2010/mai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edian">
  <a:themeElements>
    <a:clrScheme name="Custom 2">
      <a:dk1>
        <a:sysClr val="windowText" lastClr="000000"/>
      </a:dk1>
      <a:lt1>
        <a:sysClr val="window" lastClr="FFFFFF"/>
      </a:lt1>
      <a:dk2>
        <a:srgbClr val="8B8178"/>
      </a:dk2>
      <a:lt2>
        <a:srgbClr val="EBDDC3"/>
      </a:lt2>
      <a:accent1>
        <a:srgbClr val="4E84C4"/>
      </a:accent1>
      <a:accent2>
        <a:srgbClr val="007934"/>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9A6DFAD070954AB02C9B8D89579F75" ma:contentTypeVersion="0" ma:contentTypeDescription="Create a new document." ma:contentTypeScope="" ma:versionID="8d9f1a3553e3f2baa9ce2ef810f9433e">
  <xsd:schema xmlns:xsd="http://www.w3.org/2001/XMLSchema" xmlns:xs="http://www.w3.org/2001/XMLSchema" xmlns:p="http://schemas.microsoft.com/office/2006/metadata/properties" targetNamespace="http://schemas.microsoft.com/office/2006/metadata/properties" ma:root="true" ma:fieldsID="2536bb898a1e456fdf8991fe04e4595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6623D4E-62BC-491B-8F92-A7E64AB7D9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DC7A7D9-F8CD-438E-9B5C-AF884163A43A}">
  <ds:schemaRefs>
    <ds:schemaRef ds:uri="http://schemas.microsoft.com/sharepoint/v3/contenttype/forms"/>
  </ds:schemaRefs>
</ds:datastoreItem>
</file>

<file path=customXml/itemProps3.xml><?xml version="1.0" encoding="utf-8"?>
<ds:datastoreItem xmlns:ds="http://schemas.openxmlformats.org/officeDocument/2006/customXml" ds:itemID="{A2D47FC6-ACB7-412A-BD30-3F102506A07A}">
  <ds:schemaRefs>
    <ds:schemaRef ds:uri="http://www.w3.org/XML/1998/namespace"/>
    <ds:schemaRef ds:uri="http://purl.org/dc/elements/1.1/"/>
    <ds:schemaRef ds:uri="http://purl.org/dc/terms/"/>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4167</TotalTime>
  <Words>3598</Words>
  <Application>Microsoft Macintosh PowerPoint</Application>
  <PresentationFormat>On-screen Show (4:3)</PresentationFormat>
  <Paragraphs>369</Paragraphs>
  <Slides>48</Slides>
  <Notes>26</Notes>
  <HiddenSlides>0</HiddenSlides>
  <MMClips>0</MMClips>
  <ScaleCrop>false</ScaleCrop>
  <HeadingPairs>
    <vt:vector size="4" baseType="variant">
      <vt:variant>
        <vt:lpstr>Theme</vt:lpstr>
      </vt:variant>
      <vt:variant>
        <vt:i4>3</vt:i4>
      </vt:variant>
      <vt:variant>
        <vt:lpstr>Slide Titles</vt:lpstr>
      </vt:variant>
      <vt:variant>
        <vt:i4>48</vt:i4>
      </vt:variant>
    </vt:vector>
  </HeadingPairs>
  <TitlesOfParts>
    <vt:vector size="51" baseType="lpstr">
      <vt:lpstr>Office Theme</vt:lpstr>
      <vt:lpstr>Custom Design</vt:lpstr>
      <vt:lpstr>Median</vt:lpstr>
      <vt:lpstr>PowerPoint Presentation</vt:lpstr>
      <vt:lpstr>PowerPoint Presentation</vt:lpstr>
      <vt:lpstr>PowerPoint Presentation</vt:lpstr>
      <vt:lpstr>PowerPoint Presentation</vt:lpstr>
      <vt:lpstr>Adolescent Contexts Within the Lifespan: A time of major contextual transitions</vt:lpstr>
      <vt:lpstr>PowerPoint Presentation</vt:lpstr>
      <vt:lpstr>A quick look at young adult contexts </vt:lpstr>
      <vt:lpstr>Young Adults Living at Home</vt:lpstr>
      <vt:lpstr>Two Childbearing Tracks:  Young adult childbearing mainly among less educated</vt:lpstr>
      <vt:lpstr>Military</vt:lpstr>
      <vt:lpstr>Incarceration</vt:lpstr>
      <vt:lpstr>Smart Phone Use</vt:lpstr>
      <vt:lpstr>PowerPoint Presentation</vt:lpstr>
      <vt:lpstr>A Model of Development</vt:lpstr>
      <vt:lpstr>Early Adolescence</vt:lpstr>
      <vt:lpstr>Early Adolescence: a quick overview</vt:lpstr>
      <vt:lpstr>Mid/late Adolescence</vt:lpstr>
      <vt:lpstr>Mid/late Adolescence: a quick overview</vt:lpstr>
      <vt:lpstr>PowerPoint Presentation</vt:lpstr>
      <vt:lpstr>Young Adulthood: a quick overview</vt:lpstr>
      <vt:lpstr>Young Adulthood: a quick overview</vt:lpstr>
      <vt:lpstr>General Principles of Working  with Adolescent and Young Adults</vt:lpstr>
      <vt:lpstr>PowerPoint Presentation</vt:lpstr>
      <vt:lpstr>PowerPoint Presentation</vt:lpstr>
      <vt:lpstr>PowerPoint Presentation</vt:lpstr>
      <vt:lpstr>Challenges and Opportunities for Access</vt:lpstr>
      <vt:lpstr>Financial systems</vt:lpstr>
      <vt:lpstr>Full Year Insured by Age and Sex, 2014</vt:lpstr>
      <vt:lpstr>Financial systems:  Opportunities to improve access </vt:lpstr>
      <vt:lpstr>Organization of Care </vt:lpstr>
      <vt:lpstr>Utilization of Care</vt:lpstr>
      <vt:lpstr>Have a Usual Source of Health Care,  by Age and Sex, 2014</vt:lpstr>
      <vt:lpstr>Location of Usual Source of Care (of those with a USC), by Age, 2014</vt:lpstr>
      <vt:lpstr>Other Sources of Care:  Family Planning Clinics</vt:lpstr>
      <vt:lpstr>Other sources of care: FQHCs &amp; SBHCs</vt:lpstr>
      <vt:lpstr>Health Care Organization and Utilization: Opportunities to Improve Access </vt:lpstr>
      <vt:lpstr>Focus on Preventive Services</vt:lpstr>
      <vt:lpstr>Past-Year Preventive Care Visit  by Age and Gender, 2011</vt:lpstr>
      <vt:lpstr>Focus on Preventive Services: Challenges to Access Care</vt:lpstr>
      <vt:lpstr>Focus on Preventive Services:  Opportunities to Improve Access </vt:lpstr>
      <vt:lpstr>The Adolescent Preventive Visit: 20 years of Consensus &amp;  Growing Evidence Base</vt:lpstr>
      <vt:lpstr>Focus on Preventive Services: UCSF Resources</vt:lpstr>
      <vt:lpstr>Family and Legal Contexts Change </vt:lpstr>
      <vt:lpstr>Family and Legal Contexts: Opportunities to Improve Access</vt:lpstr>
      <vt:lpstr>PowerPoint Presentation</vt:lpstr>
      <vt:lpstr>PowerPoint Presentation</vt:lpstr>
      <vt:lpstr>References </vt:lpstr>
      <vt:lpstr>References </vt:lpstr>
    </vt:vector>
  </TitlesOfParts>
  <Company>AMCHP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ybelay</dc:creator>
  <cp:lastModifiedBy>Lauren Twietmeyer</cp:lastModifiedBy>
  <cp:revision>807</cp:revision>
  <cp:lastPrinted>2015-09-11T16:00:25Z</cp:lastPrinted>
  <dcterms:created xsi:type="dcterms:W3CDTF">2015-02-27T18:06:07Z</dcterms:created>
  <dcterms:modified xsi:type="dcterms:W3CDTF">2015-09-24T13:45:35Z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0x0101005D9A6DFAD070954AB02C9B8D89579F75</vt:lpwstr>
  </property>
</Properties>
</file>