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22" r:id="rId3"/>
  </p:sldMasterIdLst>
  <p:notesMasterIdLst>
    <p:notesMasterId r:id="rId12"/>
  </p:notesMasterIdLst>
  <p:sldIdLst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hley Hirai" initials="A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19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D898A-C95F-4D14-B590-7A6F908BAB8E}" type="datetimeFigureOut">
              <a:rPr lang="en-US" smtClean="0"/>
              <a:t>5/26/16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6C3B-65C9-4FBF-A37C-E18F8D4E8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85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D1EA9-5F50-D646-A498-461BC2114A9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064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D1EA9-5F50-D646-A498-461BC2114A9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6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0FF04-1B34-48F5-BAAF-9846DB37B01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46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6074"/>
            <a:ext cx="7391400" cy="1371601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rgbClr val="0F4D7B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92475"/>
            <a:ext cx="6248400" cy="685800"/>
          </a:xfrm>
        </p:spPr>
        <p:txBody>
          <a:bodyPr>
            <a:normAutofit/>
          </a:bodyPr>
          <a:lstStyle>
            <a:lvl1pPr marL="0" indent="0" algn="r">
              <a:buNone/>
              <a:defRPr sz="2800" b="1">
                <a:solidFill>
                  <a:srgbClr val="8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29250" y="4054475"/>
            <a:ext cx="2647950" cy="365125"/>
          </a:xfrm>
          <a:prstGeom prst="rect">
            <a:avLst/>
          </a:prstGeom>
        </p:spPr>
        <p:txBody>
          <a:bodyPr/>
          <a:lstStyle>
            <a:lvl1pPr algn="r">
              <a:defRPr sz="2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22EE882-84E6-414B-B0E8-07CCB29D8B00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5/26/16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28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18237"/>
            <a:ext cx="2057400" cy="365125"/>
          </a:xfrm>
          <a:prstGeom prst="rect">
            <a:avLst/>
          </a:prstGeom>
        </p:spPr>
        <p:txBody>
          <a:bodyPr/>
          <a:lstStyle/>
          <a:p>
            <a:fld id="{D9FF7D66-313D-4911-893D-5862C8FD404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63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71975" y="6248400"/>
            <a:ext cx="2057400" cy="365125"/>
          </a:xfrm>
          <a:prstGeom prst="rect">
            <a:avLst/>
          </a:prstGeom>
        </p:spPr>
        <p:txBody>
          <a:bodyPr/>
          <a:lstStyle/>
          <a:p>
            <a:fld id="{D9FF7D66-313D-4911-893D-5862C8FD404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828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6074"/>
            <a:ext cx="7391400" cy="1371601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rgbClr val="0F4D7B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92475"/>
            <a:ext cx="6248400" cy="685800"/>
          </a:xfrm>
        </p:spPr>
        <p:txBody>
          <a:bodyPr>
            <a:normAutofit/>
          </a:bodyPr>
          <a:lstStyle>
            <a:lvl1pPr marL="0" indent="0" algn="r">
              <a:buNone/>
              <a:defRPr sz="2800" b="1">
                <a:solidFill>
                  <a:srgbClr val="8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29250" y="4054475"/>
            <a:ext cx="2647950" cy="365125"/>
          </a:xfrm>
          <a:prstGeom prst="rect">
            <a:avLst/>
          </a:prstGeom>
        </p:spPr>
        <p:txBody>
          <a:bodyPr/>
          <a:lstStyle>
            <a:lvl1pPr algn="r">
              <a:defRPr sz="2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22EE882-84E6-414B-B0E8-07CCB29D8B00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5/26/16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489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rgbClr val="0F4D7B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62688"/>
            <a:ext cx="2057400" cy="365125"/>
          </a:xfrm>
          <a:prstGeom prst="rect">
            <a:avLst/>
          </a:prstGeom>
        </p:spPr>
        <p:txBody>
          <a:bodyPr/>
          <a:lstStyle/>
          <a:p>
            <a:fld id="{D9FF7D66-313D-4911-893D-5862C8FD404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828800"/>
            <a:ext cx="9144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916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8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2936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248400"/>
            <a:ext cx="2057400" cy="365125"/>
          </a:xfrm>
          <a:prstGeom prst="rect">
            <a:avLst/>
          </a:prstGeom>
        </p:spPr>
        <p:txBody>
          <a:bodyPr/>
          <a:lstStyle/>
          <a:p>
            <a:fld id="{D9FF7D66-313D-4911-893D-5862C8FD404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476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6248400"/>
            <a:ext cx="2057400" cy="365125"/>
          </a:xfrm>
          <a:prstGeom prst="rect">
            <a:avLst/>
          </a:prstGeom>
        </p:spPr>
        <p:txBody>
          <a:bodyPr/>
          <a:lstStyle/>
          <a:p>
            <a:fld id="{D9FF7D66-313D-4911-893D-5862C8FD404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948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6248400"/>
            <a:ext cx="2057400" cy="365125"/>
          </a:xfrm>
          <a:prstGeom prst="rect">
            <a:avLst/>
          </a:prstGeom>
        </p:spPr>
        <p:txBody>
          <a:bodyPr/>
          <a:lstStyle/>
          <a:p>
            <a:fld id="{D9FF7D66-313D-4911-893D-5862C8FD404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77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248400"/>
            <a:ext cx="2057400" cy="365125"/>
          </a:xfrm>
          <a:prstGeom prst="rect">
            <a:avLst/>
          </a:prstGeom>
        </p:spPr>
        <p:txBody>
          <a:bodyPr/>
          <a:lstStyle/>
          <a:p>
            <a:fld id="{D9FF7D66-313D-4911-893D-5862C8FD404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92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248400"/>
            <a:ext cx="2057400" cy="365125"/>
          </a:xfrm>
          <a:prstGeom prst="rect">
            <a:avLst/>
          </a:prstGeom>
        </p:spPr>
        <p:txBody>
          <a:bodyPr/>
          <a:lstStyle/>
          <a:p>
            <a:fld id="{D9FF7D66-313D-4911-893D-5862C8FD404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51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rgbClr val="0F4D7B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62688"/>
            <a:ext cx="2057400" cy="365125"/>
          </a:xfrm>
          <a:prstGeom prst="rect">
            <a:avLst/>
          </a:prstGeom>
        </p:spPr>
        <p:txBody>
          <a:bodyPr/>
          <a:lstStyle/>
          <a:p>
            <a:fld id="{D9FF7D66-313D-4911-893D-5862C8FD404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828800"/>
            <a:ext cx="9144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107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248400"/>
            <a:ext cx="2057400" cy="365125"/>
          </a:xfrm>
          <a:prstGeom prst="rect">
            <a:avLst/>
          </a:prstGeom>
        </p:spPr>
        <p:txBody>
          <a:bodyPr/>
          <a:lstStyle/>
          <a:p>
            <a:fld id="{D9FF7D66-313D-4911-893D-5862C8FD404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825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18237"/>
            <a:ext cx="2057400" cy="365125"/>
          </a:xfrm>
          <a:prstGeom prst="rect">
            <a:avLst/>
          </a:prstGeom>
        </p:spPr>
        <p:txBody>
          <a:bodyPr/>
          <a:lstStyle/>
          <a:p>
            <a:fld id="{D9FF7D66-313D-4911-893D-5862C8FD404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967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71975" y="6248400"/>
            <a:ext cx="2057400" cy="365125"/>
          </a:xfrm>
          <a:prstGeom prst="rect">
            <a:avLst/>
          </a:prstGeom>
        </p:spPr>
        <p:txBody>
          <a:bodyPr/>
          <a:lstStyle/>
          <a:p>
            <a:fld id="{D9FF7D66-313D-4911-893D-5862C8FD404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8913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>
                <a:solidFill>
                  <a:prstClr val="black"/>
                </a:solidFill>
              </a:rPr>
              <a:pPr/>
              <a:t>5/26/16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0434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>
                <a:solidFill>
                  <a:prstClr val="black"/>
                </a:solidFill>
              </a:rPr>
              <a:pPr/>
              <a:t>5/26/16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4571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219200"/>
          </a:xfrm>
        </p:spPr>
        <p:txBody>
          <a:bodyPr/>
          <a:lstStyle>
            <a:lvl1pPr algn="l">
              <a:lnSpc>
                <a:spcPct val="95000"/>
              </a:lnSpc>
              <a:defRPr sz="2200">
                <a:solidFill>
                  <a:srgbClr val="0822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800"/>
              </a:spcAft>
              <a:buNone/>
              <a:defRPr sz="2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>
                <a:solidFill>
                  <a:prstClr val="black"/>
                </a:solidFill>
              </a:rPr>
              <a:pPr/>
              <a:t>5/26/16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6256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>
                <a:solidFill>
                  <a:prstClr val="black"/>
                </a:solidFill>
              </a:rPr>
              <a:pPr/>
              <a:t>5/26/16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9014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733800" cy="4297363"/>
          </a:xfrm>
        </p:spPr>
        <p:txBody>
          <a:bodyPr/>
          <a:lstStyle>
            <a:lvl1pPr marL="344488" indent="-344488">
              <a:buFont typeface="Arial"/>
              <a:buChar char="•"/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657600" cy="42973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>
                <a:solidFill>
                  <a:prstClr val="black"/>
                </a:solidFill>
              </a:rPr>
              <a:pPr/>
              <a:t>5/26/16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219200"/>
          </a:xfrm>
        </p:spPr>
        <p:txBody>
          <a:bodyPr/>
          <a:lstStyle>
            <a:lvl1pPr algn="l">
              <a:lnSpc>
                <a:spcPct val="95000"/>
              </a:lnSpc>
              <a:defRPr sz="2200">
                <a:solidFill>
                  <a:srgbClr val="0822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246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4495800" y="1447800"/>
            <a:ext cx="3962400" cy="685800"/>
          </a:xfrm>
          <a:prstGeom prst="rect">
            <a:avLst/>
          </a:prstGeom>
          <a:solidFill>
            <a:srgbClr val="D700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81000" y="1447800"/>
            <a:ext cx="3962400" cy="685800"/>
          </a:xfrm>
          <a:prstGeom prst="rect">
            <a:avLst/>
          </a:prstGeom>
          <a:solidFill>
            <a:srgbClr val="0822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733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810000" cy="3951288"/>
          </a:xfrm>
        </p:spPr>
        <p:txBody>
          <a:bodyPr/>
          <a:lstStyle>
            <a:lvl1pPr marL="225425" indent="-225425"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660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225425" indent="-225425"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>
                <a:solidFill>
                  <a:prstClr val="black"/>
                </a:solidFill>
              </a:rPr>
              <a:pPr/>
              <a:t>5/26/16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2467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>
                <a:solidFill>
                  <a:prstClr val="black"/>
                </a:solidFill>
              </a:rPr>
              <a:pPr/>
              <a:t>5/26/16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26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8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33632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>
                <a:solidFill>
                  <a:prstClr val="black"/>
                </a:solidFill>
              </a:rPr>
              <a:pPr/>
              <a:t>5/26/16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5699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>
                <a:solidFill>
                  <a:prstClr val="black"/>
                </a:solidFill>
              </a:rPr>
              <a:pPr/>
              <a:t>5/26/16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858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>
                <a:solidFill>
                  <a:prstClr val="black"/>
                </a:solidFill>
              </a:rPr>
              <a:pPr/>
              <a:t>5/26/16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6813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>
                <a:solidFill>
                  <a:prstClr val="black"/>
                </a:solidFill>
              </a:rPr>
              <a:pPr/>
              <a:t>5/26/16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2475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6099E-B69B-4C11-866B-69EC8A0BC372}" type="datetimeFigureOut">
              <a:rPr lang="en-US" smtClean="0">
                <a:solidFill>
                  <a:prstClr val="black"/>
                </a:solidFill>
              </a:rPr>
              <a:pPr/>
              <a:t>5/26/16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C551-9D79-49C1-B9A0-EF0A64586A2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7283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64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248400"/>
            <a:ext cx="2057400" cy="365125"/>
          </a:xfrm>
          <a:prstGeom prst="rect">
            <a:avLst/>
          </a:prstGeom>
        </p:spPr>
        <p:txBody>
          <a:bodyPr/>
          <a:lstStyle/>
          <a:p>
            <a:fld id="{D9FF7D66-313D-4911-893D-5862C8FD404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6248400"/>
            <a:ext cx="2057400" cy="365125"/>
          </a:xfrm>
          <a:prstGeom prst="rect">
            <a:avLst/>
          </a:prstGeom>
        </p:spPr>
        <p:txBody>
          <a:bodyPr/>
          <a:lstStyle/>
          <a:p>
            <a:fld id="{D9FF7D66-313D-4911-893D-5862C8FD404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07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6248400"/>
            <a:ext cx="2057400" cy="365125"/>
          </a:xfrm>
          <a:prstGeom prst="rect">
            <a:avLst/>
          </a:prstGeom>
        </p:spPr>
        <p:txBody>
          <a:bodyPr/>
          <a:lstStyle/>
          <a:p>
            <a:fld id="{D9FF7D66-313D-4911-893D-5862C8FD404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77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248400"/>
            <a:ext cx="2057400" cy="365125"/>
          </a:xfrm>
          <a:prstGeom prst="rect">
            <a:avLst/>
          </a:prstGeom>
        </p:spPr>
        <p:txBody>
          <a:bodyPr/>
          <a:lstStyle/>
          <a:p>
            <a:fld id="{D9FF7D66-313D-4911-893D-5862C8FD404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95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248400"/>
            <a:ext cx="2057400" cy="365125"/>
          </a:xfrm>
          <a:prstGeom prst="rect">
            <a:avLst/>
          </a:prstGeom>
        </p:spPr>
        <p:txBody>
          <a:bodyPr/>
          <a:lstStyle/>
          <a:p>
            <a:fld id="{D9FF7D66-313D-4911-893D-5862C8FD404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19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248400"/>
            <a:ext cx="2057400" cy="365125"/>
          </a:xfrm>
          <a:prstGeom prst="rect">
            <a:avLst/>
          </a:prstGeom>
        </p:spPr>
        <p:txBody>
          <a:bodyPr/>
          <a:lstStyle/>
          <a:p>
            <a:fld id="{D9FF7D66-313D-4911-893D-5862C8FD404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31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4" Type="http://schemas.openxmlformats.org/officeDocument/2006/relationships/image" Target="../media/image2.tiff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theme" Target="../theme/theme3.xml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362200"/>
            <a:ext cx="7886700" cy="3367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6553200"/>
            <a:ext cx="6565392" cy="0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350" y="6163914"/>
            <a:ext cx="1480701" cy="4170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29289"/>
            <a:ext cx="900111" cy="90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26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kern="1200" dirty="0">
          <a:solidFill>
            <a:srgbClr val="0F4D7B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b="1" kern="1200">
          <a:solidFill>
            <a:srgbClr val="0F4D7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362200"/>
            <a:ext cx="7886700" cy="3367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6553200"/>
            <a:ext cx="6565392" cy="0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350" y="6163914"/>
            <a:ext cx="1480701" cy="4170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29289"/>
            <a:ext cx="900111" cy="90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72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kern="1200" dirty="0">
          <a:solidFill>
            <a:srgbClr val="0F4D7B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b="1" kern="1200">
          <a:solidFill>
            <a:srgbClr val="0F4D7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17637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7" name="Picture 6" descr="AYAHNRC2_Type.jpg"/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2800" y="5834901"/>
            <a:ext cx="1765300" cy="870699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8686800" y="922338"/>
            <a:ext cx="0" cy="4792662"/>
          </a:xfrm>
          <a:prstGeom prst="line">
            <a:avLst/>
          </a:prstGeom>
          <a:ln w="19050" cmpd="sng">
            <a:solidFill>
              <a:srgbClr val="EEA82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 userDrawn="1"/>
        </p:nvSpPr>
        <p:spPr>
          <a:xfrm rot="19800000">
            <a:off x="8576237" y="720163"/>
            <a:ext cx="228600" cy="228600"/>
          </a:xfrm>
          <a:prstGeom prst="ellipse">
            <a:avLst/>
          </a:prstGeom>
          <a:solidFill>
            <a:srgbClr val="EEA8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09600" y="6393326"/>
            <a:ext cx="6629400" cy="7474"/>
          </a:xfrm>
          <a:prstGeom prst="line">
            <a:avLst/>
          </a:prstGeom>
          <a:ln w="38100" cmpd="sng">
            <a:solidFill>
              <a:srgbClr val="EEA8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 userDrawn="1"/>
        </p:nvSpPr>
        <p:spPr>
          <a:xfrm rot="19800000">
            <a:off x="422837" y="6282763"/>
            <a:ext cx="228600" cy="228600"/>
          </a:xfrm>
          <a:prstGeom prst="ellipse">
            <a:avLst/>
          </a:prstGeom>
          <a:solidFill>
            <a:srgbClr val="EEA8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55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2B9AAA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400"/>
        </a:spcBef>
        <a:spcAft>
          <a:spcPts val="600"/>
        </a:spcAft>
        <a:buClr>
          <a:srgbClr val="D70019"/>
        </a:buClr>
        <a:buSzPct val="130000"/>
        <a:buFont typeface="Arial"/>
        <a:buChar char="•"/>
        <a:defRPr sz="3200" b="1" i="0" kern="1200">
          <a:solidFill>
            <a:srgbClr val="08223F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lnSpc>
          <a:spcPct val="85000"/>
        </a:lnSpc>
        <a:spcBef>
          <a:spcPts val="300"/>
        </a:spcBef>
        <a:spcAft>
          <a:spcPts val="600"/>
        </a:spcAft>
        <a:buSzPct val="130000"/>
        <a:buFont typeface="Arial"/>
        <a:buChar char="•"/>
        <a:defRPr sz="2800" b="1" i="0" kern="1200">
          <a:solidFill>
            <a:srgbClr val="08223F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gif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67765" y="935486"/>
            <a:ext cx="7944225" cy="51364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Avenir Medium"/>
                <a:ea typeface="+mj-ea"/>
                <a:cs typeface="Avenir Medium"/>
              </a:defRPr>
            </a:lvl1pPr>
          </a:lstStyle>
          <a:p>
            <a:endParaRPr lang="en-US" sz="4000" b="1" dirty="0" smtClean="0">
              <a:solidFill>
                <a:srgbClr val="2B9AAA"/>
              </a:solidFill>
              <a:latin typeface="Calibri"/>
            </a:endParaRPr>
          </a:p>
          <a:p>
            <a:r>
              <a:rPr lang="en-US" sz="3600" b="1" dirty="0" smtClean="0">
                <a:solidFill>
                  <a:srgbClr val="2B9AAA"/>
                </a:solidFill>
                <a:latin typeface="Calibri"/>
              </a:rPr>
              <a:t>Adolescent Well-Visit Strategies </a:t>
            </a:r>
          </a:p>
          <a:p>
            <a:r>
              <a:rPr lang="en-US" sz="3600" b="1" dirty="0" smtClean="0">
                <a:solidFill>
                  <a:srgbClr val="2B9AAA"/>
                </a:solidFill>
                <a:latin typeface="Calibri"/>
              </a:rPr>
              <a:t>and </a:t>
            </a:r>
          </a:p>
          <a:p>
            <a:r>
              <a:rPr lang="en-US" sz="3600" b="1" dirty="0" smtClean="0">
                <a:solidFill>
                  <a:srgbClr val="2B9AAA"/>
                </a:solidFill>
                <a:latin typeface="Calibri"/>
              </a:rPr>
              <a:t>Evidence-informed Strategy Measures</a:t>
            </a:r>
            <a:endParaRPr lang="en-US" sz="3600" dirty="0" smtClean="0">
              <a:solidFill>
                <a:srgbClr val="2B9AAA"/>
              </a:solidFill>
              <a:latin typeface="Calibri"/>
            </a:endParaRPr>
          </a:p>
          <a:p>
            <a:endParaRPr lang="en-US" sz="2800" b="1" dirty="0" smtClean="0">
              <a:solidFill>
                <a:srgbClr val="2B9AAA"/>
              </a:solidFill>
              <a:latin typeface="Calibri"/>
            </a:endParaRPr>
          </a:p>
          <a:p>
            <a:endParaRPr lang="en-US" sz="1600" dirty="0">
              <a:solidFill>
                <a:prstClr val="black"/>
              </a:solidFill>
              <a:latin typeface="Calibri"/>
            </a:endParaRPr>
          </a:p>
          <a:p>
            <a:endParaRPr lang="en-US" sz="2400" dirty="0" smtClean="0">
              <a:solidFill>
                <a:prstClr val="black"/>
              </a:solidFill>
              <a:latin typeface="Calibri"/>
            </a:endParaRPr>
          </a:p>
          <a:p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endParaRPr lang="en-US" sz="2400" dirty="0" smtClean="0">
              <a:solidFill>
                <a:prstClr val="black"/>
              </a:solidFill>
              <a:latin typeface="Calibri"/>
            </a:endParaRPr>
          </a:p>
          <a:p>
            <a:endParaRPr lang="en-US" sz="1800" dirty="0">
              <a:solidFill>
                <a:prstClr val="black"/>
              </a:solidFill>
              <a:latin typeface="Calibri"/>
            </a:endParaRPr>
          </a:p>
          <a:p>
            <a:endParaRPr lang="en-US" sz="1800" dirty="0" smtClean="0">
              <a:solidFill>
                <a:prstClr val="black"/>
              </a:solidFill>
              <a:latin typeface="Calibri"/>
            </a:endParaRPr>
          </a:p>
          <a:p>
            <a:endParaRPr lang="en-US" sz="1800" dirty="0">
              <a:solidFill>
                <a:prstClr val="black"/>
              </a:solidFill>
              <a:latin typeface="Calibri"/>
            </a:endParaRPr>
          </a:p>
          <a:p>
            <a:endParaRPr lang="en-US" sz="1800" dirty="0" smtClean="0">
              <a:solidFill>
                <a:prstClr val="black"/>
              </a:solidFill>
              <a:latin typeface="Calibri"/>
            </a:endParaRPr>
          </a:p>
          <a:p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Charles E. Irwin, Jr., M.D.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AYAH-NRC Project Director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University of California, San Francisco</a:t>
            </a:r>
          </a:p>
          <a:p>
            <a:endParaRPr lang="en-US" sz="1000" dirty="0" smtClean="0">
              <a:solidFill>
                <a:prstClr val="black"/>
              </a:solidFill>
              <a:latin typeface="Calibri"/>
            </a:endParaRPr>
          </a:p>
          <a:p>
            <a:r>
              <a:rPr lang="en-US" sz="1800" i="1" dirty="0" smtClean="0">
                <a:solidFill>
                  <a:prstClr val="black"/>
                </a:solidFill>
                <a:latin typeface="Calibri"/>
              </a:rPr>
              <a:t>May 16, 2016</a:t>
            </a:r>
            <a:endParaRPr lang="en-US" sz="1800" i="1" dirty="0">
              <a:solidFill>
                <a:prstClr val="black"/>
              </a:solidFill>
              <a:latin typeface="Calibri"/>
            </a:endParaRPr>
          </a:p>
          <a:p>
            <a:endParaRPr lang="en-US" sz="2400" dirty="0" smtClean="0">
              <a:solidFill>
                <a:prstClr val="black"/>
              </a:solidFill>
              <a:latin typeface="Calibri"/>
            </a:endParaRPr>
          </a:p>
          <a:p>
            <a:endParaRPr lang="en-US" sz="48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 descr="Dr. Charles Irwi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209799"/>
            <a:ext cx="1981200" cy="247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741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710577"/>
          </a:xfrm>
        </p:spPr>
        <p:txBody>
          <a:bodyPr>
            <a:noAutofit/>
          </a:bodyPr>
          <a:lstStyle/>
          <a:p>
            <a:pPr algn="ctr"/>
            <a:r>
              <a:rPr lang="en-US" sz="3200" b="1" i="1" dirty="0" smtClean="0">
                <a:latin typeface="+mj-lt"/>
              </a:rPr>
              <a:t>Introducing: </a:t>
            </a:r>
            <a:br>
              <a:rPr lang="en-US" sz="3200" b="1" i="1" dirty="0" smtClean="0">
                <a:latin typeface="+mj-lt"/>
              </a:rPr>
            </a:br>
            <a:r>
              <a:rPr lang="en-US" sz="3200" b="1" dirty="0">
                <a:latin typeface="+mj-lt"/>
              </a:rPr>
              <a:t>The Adolescent and Young Adult Health National Resource </a:t>
            </a:r>
            <a:r>
              <a:rPr lang="en-US" sz="3200" b="1" dirty="0" smtClean="0">
                <a:latin typeface="+mj-lt"/>
              </a:rPr>
              <a:t>Center</a:t>
            </a:r>
            <a:endParaRPr lang="en-US" sz="3200" b="1" i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955" y="1865201"/>
            <a:ext cx="8229600" cy="3360385"/>
          </a:xfrm>
        </p:spPr>
        <p:txBody>
          <a:bodyPr>
            <a:noAutofit/>
          </a:bodyPr>
          <a:lstStyle/>
          <a:p>
            <a:pPr>
              <a:spcBef>
                <a:spcPts val="500"/>
              </a:spcBef>
              <a:buClr>
                <a:srgbClr val="FF0000"/>
              </a:buClr>
            </a:pPr>
            <a:r>
              <a:rPr lang="en-US" sz="3000" b="1" dirty="0">
                <a:latin typeface="+mn-lt"/>
              </a:rPr>
              <a:t>Purpose:</a:t>
            </a:r>
          </a:p>
          <a:p>
            <a:pPr marL="338138" indent="0">
              <a:spcBef>
                <a:spcPts val="500"/>
              </a:spcBef>
              <a:buClr>
                <a:srgbClr val="FF0000"/>
              </a:buClr>
              <a:buNone/>
            </a:pPr>
            <a:r>
              <a:rPr lang="en-US" sz="3000" b="0" dirty="0">
                <a:latin typeface="+mn-lt"/>
              </a:rPr>
              <a:t>To improve adolescent and young adult health and address their health issues by strengthening the capacity of State Title V MCH Programs and their public health and clinical partners to better serve these populations (ages 10-25</a:t>
            </a:r>
            <a:r>
              <a:rPr lang="en-US" sz="3000" b="0" dirty="0" smtClean="0">
                <a:latin typeface="+mn-lt"/>
              </a:rPr>
              <a:t>)</a:t>
            </a:r>
            <a:endParaRPr lang="en-US" sz="2800" dirty="0" smtClean="0">
              <a:latin typeface="+mn-lt"/>
            </a:endParaRPr>
          </a:p>
          <a:p>
            <a:pPr>
              <a:spcBef>
                <a:spcPts val="500"/>
              </a:spcBef>
              <a:spcAft>
                <a:spcPts val="1800"/>
              </a:spcAft>
              <a:buClr>
                <a:srgbClr val="FF0000"/>
              </a:buClr>
            </a:pPr>
            <a:r>
              <a:rPr lang="en-US" sz="2800" b="0" dirty="0" smtClean="0">
                <a:latin typeface="+mn-lt"/>
              </a:rPr>
              <a:t>Four-year cooperative agreement supported by MCHB (2014 - 2018)</a:t>
            </a:r>
            <a:endParaRPr lang="en-US" sz="2800" dirty="0"/>
          </a:p>
          <a:p>
            <a:pPr>
              <a:spcBef>
                <a:spcPts val="500"/>
              </a:spcBef>
              <a:buClr>
                <a:srgbClr val="FF0000"/>
              </a:buClr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5715000"/>
            <a:ext cx="609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1800"/>
              </a:spcAft>
              <a:buClr>
                <a:srgbClr val="FF0000"/>
              </a:buClr>
            </a:pPr>
            <a:r>
              <a:rPr lang="en-US" sz="2200" b="1" dirty="0">
                <a:solidFill>
                  <a:srgbClr val="C0504D"/>
                </a:solidFill>
              </a:rPr>
              <a:t>http://</a:t>
            </a:r>
            <a:r>
              <a:rPr lang="en-US" sz="2200" b="1" dirty="0" err="1">
                <a:solidFill>
                  <a:srgbClr val="C0504D"/>
                </a:solidFill>
              </a:rPr>
              <a:t>nahic.ucsf.edu</a:t>
            </a:r>
            <a:r>
              <a:rPr lang="en-US" sz="2200" b="1" dirty="0">
                <a:solidFill>
                  <a:srgbClr val="C0504D"/>
                </a:solidFill>
              </a:rPr>
              <a:t>/resources/</a:t>
            </a:r>
            <a:r>
              <a:rPr lang="en-US" sz="2200" b="1" dirty="0" err="1">
                <a:solidFill>
                  <a:srgbClr val="C0504D"/>
                </a:solidFill>
              </a:rPr>
              <a:t>resource_center</a:t>
            </a:r>
            <a:r>
              <a:rPr lang="en-US" sz="2200" b="1" dirty="0">
                <a:solidFill>
                  <a:srgbClr val="C0504D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434754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038600" y="283032"/>
            <a:ext cx="4800600" cy="169200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>
              <a:lnSpc>
                <a:spcPct val="85000"/>
              </a:lnSpc>
              <a:spcAft>
                <a:spcPts val="400"/>
              </a:spcAft>
            </a:pPr>
            <a:r>
              <a:rPr lang="en-US" sz="2300" b="1" dirty="0" smtClean="0">
                <a:solidFill>
                  <a:srgbClr val="08223F"/>
                </a:solidFill>
                <a:latin typeface="Arial"/>
                <a:cs typeface="Arial"/>
              </a:rPr>
              <a:t>University of California</a:t>
            </a:r>
            <a:br>
              <a:rPr lang="en-US" sz="2300" b="1" dirty="0" smtClean="0">
                <a:solidFill>
                  <a:srgbClr val="08223F"/>
                </a:solidFill>
                <a:latin typeface="Arial"/>
                <a:cs typeface="Arial"/>
              </a:rPr>
            </a:br>
            <a:r>
              <a:rPr lang="en-US" sz="2300" b="1" dirty="0" smtClean="0">
                <a:solidFill>
                  <a:srgbClr val="08223F"/>
                </a:solidFill>
                <a:latin typeface="Arial"/>
                <a:cs typeface="Arial"/>
              </a:rPr>
              <a:t>San Francisco</a:t>
            </a:r>
          </a:p>
          <a:p>
            <a:pPr algn="ctr" defTabSz="457200">
              <a:lnSpc>
                <a:spcPct val="85000"/>
              </a:lnSpc>
              <a:spcAft>
                <a:spcPts val="400"/>
              </a:spcAft>
            </a:pPr>
            <a:endParaRPr lang="en-US" sz="2300" b="1" dirty="0">
              <a:solidFill>
                <a:srgbClr val="08223F"/>
              </a:solidFill>
              <a:latin typeface="Arial"/>
              <a:cs typeface="Arial"/>
            </a:endParaRPr>
          </a:p>
          <a:p>
            <a:pPr algn="ctr" defTabSz="457200">
              <a:lnSpc>
                <a:spcPct val="85000"/>
              </a:lnSpc>
              <a:spcAft>
                <a:spcPts val="400"/>
              </a:spcAft>
            </a:pPr>
            <a:endParaRPr lang="en-US" sz="2300" b="1" dirty="0" smtClean="0">
              <a:solidFill>
                <a:srgbClr val="08223F"/>
              </a:solidFill>
              <a:latin typeface="Arial"/>
              <a:cs typeface="Arial"/>
            </a:endParaRPr>
          </a:p>
          <a:p>
            <a:pPr algn="ctr" defTabSz="457200">
              <a:lnSpc>
                <a:spcPct val="85000"/>
              </a:lnSpc>
              <a:spcAft>
                <a:spcPts val="400"/>
              </a:spcAft>
            </a:pPr>
            <a:endParaRPr lang="en-US" dirty="0" smtClean="0">
              <a:solidFill>
                <a:srgbClr val="08223F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1000" y="4648200"/>
            <a:ext cx="4800600" cy="38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>
              <a:lnSpc>
                <a:spcPct val="85000"/>
              </a:lnSpc>
            </a:pPr>
            <a:r>
              <a:rPr lang="en-US" sz="2200" b="1" dirty="0" smtClean="0">
                <a:solidFill>
                  <a:srgbClr val="1F497D">
                    <a:lumMod val="50000"/>
                  </a:srgbClr>
                </a:solidFill>
                <a:latin typeface="Arial"/>
                <a:cs typeface="Arial"/>
              </a:rPr>
              <a:t>University of Minnesota</a:t>
            </a:r>
            <a:endParaRPr lang="en-US" sz="2200" b="1" dirty="0">
              <a:solidFill>
                <a:srgbClr val="1F497D">
                  <a:lumMod val="50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86200" y="5388864"/>
            <a:ext cx="5029200" cy="11767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</a:pPr>
            <a:endParaRPr lang="en-US" dirty="0" smtClean="0">
              <a:solidFill>
                <a:srgbClr val="08223F"/>
              </a:solidFill>
              <a:latin typeface="Arial"/>
              <a:cs typeface="Arial"/>
            </a:endParaRPr>
          </a:p>
          <a:p>
            <a:pPr algn="ctr" defTabSz="457200"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</a:pPr>
            <a:endParaRPr lang="en-US" dirty="0">
              <a:solidFill>
                <a:srgbClr val="08223F"/>
              </a:solidFill>
              <a:latin typeface="Arial"/>
              <a:cs typeface="Arial"/>
            </a:endParaRPr>
          </a:p>
          <a:p>
            <a:pPr algn="ctr" defTabSz="457200"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</a:pPr>
            <a:endParaRPr lang="en-US" dirty="0">
              <a:solidFill>
                <a:srgbClr val="08223F"/>
              </a:solidFill>
              <a:latin typeface="Arial"/>
              <a:cs typeface="Arial"/>
            </a:endParaRPr>
          </a:p>
        </p:txBody>
      </p:sp>
      <p:pic>
        <p:nvPicPr>
          <p:cNvPr id="20" name="Picture 19" descr="AYAHNRC2_Type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558301"/>
            <a:ext cx="2846743" cy="1404099"/>
          </a:xfrm>
          <a:prstGeom prst="rect">
            <a:avLst/>
          </a:prstGeom>
        </p:spPr>
      </p:pic>
      <p:sp>
        <p:nvSpPr>
          <p:cNvPr id="7" name="Left Brace 6"/>
          <p:cNvSpPr/>
          <p:nvPr/>
        </p:nvSpPr>
        <p:spPr>
          <a:xfrm>
            <a:off x="3352800" y="152400"/>
            <a:ext cx="609600" cy="6477000"/>
          </a:xfrm>
          <a:prstGeom prst="leftBrace">
            <a:avLst/>
          </a:prstGeom>
          <a:ln w="57150" cmpd="sng">
            <a:solidFill>
              <a:srgbClr val="D7001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63000" y="825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91400" y="6553200"/>
            <a:ext cx="1524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rot="5400000">
            <a:off x="8039100" y="5372100"/>
            <a:ext cx="1447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1000" y="6248400"/>
            <a:ext cx="32258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21100" y="6172200"/>
            <a:ext cx="1562100" cy="342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rot="5400000">
            <a:off x="8153400" y="3581400"/>
            <a:ext cx="1066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26" name="Picture 2" descr="C:\Users\kunga\Desktop\AMCHP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86000"/>
            <a:ext cx="3536506" cy="936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unga\Desktop\SAHRC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505200"/>
            <a:ext cx="3429000" cy="1194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unga\Desktop\NIP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105400"/>
            <a:ext cx="2826008" cy="121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kunga\Desktop\NAHI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635" y="978347"/>
            <a:ext cx="2776538" cy="86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038600" y="6172200"/>
            <a:ext cx="5029200" cy="38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>
              <a:lnSpc>
                <a:spcPct val="85000"/>
              </a:lnSpc>
            </a:pPr>
            <a:r>
              <a:rPr lang="en-US" sz="2200" b="1" dirty="0" smtClean="0">
                <a:solidFill>
                  <a:srgbClr val="1F497D">
                    <a:lumMod val="50000"/>
                  </a:srgbClr>
                </a:solidFill>
                <a:latin typeface="Arial"/>
                <a:cs typeface="Arial"/>
              </a:rPr>
              <a:t>University of Vermont</a:t>
            </a:r>
            <a:endParaRPr lang="en-US" sz="2200" b="1" dirty="0">
              <a:solidFill>
                <a:srgbClr val="1F497D">
                  <a:lumMod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7792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latin typeface="+mn-lt"/>
              </a:rPr>
              <a:t>The Center’s Approach to National Performance Measure #10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7924800" cy="4449763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2800" b="0" dirty="0" smtClean="0">
                <a:latin typeface="+mn-lt"/>
              </a:rPr>
              <a:t>Three National Strategies</a:t>
            </a:r>
            <a:endParaRPr lang="en-US" sz="1000" b="0" dirty="0" smtClean="0">
              <a:latin typeface="+mn-lt"/>
            </a:endParaRP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r>
              <a:rPr lang="en-US" sz="2500" b="0" dirty="0" smtClean="0">
                <a:latin typeface="+mn-lt"/>
              </a:rPr>
              <a:t>Improve </a:t>
            </a:r>
            <a:r>
              <a:rPr lang="en-US" sz="2500" u="sng" dirty="0" smtClean="0">
                <a:latin typeface="+mn-lt"/>
              </a:rPr>
              <a:t>access &amp; uptake </a:t>
            </a:r>
            <a:r>
              <a:rPr lang="en-US" sz="2500" b="0" dirty="0" smtClean="0">
                <a:latin typeface="+mn-lt"/>
              </a:rPr>
              <a:t>of preventive services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sz="1000" b="0" dirty="0" smtClean="0">
              <a:latin typeface="+mn-lt"/>
            </a:endParaRP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r>
              <a:rPr lang="en-US" sz="2500" b="0" dirty="0" smtClean="0">
                <a:latin typeface="+mn-lt"/>
              </a:rPr>
              <a:t>Improve the </a:t>
            </a:r>
            <a:r>
              <a:rPr lang="en-US" sz="2500" u="sng" dirty="0" smtClean="0">
                <a:latin typeface="+mn-lt"/>
              </a:rPr>
              <a:t>quality</a:t>
            </a:r>
            <a:r>
              <a:rPr lang="en-US" sz="2500" b="0" dirty="0" smtClean="0">
                <a:latin typeface="+mn-lt"/>
              </a:rPr>
              <a:t> of preventive services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sz="1000" b="0" dirty="0" smtClean="0">
              <a:latin typeface="+mn-lt"/>
            </a:endParaRP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r>
              <a:rPr lang="en-US" sz="2500" b="0" dirty="0" smtClean="0">
                <a:latin typeface="+mn-lt"/>
              </a:rPr>
              <a:t>Improve </a:t>
            </a:r>
            <a:r>
              <a:rPr lang="en-US" sz="2500" u="sng" dirty="0" smtClean="0">
                <a:latin typeface="+mn-lt"/>
              </a:rPr>
              <a:t>state/systems-level policies &amp; practices</a:t>
            </a:r>
            <a:r>
              <a:rPr lang="en-US" sz="2500" b="0" dirty="0" smtClean="0">
                <a:latin typeface="+mn-lt"/>
              </a:rPr>
              <a:t> to assure access to high-quality preventive services</a:t>
            </a:r>
            <a:endParaRPr lang="en-US" sz="2500" b="0" dirty="0">
              <a:latin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</a:pPr>
            <a:endParaRPr lang="en-US" sz="1600" b="0" dirty="0" smtClean="0">
              <a:latin typeface="+mn-lt"/>
            </a:endParaRPr>
          </a:p>
          <a:p>
            <a:pPr>
              <a:spcBef>
                <a:spcPts val="1000"/>
              </a:spcBef>
              <a:spcAft>
                <a:spcPts val="1200"/>
              </a:spcAft>
              <a:buClr>
                <a:srgbClr val="FF0000"/>
              </a:buClr>
            </a:pPr>
            <a:r>
              <a:rPr lang="en-US" sz="2800" b="0" dirty="0" smtClean="0">
                <a:latin typeface="+mn-lt"/>
              </a:rPr>
              <a:t>Strategies </a:t>
            </a:r>
            <a:r>
              <a:rPr lang="en-US" sz="2800" b="0" dirty="0">
                <a:latin typeface="+mn-lt"/>
              </a:rPr>
              <a:t>1 and 3 are directly related to NPM-</a:t>
            </a:r>
            <a:r>
              <a:rPr lang="en-US" sz="2800" b="0" dirty="0" smtClean="0">
                <a:latin typeface="+mn-lt"/>
              </a:rPr>
              <a:t>10</a:t>
            </a:r>
          </a:p>
          <a:p>
            <a:pPr>
              <a:buClr>
                <a:srgbClr val="FF0000"/>
              </a:buClr>
            </a:pPr>
            <a:r>
              <a:rPr lang="en-US" sz="2800" b="0" dirty="0" smtClean="0">
                <a:latin typeface="+mn-lt"/>
              </a:rPr>
              <a:t>List of possible strategies available here: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56388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800" u="sng" dirty="0">
                <a:solidFill>
                  <a:srgbClr val="3366FF"/>
                </a:solidFill>
              </a:rPr>
              <a:t>http://</a:t>
            </a:r>
            <a:r>
              <a:rPr lang="en-US" sz="2800" u="sng" dirty="0" err="1">
                <a:solidFill>
                  <a:srgbClr val="3366FF"/>
                </a:solidFill>
              </a:rPr>
              <a:t>nahic.ucsf.edu</a:t>
            </a:r>
            <a:r>
              <a:rPr lang="en-US" sz="2800" u="sng" dirty="0">
                <a:solidFill>
                  <a:srgbClr val="3366FF"/>
                </a:solidFill>
              </a:rPr>
              <a:t>/ayah-</a:t>
            </a:r>
            <a:r>
              <a:rPr lang="en-US" sz="2800" u="sng" dirty="0" err="1">
                <a:solidFill>
                  <a:srgbClr val="3366FF"/>
                </a:solidFill>
              </a:rPr>
              <a:t>coiin</a:t>
            </a:r>
            <a:r>
              <a:rPr lang="en-US" sz="2800" u="sng" dirty="0">
                <a:solidFill>
                  <a:srgbClr val="3366FF"/>
                </a:solidFill>
              </a:rPr>
              <a:t>-</a:t>
            </a:r>
            <a:r>
              <a:rPr lang="en-US" sz="2800" u="sng" dirty="0" err="1">
                <a:solidFill>
                  <a:srgbClr val="3366FF"/>
                </a:solidFill>
              </a:rPr>
              <a:t>nst</a:t>
            </a:r>
            <a:r>
              <a:rPr lang="en-US" sz="2800" u="sng" dirty="0">
                <a:solidFill>
                  <a:srgbClr val="3366FF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433968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+mj-lt"/>
              </a:rPr>
              <a:t>National Strategy 1: Improve access &amp; uptake of preventive services</a:t>
            </a:r>
            <a:endParaRPr lang="en-US" sz="2800" b="1" dirty="0"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822177"/>
              </p:ext>
            </p:extLst>
          </p:nvPr>
        </p:nvGraphicFramePr>
        <p:xfrm>
          <a:off x="304800" y="1417638"/>
          <a:ext cx="8305800" cy="412972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556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Activity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Measure</a:t>
                      </a:r>
                      <a:endParaRPr lang="en-US" sz="1800" dirty="0"/>
                    </a:p>
                  </a:txBody>
                  <a:tcPr/>
                </a:tc>
              </a:tr>
              <a:tr h="202152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Improve education/marketing about the value of the preventive visit in partnership with stakeholders (e.g., </a:t>
                      </a:r>
                      <a:r>
                        <a:rPr lang="en-US" sz="1800" baseline="0" dirty="0" smtClean="0"/>
                        <a:t>schools; counties; professional or parent organizations)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# of public service advertisements/marketing campaigns disseminated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# </a:t>
                      </a:r>
                      <a:r>
                        <a:rPr lang="en-US" sz="1800" dirty="0" smtClean="0"/>
                        <a:t>stakeholders </a:t>
                      </a:r>
                      <a:r>
                        <a:rPr lang="en-US" sz="1800" baseline="0" dirty="0" smtClean="0"/>
                        <a:t>implementing campaigns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# of hits to campaign website or hotline calls for more information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Measure pre/post-implementation awareness of importance of annual visit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Collaborate with Federally Qualified</a:t>
                      </a:r>
                      <a:r>
                        <a:rPr lang="en-US" sz="1800" baseline="0" dirty="0" smtClean="0"/>
                        <a:t> Health Centers, </a:t>
                      </a:r>
                      <a:r>
                        <a:rPr lang="en-US" sz="1800" dirty="0" smtClean="0"/>
                        <a:t>School-based Health Centers,</a:t>
                      </a:r>
                      <a:r>
                        <a:rPr lang="en-US" sz="1800" baseline="0" dirty="0" smtClean="0"/>
                        <a:t> and other clinical delivery systems to assure optimal utilization.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smtClean="0"/>
                        <a:t>#/% of practices within each system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that have implemented a practice-wide reminder system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smtClean="0"/>
                        <a:t>#/% of clinical delivery systems that participate in programs to increase the rate of adolescent well-visits (e.g. movie ticket incentives, “back-to school” promotions)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715000"/>
            <a:ext cx="6629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Each </a:t>
            </a:r>
            <a:r>
              <a:rPr lang="en-US" sz="1600" dirty="0" smtClean="0">
                <a:solidFill>
                  <a:prstClr val="black"/>
                </a:solidFill>
              </a:rPr>
              <a:t>stakeholder may </a:t>
            </a:r>
            <a:r>
              <a:rPr lang="en-US" sz="1600" dirty="0">
                <a:solidFill>
                  <a:prstClr val="black"/>
                </a:solidFill>
              </a:rPr>
              <a:t>be able to monitor improvement in </a:t>
            </a:r>
            <a:r>
              <a:rPr lang="en-US" sz="1600" dirty="0" smtClean="0">
                <a:solidFill>
                  <a:prstClr val="black"/>
                </a:solidFill>
              </a:rPr>
              <a:t>awareness </a:t>
            </a:r>
            <a:r>
              <a:rPr lang="en-US" sz="1600" dirty="0">
                <a:solidFill>
                  <a:prstClr val="black"/>
                </a:solidFill>
              </a:rPr>
              <a:t>and/or utilization over time (pre-post </a:t>
            </a:r>
            <a:r>
              <a:rPr lang="en-US" sz="1600" dirty="0" smtClean="0">
                <a:solidFill>
                  <a:prstClr val="black"/>
                </a:solidFill>
              </a:rPr>
              <a:t>activity implementation) </a:t>
            </a:r>
            <a:r>
              <a:rPr lang="en-US" sz="1600" dirty="0">
                <a:solidFill>
                  <a:prstClr val="black"/>
                </a:solidFill>
              </a:rPr>
              <a:t>in PDSA </a:t>
            </a:r>
            <a:r>
              <a:rPr lang="en-US" sz="1600" dirty="0" smtClean="0">
                <a:solidFill>
                  <a:prstClr val="black"/>
                </a:solidFill>
              </a:rPr>
              <a:t>cycles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989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+mj-lt"/>
              </a:rPr>
              <a:t>National Strategy 2: Improve the quality of preventive services</a:t>
            </a:r>
            <a:r>
              <a:rPr lang="en-US" sz="2800" b="1" dirty="0" smtClean="0"/>
              <a:t> </a:t>
            </a:r>
            <a:r>
              <a:rPr lang="en-US" sz="2800" dirty="0">
                <a:latin typeface="Calibri"/>
                <a:cs typeface="Calibri"/>
              </a:rPr>
              <a:t>(may be secondary strategies/ESMs)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450828"/>
              </p:ext>
            </p:extLst>
          </p:nvPr>
        </p:nvGraphicFramePr>
        <p:xfrm>
          <a:off x="304800" y="1524000"/>
          <a:ext cx="8305800" cy="388620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5562600"/>
              </a:tblGrid>
              <a:tr h="4035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Activity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Measure</a:t>
                      </a:r>
                      <a:endParaRPr lang="en-US" sz="1800" dirty="0"/>
                    </a:p>
                  </a:txBody>
                  <a:tcPr/>
                </a:tc>
              </a:tr>
              <a:tr h="21890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Strengthen</a:t>
                      </a:r>
                      <a:r>
                        <a:rPr lang="en-US" sz="1800" baseline="0" dirty="0" smtClean="0"/>
                        <a:t> clinic policies &amp; practices to support AYA-centered care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dirty="0" smtClean="0"/>
                        <a:t># of clinics assessing </a:t>
                      </a:r>
                      <a:r>
                        <a:rPr lang="en-US" sz="1800" baseline="0" dirty="0" smtClean="0"/>
                        <a:t>policies and practices related to AYA-centered care (examples: scheduling same-day appointments; provision of time alone during visit)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smtClean="0"/>
                        <a:t># of clinics changing </a:t>
                      </a:r>
                      <a:r>
                        <a:rPr lang="en-US" sz="1800" baseline="0" dirty="0" smtClean="0"/>
                        <a:t>policies and/or practices related to AYA-centered Care, based on assessment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smtClean="0"/>
                        <a:t># of clinics educating</a:t>
                      </a:r>
                      <a:r>
                        <a:rPr lang="en-US" sz="1800" baseline="0" dirty="0" smtClean="0"/>
                        <a:t> families and providers about changes in clinical policies and practices</a:t>
                      </a:r>
                    </a:p>
                  </a:txBody>
                  <a:tcPr/>
                </a:tc>
              </a:tr>
              <a:tr h="129355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Train clinician</a:t>
                      </a:r>
                      <a:r>
                        <a:rPr lang="en-US" sz="1800" baseline="0" dirty="0" smtClean="0"/>
                        <a:t>s </a:t>
                      </a:r>
                      <a:r>
                        <a:rPr lang="en-US" sz="1800" dirty="0" smtClean="0"/>
                        <a:t>&amp;</a:t>
                      </a:r>
                      <a:r>
                        <a:rPr lang="en-US" sz="1800" baseline="0" dirty="0" smtClean="0"/>
                        <a:t> staff to strengthen capacity to provide AYA-centered care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Develop and implement training on AYA-centered Care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smtClean="0"/>
                        <a:t># clinician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trainings</a:t>
                      </a:r>
                      <a:r>
                        <a:rPr lang="en-US" sz="1800" baseline="0" dirty="0" smtClean="0"/>
                        <a:t> conducted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# trained clinicians reporting changing practice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495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+mj-lt"/>
              </a:rPr>
              <a:t>National Strategy 3: Improve state/systems -level policies and practices</a:t>
            </a:r>
            <a:endParaRPr lang="en-US" sz="2800" b="1" dirty="0"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885954"/>
              </p:ext>
            </p:extLst>
          </p:nvPr>
        </p:nvGraphicFramePr>
        <p:xfrm>
          <a:off x="304800" y="1417638"/>
          <a:ext cx="8305800" cy="429736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5562600"/>
              </a:tblGrid>
              <a:tr h="41440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Activity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Measure</a:t>
                      </a:r>
                      <a:endParaRPr lang="en-US" sz="1800" dirty="0"/>
                    </a:p>
                  </a:txBody>
                  <a:tcPr/>
                </a:tc>
              </a:tr>
              <a:tr h="224802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Collaborate with state-level programs and</a:t>
                      </a:r>
                      <a:r>
                        <a:rPr lang="en-US" sz="1800" baseline="0" dirty="0" smtClean="0"/>
                        <a:t> professional </a:t>
                      </a:r>
                      <a:r>
                        <a:rPr lang="en-US" sz="1800" dirty="0" smtClean="0"/>
                        <a:t>clinical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organizations</a:t>
                      </a:r>
                      <a:r>
                        <a:rPr lang="en-US" sz="1800" baseline="0" dirty="0" smtClean="0"/>
                        <a:t> to s</a:t>
                      </a:r>
                      <a:r>
                        <a:rPr lang="en-US" sz="1800" dirty="0" smtClean="0"/>
                        <a:t>trengthen</a:t>
                      </a:r>
                      <a:r>
                        <a:rPr lang="en-US" sz="1800" baseline="0" dirty="0" smtClean="0"/>
                        <a:t> policies &amp; practices to support receipt of AYA-centered preventive care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smtClean="0"/>
                        <a:t># of partnerships developed between state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Title</a:t>
                      </a:r>
                      <a:r>
                        <a:rPr lang="en-US" sz="1800" baseline="0" dirty="0" smtClean="0"/>
                        <a:t> V Programs and </a:t>
                      </a:r>
                      <a:r>
                        <a:rPr lang="en-US" sz="1800" dirty="0" smtClean="0"/>
                        <a:t>state-level programs (e.g., Medicaid) and/or professional organizations (e.g., American</a:t>
                      </a:r>
                      <a:r>
                        <a:rPr lang="en-US" sz="1800" baseline="0" dirty="0" smtClean="0"/>
                        <a:t> Academy of Pediatrics), with specific activities (e.g., clinician training; promotion of well visit)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# activities implemented, as defined by partnership</a:t>
                      </a:r>
                    </a:p>
                  </a:txBody>
                  <a:tcPr/>
                </a:tc>
              </a:tr>
              <a:tr h="163492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Collaborate with state </a:t>
                      </a:r>
                      <a:r>
                        <a:rPr lang="en-US" sz="1800" baseline="0" dirty="0" smtClean="0"/>
                        <a:t>agencies serving youth in foster care to increase receipt of preventive care among youth in foster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smtClean="0"/>
                        <a:t>Assist </a:t>
                      </a:r>
                      <a:r>
                        <a:rPr lang="en-US" sz="1800" baseline="0" dirty="0" smtClean="0"/>
                        <a:t>foster care agencies in developing systems to assist foster care families to schedule annual preventive visit for their youth in foster care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 smtClean="0"/>
                        <a:t># </a:t>
                      </a:r>
                      <a:r>
                        <a:rPr lang="en-US" sz="1800" dirty="0" smtClean="0"/>
                        <a:t>agencies</a:t>
                      </a:r>
                      <a:r>
                        <a:rPr lang="en-US" sz="1800" baseline="0" dirty="0" smtClean="0"/>
                        <a:t> that implement monitoring systems for tracking preventive visits received by youth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6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47800"/>
            <a:ext cx="8229600" cy="2895600"/>
          </a:xfrm>
        </p:spPr>
        <p:txBody>
          <a:bodyPr/>
          <a:lstStyle/>
          <a:p>
            <a:pPr algn="ctr"/>
            <a:r>
              <a:rPr lang="en-US" sz="2800" b="1" dirty="0" smtClean="0">
                <a:latin typeface="Calibri"/>
              </a:rPr>
              <a:t>Stay Tuned for Additional </a:t>
            </a:r>
            <a:r>
              <a:rPr lang="en-US" sz="2800" b="1" dirty="0">
                <a:latin typeface="Calibri"/>
              </a:rPr>
              <a:t>Strategies and </a:t>
            </a:r>
            <a:r>
              <a:rPr lang="en-US" sz="2800" b="1" dirty="0" smtClean="0">
                <a:latin typeface="Calibri"/>
              </a:rPr>
              <a:t>Measures from </a:t>
            </a:r>
            <a:br>
              <a:rPr lang="en-US" sz="2800" b="1" dirty="0" smtClean="0">
                <a:latin typeface="Calibri"/>
              </a:rPr>
            </a:br>
            <a:r>
              <a:rPr lang="en-US" sz="2800" b="1" dirty="0">
                <a:latin typeface="Calibri"/>
              </a:rPr>
              <a:t/>
            </a:r>
            <a:br>
              <a:rPr lang="en-US" sz="2800" b="1" dirty="0">
                <a:latin typeface="Calibri"/>
              </a:rPr>
            </a:br>
            <a:r>
              <a:rPr lang="en-US" sz="2800" b="1" i="1" dirty="0" smtClean="0">
                <a:latin typeface="Calibri"/>
              </a:rPr>
              <a:t>Strengthen </a:t>
            </a:r>
            <a:r>
              <a:rPr lang="en-US" sz="2800" b="1" i="1" dirty="0">
                <a:latin typeface="Calibri"/>
              </a:rPr>
              <a:t>the Evidence for MCH Programs Initiative</a:t>
            </a:r>
            <a:br>
              <a:rPr lang="en-US" sz="2800" b="1" i="1" dirty="0">
                <a:latin typeface="Calibri"/>
              </a:rPr>
            </a:br>
            <a:r>
              <a:rPr lang="en-US" sz="2800" b="1" i="1" dirty="0">
                <a:latin typeface="Calibri"/>
              </a:rPr>
              <a:t>Johns Hopkins </a:t>
            </a:r>
            <a:r>
              <a:rPr lang="en-US" sz="2800" b="1" i="1" dirty="0" smtClean="0">
                <a:latin typeface="Calibri"/>
              </a:rPr>
              <a:t>University</a:t>
            </a:r>
            <a:br>
              <a:rPr lang="en-US" sz="2800" b="1" i="1" dirty="0" smtClean="0">
                <a:latin typeface="Calibri"/>
              </a:rPr>
            </a:br>
            <a:endParaRPr lang="en-US" sz="28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800600"/>
            <a:ext cx="853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See: </a:t>
            </a:r>
            <a:r>
              <a:rPr lang="en-US" sz="1600" u="sng" dirty="0" smtClean="0">
                <a:solidFill>
                  <a:srgbClr val="0000FF"/>
                </a:solidFill>
              </a:rPr>
              <a:t>http</a:t>
            </a:r>
            <a:r>
              <a:rPr lang="en-US" sz="1600" u="sng" dirty="0">
                <a:solidFill>
                  <a:srgbClr val="0000FF"/>
                </a:solidFill>
              </a:rPr>
              <a:t>://</a:t>
            </a:r>
            <a:r>
              <a:rPr lang="en-US" sz="1600" u="sng" dirty="0" err="1">
                <a:solidFill>
                  <a:srgbClr val="0000FF"/>
                </a:solidFill>
              </a:rPr>
              <a:t>semch.org</a:t>
            </a:r>
            <a:r>
              <a:rPr lang="en-US" sz="1600" u="sng" dirty="0">
                <a:solidFill>
                  <a:srgbClr val="0000FF"/>
                </a:solidFill>
              </a:rPr>
              <a:t>/uploads/3/4/9/4/34942022/sample_strategies_and_esms_040116.</a:t>
            </a:r>
            <a:r>
              <a:rPr lang="en-US" sz="1600" u="sng" dirty="0" smtClean="0">
                <a:solidFill>
                  <a:srgbClr val="0000FF"/>
                </a:solidFill>
              </a:rPr>
              <a:t>pdf</a:t>
            </a:r>
            <a:r>
              <a:rPr lang="en-US" sz="16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0818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CHB-PPT-template 11.5.15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1_MCHB-PPT-template 11.5.15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677</Words>
  <Application>Microsoft Macintosh PowerPoint</Application>
  <PresentationFormat>On-screen Show (4:3)</PresentationFormat>
  <Paragraphs>76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MCHB-PPT-template 11.5.15</vt:lpstr>
      <vt:lpstr>1_MCHB-PPT-template 11.5.15</vt:lpstr>
      <vt:lpstr>Office Theme</vt:lpstr>
      <vt:lpstr>PowerPoint Presentation</vt:lpstr>
      <vt:lpstr>Introducing:  The Adolescent and Young Adult Health National Resource Center</vt:lpstr>
      <vt:lpstr>PowerPoint Presentation</vt:lpstr>
      <vt:lpstr>The Center’s Approach to National Performance Measure #10</vt:lpstr>
      <vt:lpstr>National Strategy 1: Improve access &amp; uptake of preventive services</vt:lpstr>
      <vt:lpstr>National Strategy 2: Improve the quality of preventive services (may be secondary strategies/ESMs)</vt:lpstr>
      <vt:lpstr>National Strategy 3: Improve state/systems -level policies and practices</vt:lpstr>
      <vt:lpstr>Stay Tuned for Additional Strategies and Measures from   Strengthen the Evidence for MCH Programs Initiative Johns Hopkins University </vt:lpstr>
    </vt:vector>
  </TitlesOfParts>
  <Company>HRSA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V ESM Learning Lab: Children with Special Health Care Needs</dc:title>
  <dc:creator>Ashley Hirai</dc:creator>
  <cp:lastModifiedBy>Lauren Twietmeyer</cp:lastModifiedBy>
  <cp:revision>13</cp:revision>
  <dcterms:created xsi:type="dcterms:W3CDTF">2016-05-11T14:12:10Z</dcterms:created>
  <dcterms:modified xsi:type="dcterms:W3CDTF">2016-05-26T21:59:18Z</dcterms:modified>
</cp:coreProperties>
</file>