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5" r:id="rId6"/>
  </p:sldMasterIdLst>
  <p:notesMasterIdLst>
    <p:notesMasterId r:id="rId34"/>
  </p:notesMasterIdLst>
  <p:handoutMasterIdLst>
    <p:handoutMasterId r:id="rId35"/>
  </p:handoutMasterIdLst>
  <p:sldIdLst>
    <p:sldId id="314" r:id="rId7"/>
    <p:sldId id="642" r:id="rId8"/>
    <p:sldId id="615" r:id="rId9"/>
    <p:sldId id="616" r:id="rId10"/>
    <p:sldId id="643" r:id="rId11"/>
    <p:sldId id="644" r:id="rId12"/>
    <p:sldId id="629" r:id="rId13"/>
    <p:sldId id="653" r:id="rId14"/>
    <p:sldId id="654" r:id="rId15"/>
    <p:sldId id="655" r:id="rId16"/>
    <p:sldId id="609" r:id="rId17"/>
    <p:sldId id="656" r:id="rId18"/>
    <p:sldId id="657" r:id="rId19"/>
    <p:sldId id="645" r:id="rId20"/>
    <p:sldId id="658" r:id="rId21"/>
    <p:sldId id="612" r:id="rId22"/>
    <p:sldId id="625" r:id="rId23"/>
    <p:sldId id="648" r:id="rId24"/>
    <p:sldId id="600" r:id="rId25"/>
    <p:sldId id="601" r:id="rId26"/>
    <p:sldId id="649" r:id="rId27"/>
    <p:sldId id="650" r:id="rId28"/>
    <p:sldId id="651" r:id="rId29"/>
    <p:sldId id="652" r:id="rId30"/>
    <p:sldId id="621" r:id="rId31"/>
    <p:sldId id="622" r:id="rId32"/>
    <p:sldId id="646" r:id="rId3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96">
          <p15:clr>
            <a:srgbClr val="A4A3A4"/>
          </p15:clr>
        </p15:guide>
        <p15:guide id="3" orient="horz" pos="3072">
          <p15:clr>
            <a:srgbClr val="A4A3A4"/>
          </p15:clr>
        </p15:guide>
        <p15:guide id="4" pos="3360">
          <p15:clr>
            <a:srgbClr val="A4A3A4"/>
          </p15:clr>
        </p15:guide>
        <p15:guide id="5" orient="horz" pos="576">
          <p15:clr>
            <a:srgbClr val="A4A3A4"/>
          </p15:clr>
        </p15:guide>
        <p15:guide id="6" orient="horz" pos="672">
          <p15:clr>
            <a:srgbClr val="A4A3A4"/>
          </p15:clr>
        </p15:guide>
        <p15:guide id="7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1392">
          <p15:clr>
            <a:srgbClr val="A4A3A4"/>
          </p15:clr>
        </p15:guide>
        <p15:guide id="10" orient="horz" pos="2544">
          <p15:clr>
            <a:srgbClr val="A4A3A4"/>
          </p15:clr>
        </p15:guide>
        <p15:guide id="11" orient="horz" pos="3600">
          <p15:clr>
            <a:srgbClr val="A4A3A4"/>
          </p15:clr>
        </p15:guide>
        <p15:guide id="12" pos="42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AAA"/>
    <a:srgbClr val="0099FF"/>
    <a:srgbClr val="0099CC"/>
    <a:srgbClr val="FF0000"/>
    <a:srgbClr val="FFCC33"/>
    <a:srgbClr val="33CCFF"/>
    <a:srgbClr val="000000"/>
    <a:srgbClr val="D70019"/>
    <a:srgbClr val="FAD385"/>
    <a:srgbClr val="DFC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00" autoAdjust="0"/>
    <p:restoredTop sz="93916" autoAdjust="0"/>
  </p:normalViewPr>
  <p:slideViewPr>
    <p:cSldViewPr>
      <p:cViewPr varScale="1">
        <p:scale>
          <a:sx n="71" d="100"/>
          <a:sy n="71" d="100"/>
        </p:scale>
        <p:origin x="1120" y="168"/>
      </p:cViewPr>
      <p:guideLst>
        <p:guide orient="horz" pos="864"/>
        <p:guide pos="96"/>
        <p:guide orient="horz" pos="3072"/>
        <p:guide pos="3360"/>
        <p:guide orient="horz" pos="576"/>
        <p:guide orient="horz" pos="672"/>
        <p:guide/>
        <p:guide orient="horz" pos="3312"/>
        <p:guide orient="horz" pos="1392"/>
        <p:guide orient="horz" pos="2544"/>
        <p:guide orient="horz" pos="3600"/>
        <p:guide pos="42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704"/>
    </p:cViewPr>
  </p:sorterViewPr>
  <p:notesViewPr>
    <p:cSldViewPr snapToGrid="0" snapToObjects="1">
      <p:cViewPr varScale="1">
        <p:scale>
          <a:sx n="60" d="100"/>
          <a:sy n="60" d="100"/>
        </p:scale>
        <p:origin x="-2344" y="-104"/>
      </p:cViewPr>
      <p:guideLst>
        <p:guide orient="horz" pos="2909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95A6E-65F9-4E0A-B378-53D47488DED9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61C6B-0786-45E2-AA1C-E1D6284EB5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63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C4B749-A3C4-44DC-A220-4EC96539E23C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80FF04-1B34-48F5-BAAF-9846DB37B0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2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8038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D1EA9-5F50-D646-A498-461BC2114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64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35E70E0-4DD7-40BE-98C0-E200FD0FA2CB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88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35E70E0-4DD7-40BE-98C0-E200FD0FA2C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25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35E70E0-4DD7-40BE-98C0-E200FD0FA2CB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19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0FF04-1B34-48F5-BAAF-9846DB37B01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4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35E70E0-4DD7-40BE-98C0-E200FD0FA2CB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75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E4BD3-736E-8A4C-9ADF-1FD89339DCA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48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0FF04-1B34-48F5-BAAF-9846DB37B01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71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35E70E0-4DD7-40BE-98C0-E200FD0FA2CB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990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904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464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0FF04-1B34-48F5-BAAF-9846DB37B01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71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35E70E0-4DD7-40BE-98C0-E200FD0FA2CB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35E70E0-4DD7-40BE-98C0-E200FD0FA2CB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22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35E70E0-4DD7-40BE-98C0-E200FD0FA2CB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6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35E70E0-4DD7-40BE-98C0-E200FD0FA2CB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36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0FF04-1B34-48F5-BAAF-9846DB37B01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77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0FF04-1B34-48F5-BAAF-9846DB37B01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0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6B811C7-45F2-4D71-A9C2-B192E6107E0C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6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35E70E0-4DD7-40BE-98C0-E200FD0FA2CB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2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35E70E0-4DD7-40BE-98C0-E200FD0FA2C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32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35E70E0-4DD7-40BE-98C0-E200FD0FA2CB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8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0FF04-1B34-48F5-BAAF-9846DB37B01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06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35E70E0-4DD7-40BE-98C0-E200FD0FA2CB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20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35E70E0-4DD7-40BE-98C0-E200FD0FA2CB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3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16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3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53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7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32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11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9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78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5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9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0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93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4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19200"/>
          </a:xfrm>
        </p:spPr>
        <p:txBody>
          <a:bodyPr/>
          <a:lstStyle>
            <a:lvl1pPr algn="l">
              <a:lnSpc>
                <a:spcPct val="95000"/>
              </a:lnSpc>
              <a:defRPr sz="2200">
                <a:solidFill>
                  <a:srgbClr val="0822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800"/>
              </a:spcAft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1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733800" cy="4297363"/>
          </a:xfrm>
        </p:spPr>
        <p:txBody>
          <a:bodyPr/>
          <a:lstStyle>
            <a:lvl1pPr marL="344488" indent="-344488">
              <a:buFont typeface="Arial"/>
              <a:buChar char="•"/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657600" cy="42973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19200"/>
          </a:xfrm>
        </p:spPr>
        <p:txBody>
          <a:bodyPr/>
          <a:lstStyle>
            <a:lvl1pPr algn="l">
              <a:lnSpc>
                <a:spcPct val="95000"/>
              </a:lnSpc>
              <a:defRPr sz="2200">
                <a:solidFill>
                  <a:srgbClr val="0822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495800" y="1447800"/>
            <a:ext cx="3962400" cy="685800"/>
          </a:xfrm>
          <a:prstGeom prst="rect">
            <a:avLst/>
          </a:prstGeom>
          <a:solidFill>
            <a:srgbClr val="D700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1000" y="1447800"/>
            <a:ext cx="3962400" cy="685800"/>
          </a:xfrm>
          <a:prstGeom prst="rect">
            <a:avLst/>
          </a:prstGeom>
          <a:solidFill>
            <a:srgbClr val="082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733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10000" cy="3951288"/>
          </a:xfrm>
        </p:spPr>
        <p:txBody>
          <a:bodyPr/>
          <a:lstStyle>
            <a:lvl1pPr marL="225425" indent="-225425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660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225425" indent="-225425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6099E-B69B-4C11-866B-69EC8A0BC372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17637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6" descr="AYAHNRC2_Type.jp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834901"/>
            <a:ext cx="1765300" cy="87069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8686800" y="922338"/>
            <a:ext cx="0" cy="4792662"/>
          </a:xfrm>
          <a:prstGeom prst="line">
            <a:avLst/>
          </a:prstGeom>
          <a:ln w="19050" cmpd="sng">
            <a:solidFill>
              <a:srgbClr val="EEA8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 userDrawn="1"/>
        </p:nvSpPr>
        <p:spPr>
          <a:xfrm rot="19800000">
            <a:off x="8576237" y="720163"/>
            <a:ext cx="228600" cy="228600"/>
          </a:xfrm>
          <a:prstGeom prst="ellipse">
            <a:avLst/>
          </a:prstGeom>
          <a:solidFill>
            <a:srgbClr val="EEA8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6393326"/>
            <a:ext cx="6629400" cy="7474"/>
          </a:xfrm>
          <a:prstGeom prst="line">
            <a:avLst/>
          </a:prstGeom>
          <a:ln w="38100" cmpd="sng">
            <a:solidFill>
              <a:srgbClr val="EEA8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rot="19800000">
            <a:off x="422837" y="6282763"/>
            <a:ext cx="228600" cy="228600"/>
          </a:xfrm>
          <a:prstGeom prst="ellipse">
            <a:avLst/>
          </a:prstGeom>
          <a:solidFill>
            <a:srgbClr val="EEA8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2B9AAA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Clr>
          <a:srgbClr val="D70019"/>
        </a:buClr>
        <a:buSzPct val="130000"/>
        <a:buFont typeface="Arial"/>
        <a:buChar char="•"/>
        <a:defRPr sz="3200" b="1" i="0" kern="1200">
          <a:solidFill>
            <a:srgbClr val="08223F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300"/>
        </a:spcBef>
        <a:spcAft>
          <a:spcPts val="600"/>
        </a:spcAft>
        <a:buSzPct val="130000"/>
        <a:buFont typeface="Arial"/>
        <a:buChar char="•"/>
        <a:defRPr sz="2800" b="1" i="0" kern="1200">
          <a:solidFill>
            <a:srgbClr val="08223F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F5ACE-5D88-7843-9922-4053CEB5C4E3}" type="datetimeFigureOut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5734C-E5B8-5A40-A795-8D9C69D3A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0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404938"/>
            <a:ext cx="81534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solidFill>
                  <a:srgbClr val="8B8178"/>
                </a:solidFill>
              </a:rPr>
              <a:t>September 3, 2013</a:t>
            </a:r>
            <a:endParaRPr lang="en-US" b="1" dirty="0">
              <a:solidFill>
                <a:srgbClr val="8B81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solidFill>
                  <a:srgbClr val="8B8178"/>
                </a:solidFill>
              </a:rPr>
              <a:t>NIPN Learning Community Webinar  </a:t>
            </a:r>
            <a:endParaRPr lang="en-US" b="1" dirty="0">
              <a:solidFill>
                <a:srgbClr val="8B8178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1595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509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0509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  <a:latin typeface="Tw Cen MT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702C3F-D7FF-449C-9C1A-2234F31883AC}" type="slidenum">
              <a:rPr lang="en-US" altLang="en-US" sz="1400" b="1">
                <a:solidFill>
                  <a:srgbClr val="8B8178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 b="1" dirty="0">
              <a:solidFill>
                <a:srgbClr val="8B8178"/>
              </a:solidFill>
              <a:cs typeface="Arial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48400"/>
            <a:ext cx="8153400" cy="793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57373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nahic.ucsf.edu/resouces-on-confidential-care/" TargetMode="External"/><Relationship Id="rId4" Type="http://schemas.openxmlformats.org/officeDocument/2006/relationships/hyperlink" Target="https://olis.leg.state.or.us/liz/2015R1/Downloads/MeasureDocument/HB2758" TargetMode="External"/><Relationship Id="rId5" Type="http://schemas.openxmlformats.org/officeDocument/2006/relationships/hyperlink" Target="http://www.txhealthsteps.com/cms/?q=catalog/course/2046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https://www.communitycarenc.org/population-management/pediatrics/engaging-adolescent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cmc.org/cs/groups/public/documents/webcontent/hcmc_p_050277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venir Medium"/>
                <a:ea typeface="+mj-ea"/>
                <a:cs typeface="Avenir Medium"/>
              </a:defRPr>
            </a:lvl1pPr>
          </a:lstStyle>
          <a:p>
            <a:endParaRPr lang="en-US" sz="4000" b="1" dirty="0" smtClean="0">
              <a:solidFill>
                <a:srgbClr val="2B9AAA"/>
              </a:solidFill>
              <a:latin typeface="+mn-lt"/>
              <a:cs typeface="Arial" panose="020B0604020202020204" pitchFamily="34" charset="0"/>
            </a:endParaRPr>
          </a:p>
          <a:p>
            <a:endParaRPr lang="en-US" sz="300" b="1" dirty="0">
              <a:solidFill>
                <a:srgbClr val="2B9AAA"/>
              </a:solidFill>
              <a:latin typeface="+mn-lt"/>
              <a:cs typeface="Arial" panose="020B0604020202020204" pitchFamily="34" charset="0"/>
            </a:endParaRPr>
          </a:p>
          <a:p>
            <a:endParaRPr lang="en-US" sz="4000" b="1" dirty="0" smtClean="0">
              <a:solidFill>
                <a:srgbClr val="2B9AAA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4000" b="1" dirty="0" smtClean="0">
                <a:solidFill>
                  <a:srgbClr val="2B9AAA"/>
                </a:solidFill>
                <a:latin typeface="+mn-lt"/>
                <a:cs typeface="Arial" panose="020B0604020202020204" pitchFamily="34" charset="0"/>
              </a:rPr>
              <a:t>NST 3: Addressing Systems-Level Policies and Practices to Improve AYAH Practice</a:t>
            </a:r>
          </a:p>
          <a:p>
            <a:endParaRPr lang="en-US" sz="2800" b="1" i="1" dirty="0" smtClean="0">
              <a:solidFill>
                <a:srgbClr val="2B9AAA"/>
              </a:solidFill>
              <a:latin typeface="+mn-lt"/>
              <a:cs typeface="Arial" panose="020B0604020202020204" pitchFamily="34" charset="0"/>
            </a:endParaRPr>
          </a:p>
          <a:p>
            <a:endParaRPr lang="en-US" sz="2800" b="1" i="1" dirty="0" smtClean="0">
              <a:solidFill>
                <a:srgbClr val="2B9AAA"/>
              </a:solidFill>
              <a:latin typeface="+mn-lt"/>
              <a:cs typeface="Arial" panose="020B0604020202020204" pitchFamily="34" charset="0"/>
            </a:endParaRPr>
          </a:p>
          <a:p>
            <a:endParaRPr lang="en-US" sz="2200" b="1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endParaRPr lang="en-US" sz="22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Claire D. Brindis, Dr. P.H. 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1800" i="1" dirty="0" smtClean="0">
                <a:solidFill>
                  <a:srgbClr val="000000"/>
                </a:solidFill>
                <a:latin typeface="+mj-lt"/>
              </a:rPr>
              <a:t>Co-Project Director, AYAH-NRC</a:t>
            </a:r>
            <a:endParaRPr lang="en-US" sz="1800" i="1" dirty="0">
              <a:solidFill>
                <a:srgbClr val="000000"/>
              </a:solidFill>
              <a:latin typeface="+mj-lt"/>
            </a:endParaRPr>
          </a:p>
          <a:p>
            <a:endParaRPr lang="en-US" sz="2000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sz="2000" i="1" dirty="0" smtClean="0">
                <a:solidFill>
                  <a:srgbClr val="000000"/>
                </a:solidFill>
                <a:latin typeface="+mj-lt"/>
              </a:rPr>
              <a:t>May 10, 2017</a:t>
            </a:r>
          </a:p>
          <a:p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7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en-US" altLang="en-US" sz="3000" dirty="0" smtClean="0">
                <a:latin typeface="+mn-lt"/>
              </a:rPr>
              <a:t>Traditional Options: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600" b="0" dirty="0" smtClean="0">
                <a:latin typeface="+mn-lt"/>
              </a:rPr>
              <a:t>Strategy 2:</a:t>
            </a:r>
            <a:endParaRPr lang="en-US" altLang="en-US" sz="2600" b="0" dirty="0">
              <a:latin typeface="+mn-lt"/>
            </a:endParaRPr>
          </a:p>
          <a:p>
            <a:pPr marL="1200150" lvl="1" indent="-457200">
              <a:buClr>
                <a:srgbClr val="C00000"/>
              </a:buClr>
              <a:buSzPct val="100000"/>
              <a:buFont typeface="Wingdings" charset="2"/>
              <a:buChar char="Ø"/>
            </a:pPr>
            <a:r>
              <a:rPr lang="en-US" sz="2400" b="0" dirty="0" smtClean="0">
                <a:latin typeface="Calibri"/>
              </a:rPr>
              <a:t>Establish a state-wide policy, then monitor and assess how well the policy has been implemented consistently across communities/states</a:t>
            </a:r>
            <a:endParaRPr lang="en-US" sz="2400" dirty="0">
              <a:latin typeface="Calibri"/>
            </a:endParaRPr>
          </a:p>
          <a:p>
            <a:pPr lvl="2">
              <a:buFontTx/>
              <a:buNone/>
            </a:pPr>
            <a:endParaRPr lang="en-US" alt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B9AA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b="1" dirty="0">
                <a:latin typeface="Calibri"/>
                <a:cs typeface="Arial" panose="020B0604020202020204" pitchFamily="34" charset="0"/>
              </a:rPr>
              <a:t>NST 3: Addressing Systems-Level Policies and Practices to Improve AYAH Practice</a:t>
            </a:r>
            <a:endParaRPr lang="en-US" altLang="en-US" b="1" dirty="0" smtClean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114800"/>
            <a:ext cx="2148711" cy="180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6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NST 3</a:t>
            </a:r>
            <a:r>
              <a:rPr lang="en-US" b="1" dirty="0">
                <a:latin typeface="+mj-lt"/>
              </a:rPr>
              <a:t>:</a:t>
            </a:r>
            <a:r>
              <a:rPr lang="en-US" b="1" dirty="0" smtClean="0">
                <a:latin typeface="+mj-lt"/>
              </a:rPr>
              <a:t> Policy Continuum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Policy focus is on scaling up pilot efforts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sz="2600" b="0" dirty="0" smtClean="0">
                <a:latin typeface="+mn-lt"/>
              </a:rPr>
              <a:t>Marketing/promoting well visit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sz="2600" b="0" dirty="0">
                <a:latin typeface="+mn-lt"/>
              </a:rPr>
              <a:t>A</a:t>
            </a:r>
            <a:r>
              <a:rPr lang="en-US" sz="2600" b="0" dirty="0" smtClean="0">
                <a:latin typeface="+mn-lt"/>
              </a:rPr>
              <a:t>ssuring quality of care 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sz="2400" b="0" dirty="0">
                <a:latin typeface="Calibri"/>
              </a:rPr>
              <a:t>Institutionalizing NST 1 &amp; 2 across the state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9482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+mj-lt"/>
              </a:rPr>
              <a:t>Policy Continuum </a:t>
            </a:r>
            <a:r>
              <a:rPr lang="mr-IN" altLang="en-US" b="1" dirty="0" smtClean="0">
                <a:latin typeface="+mj-lt"/>
              </a:rPr>
              <a:t>–</a:t>
            </a:r>
            <a:r>
              <a:rPr lang="en-US" altLang="en-US" b="1" dirty="0" smtClean="0">
                <a:latin typeface="+mj-lt"/>
              </a:rPr>
              <a:t> </a:t>
            </a:r>
            <a:r>
              <a:rPr lang="en-US" altLang="en-US" b="1" dirty="0" smtClean="0">
                <a:solidFill>
                  <a:srgbClr val="C00000"/>
                </a:solidFill>
                <a:latin typeface="+mj-lt"/>
              </a:rPr>
              <a:t>small 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altLang="en-US" sz="2800" dirty="0" smtClean="0">
                <a:latin typeface="+mn-lt"/>
              </a:rPr>
              <a:t>Level 1: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200" b="0" dirty="0" smtClean="0">
                <a:latin typeface="+mn-lt"/>
              </a:rPr>
              <a:t>Institute an annual conference for providers to assure that professionals have the skills and capacity to better serve AYAs and that this training/capacity is available consistently throughout the state</a:t>
            </a:r>
            <a:endParaRPr lang="en-US" altLang="en-US" sz="2200" b="0" dirty="0">
              <a:latin typeface="+mn-lt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altLang="en-US" sz="2800" dirty="0" smtClean="0">
                <a:latin typeface="+mn-lt"/>
              </a:rPr>
              <a:t>Level 2:</a:t>
            </a:r>
            <a:endParaRPr lang="en-US" altLang="en-US" sz="2800" dirty="0">
              <a:latin typeface="+mn-lt"/>
            </a:endParaRP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200" b="0" dirty="0" smtClean="0">
                <a:latin typeface="+mn-lt"/>
              </a:rPr>
              <a:t>Work with the AAP Chapter to measure and improve the provision of confidential care to AYAs who seek health care services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200" b="0" dirty="0" smtClean="0">
                <a:latin typeface="+mn-lt"/>
              </a:rPr>
              <a:t>Develop a report card and work with local sites to assure that confidentiality laws are abided by</a:t>
            </a:r>
          </a:p>
          <a:p>
            <a:pPr lvl="2"/>
            <a:endParaRPr lang="en-US" altLang="en-US" sz="1800" b="0" dirty="0">
              <a:latin typeface="+mn-lt"/>
            </a:endParaRPr>
          </a:p>
          <a:p>
            <a:pPr lvl="2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9576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+mj-lt"/>
              </a:rPr>
              <a:t>Policy Continuum </a:t>
            </a:r>
            <a:r>
              <a:rPr lang="mr-IN" altLang="en-US" b="1" dirty="0" smtClean="0">
                <a:latin typeface="+mj-lt"/>
              </a:rPr>
              <a:t>–</a:t>
            </a:r>
            <a:r>
              <a:rPr lang="en-US" altLang="en-US" b="1" dirty="0" smtClean="0">
                <a:latin typeface="+mj-lt"/>
              </a:rPr>
              <a:t> </a:t>
            </a:r>
            <a:r>
              <a:rPr lang="en-US" altLang="en-US" b="1" dirty="0" smtClean="0">
                <a:solidFill>
                  <a:srgbClr val="C00000"/>
                </a:solidFill>
                <a:latin typeface="+mj-lt"/>
              </a:rPr>
              <a:t>Big 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altLang="en-US" sz="2800" dirty="0" smtClean="0">
                <a:latin typeface="+mn-lt"/>
              </a:rPr>
              <a:t>Level 3: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200" b="0" dirty="0" smtClean="0">
                <a:latin typeface="+mn-lt"/>
              </a:rPr>
              <a:t>Increase reimbursement to clinicians for delivering confidential care</a:t>
            </a:r>
            <a:endParaRPr lang="en-US" altLang="en-US" sz="2200" b="0" dirty="0">
              <a:latin typeface="+mn-lt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altLang="en-US" sz="2800" dirty="0" smtClean="0">
                <a:latin typeface="+mn-lt"/>
              </a:rPr>
              <a:t>Level 4:</a:t>
            </a:r>
            <a:endParaRPr lang="en-US" altLang="en-US" sz="2800" dirty="0">
              <a:latin typeface="+mn-lt"/>
            </a:endParaRP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200" b="0" dirty="0" smtClean="0">
                <a:latin typeface="+mn-lt"/>
              </a:rPr>
              <a:t>Establish a statewide monitoring system with authority to assure accountability</a:t>
            </a:r>
          </a:p>
          <a:p>
            <a:pPr lvl="2"/>
            <a:endParaRPr lang="en-US" altLang="en-US" sz="1800" b="0" dirty="0">
              <a:latin typeface="+mn-lt"/>
            </a:endParaRPr>
          </a:p>
          <a:p>
            <a:pPr lvl="2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61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229898"/>
                </a:solidFill>
                <a:latin typeface="+mj-lt"/>
                <a:cs typeface="Arial"/>
              </a:rPr>
              <a:t>What policy </a:t>
            </a:r>
            <a:r>
              <a:rPr lang="en-US" b="1" dirty="0">
                <a:solidFill>
                  <a:srgbClr val="229898"/>
                </a:solidFill>
                <a:latin typeface="+mj-lt"/>
                <a:cs typeface="Arial"/>
              </a:rPr>
              <a:t>a</a:t>
            </a:r>
            <a:r>
              <a:rPr lang="en-US" b="1" dirty="0" smtClean="0">
                <a:solidFill>
                  <a:srgbClr val="229898"/>
                </a:solidFill>
                <a:latin typeface="+mj-lt"/>
                <a:cs typeface="Arial"/>
              </a:rPr>
              <a:t>ctivities were accomplished in </a:t>
            </a:r>
            <a:r>
              <a:rPr lang="en-US" b="1" dirty="0" err="1" smtClean="0">
                <a:solidFill>
                  <a:srgbClr val="229898"/>
                </a:solidFill>
                <a:latin typeface="+mj-lt"/>
                <a:cs typeface="Arial"/>
              </a:rPr>
              <a:t>CoIIN</a:t>
            </a:r>
            <a:r>
              <a:rPr lang="en-US" b="1" dirty="0" smtClean="0">
                <a:solidFill>
                  <a:srgbClr val="229898"/>
                </a:solidFill>
                <a:latin typeface="+mj-lt"/>
                <a:cs typeface="Arial"/>
              </a:rPr>
              <a:t> 1?</a:t>
            </a:r>
            <a:endParaRPr lang="en-US" dirty="0">
              <a:solidFill>
                <a:srgbClr val="229898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03574"/>
            <a:ext cx="8305800" cy="3517901"/>
          </a:xfrm>
        </p:spPr>
        <p:txBody>
          <a:bodyPr>
            <a:noAutofit/>
          </a:bodyPr>
          <a:lstStyle/>
          <a:p>
            <a:endParaRPr lang="en-US" sz="1500" dirty="0"/>
          </a:p>
          <a:p>
            <a:endParaRPr lang="en-US" sz="1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C551-9D79-49C1-B9A0-EF0A64586A2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83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+mj-lt"/>
              </a:rPr>
              <a:t>NST 3 Calls Were Led By:</a:t>
            </a:r>
            <a:endParaRPr lang="en-US" altLang="en-US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altLang="en-US" sz="2800" b="0" dirty="0" smtClean="0">
                <a:latin typeface="+mn-lt"/>
              </a:rPr>
              <a:t>Co-Chairs: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200" b="0" dirty="0" smtClean="0">
                <a:latin typeface="+mn-lt"/>
              </a:rPr>
              <a:t>Marcus Johnson-Miller (MCH Director, Iowa)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200" b="0" dirty="0" smtClean="0">
                <a:latin typeface="+mn-lt"/>
              </a:rPr>
              <a:t>Claire </a:t>
            </a:r>
            <a:r>
              <a:rPr lang="en-US" altLang="en-US" sz="2200" b="0" dirty="0" err="1" smtClean="0">
                <a:latin typeface="+mn-lt"/>
              </a:rPr>
              <a:t>Brindis</a:t>
            </a:r>
            <a:r>
              <a:rPr lang="en-US" altLang="en-US" sz="2200" b="0" dirty="0" smtClean="0">
                <a:latin typeface="+mn-lt"/>
              </a:rPr>
              <a:t> (UCSF, Content Resource)</a:t>
            </a:r>
            <a:endParaRPr lang="en-US" altLang="en-US" sz="2200" b="0" dirty="0">
              <a:latin typeface="+mn-lt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altLang="en-US" sz="2800" b="0" dirty="0" smtClean="0">
                <a:latin typeface="+mn-lt"/>
              </a:rPr>
              <a:t>Representatives from each </a:t>
            </a:r>
            <a:r>
              <a:rPr lang="en-US" altLang="en-US" sz="2800" b="0" dirty="0" err="1" smtClean="0">
                <a:latin typeface="+mn-lt"/>
              </a:rPr>
              <a:t>CoIIN</a:t>
            </a:r>
            <a:r>
              <a:rPr lang="en-US" altLang="en-US" sz="2800" b="0" dirty="0" smtClean="0">
                <a:latin typeface="+mn-lt"/>
              </a:rPr>
              <a:t> state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altLang="en-US" sz="2800" b="0" dirty="0" smtClean="0">
                <a:latin typeface="+mn-lt"/>
              </a:rPr>
              <a:t>Iliana White (AMCHP, Coordinator)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altLang="en-US" sz="2800" b="0" dirty="0" smtClean="0">
                <a:latin typeface="+mn-lt"/>
              </a:rPr>
              <a:t>Caroline </a:t>
            </a:r>
            <a:r>
              <a:rPr lang="en-US" altLang="en-US" sz="2800" b="0" dirty="0" err="1" smtClean="0">
                <a:latin typeface="+mn-lt"/>
              </a:rPr>
              <a:t>Stampfel</a:t>
            </a:r>
            <a:r>
              <a:rPr lang="en-US" altLang="en-US" sz="2800" b="0" dirty="0" smtClean="0">
                <a:latin typeface="+mn-lt"/>
              </a:rPr>
              <a:t> (AMCHP, Data Resource)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altLang="en-US" sz="2800" b="0" dirty="0" smtClean="0">
                <a:latin typeface="+mn-lt"/>
              </a:rPr>
              <a:t>Jane Park (UCSF, back-up for Claire)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altLang="en-US" sz="2800" b="0" dirty="0" smtClean="0">
                <a:latin typeface="+mn-lt"/>
              </a:rPr>
              <a:t>Kristin </a:t>
            </a:r>
            <a:r>
              <a:rPr lang="en-US" altLang="en-US" sz="2800" b="0" dirty="0" err="1" smtClean="0">
                <a:latin typeface="+mn-lt"/>
              </a:rPr>
              <a:t>Teipel</a:t>
            </a:r>
            <a:r>
              <a:rPr lang="en-US" altLang="en-US" sz="2800" b="0" dirty="0" smtClean="0">
                <a:latin typeface="+mn-lt"/>
              </a:rPr>
              <a:t> (</a:t>
            </a:r>
            <a:r>
              <a:rPr lang="en-US" altLang="en-US" sz="2800" b="0" dirty="0" err="1" smtClean="0">
                <a:latin typeface="+mn-lt"/>
              </a:rPr>
              <a:t>Konopka</a:t>
            </a:r>
            <a:r>
              <a:rPr lang="en-US" altLang="en-US" sz="2800" b="0" dirty="0" smtClean="0">
                <a:latin typeface="+mn-lt"/>
              </a:rPr>
              <a:t>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altLang="en-US" sz="2800" b="0" dirty="0" smtClean="0">
                <a:latin typeface="+mn-lt"/>
              </a:rPr>
              <a:t>Wendy Davis (NIPN)</a:t>
            </a:r>
            <a:endParaRPr lang="en-US" altLang="en-US" sz="2800" b="0" dirty="0">
              <a:latin typeface="+mn-lt"/>
            </a:endParaRPr>
          </a:p>
          <a:p>
            <a:pPr lvl="2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0294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+mj-lt"/>
              </a:rPr>
              <a:t>What Did </a:t>
            </a:r>
            <a:r>
              <a:rPr lang="en-US" b="1" dirty="0" err="1" smtClean="0">
                <a:latin typeface="+mj-lt"/>
              </a:rPr>
              <a:t>CoIIN</a:t>
            </a:r>
            <a:r>
              <a:rPr lang="en-US" b="1" dirty="0" smtClean="0">
                <a:latin typeface="+mj-lt"/>
              </a:rPr>
              <a:t> Cohort 1 States 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Focus On? 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7"/>
            <a:ext cx="5562600" cy="4602163"/>
          </a:xfrm>
        </p:spPr>
        <p:txBody>
          <a:bodyPr>
            <a:normAutofit/>
          </a:bodyPr>
          <a:lstStyle/>
          <a:p>
            <a:pPr marL="514350" indent="-45720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3000" dirty="0" smtClean="0">
                <a:latin typeface="+mn-lt"/>
              </a:rPr>
              <a:t>Types </a:t>
            </a:r>
            <a:r>
              <a:rPr lang="en-US" sz="3000" dirty="0">
                <a:latin typeface="+mn-lt"/>
              </a:rPr>
              <a:t>of policies </a:t>
            </a:r>
            <a:r>
              <a:rPr lang="en-US" sz="3000" dirty="0" smtClean="0">
                <a:latin typeface="+mn-lt"/>
              </a:rPr>
              <a:t>and practices, level of change: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.AppleSystemUIFont" charset="-120"/>
              <a:buChar char="-"/>
            </a:pPr>
            <a:r>
              <a:rPr lang="en-US" sz="2600" b="0" dirty="0" smtClean="0">
                <a:latin typeface="+mn-lt"/>
              </a:rPr>
              <a:t>Outreach </a:t>
            </a:r>
            <a:r>
              <a:rPr lang="en-US" sz="2600" b="0" dirty="0">
                <a:latin typeface="+mn-lt"/>
              </a:rPr>
              <a:t>and enrollment protocols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.AppleSystemUIFont" charset="-120"/>
              <a:buChar char="-"/>
            </a:pPr>
            <a:r>
              <a:rPr lang="en-US" sz="2600" b="0" dirty="0">
                <a:latin typeface="+mn-lt"/>
              </a:rPr>
              <a:t>Confidentiality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.AppleSystemUIFont" charset="-120"/>
              <a:buChar char="-"/>
            </a:pPr>
            <a:r>
              <a:rPr lang="en-US" sz="2600" b="0" dirty="0" smtClean="0">
                <a:latin typeface="+mn-lt"/>
              </a:rPr>
              <a:t>Workforce capacity (training)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.AppleSystemUIFont" charset="-120"/>
              <a:buChar char="-"/>
            </a:pPr>
            <a:r>
              <a:rPr lang="en-US" sz="2600" b="0" dirty="0" smtClean="0">
                <a:latin typeface="+mn-lt"/>
              </a:rPr>
              <a:t>Care </a:t>
            </a:r>
            <a:r>
              <a:rPr lang="en-US" sz="2600" b="0" dirty="0">
                <a:latin typeface="+mn-lt"/>
              </a:rPr>
              <a:t>coordination &amp; </a:t>
            </a:r>
            <a:r>
              <a:rPr lang="en-US" sz="2600" b="0" dirty="0" smtClean="0">
                <a:latin typeface="+mn-lt"/>
              </a:rPr>
              <a:t>management</a:t>
            </a:r>
            <a:endParaRPr lang="en-US" sz="2600" b="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682"/>
          <a:stretch/>
        </p:blipFill>
        <p:spPr>
          <a:xfrm>
            <a:off x="6096000" y="2209800"/>
            <a:ext cx="212306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38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229898"/>
                </a:solidFill>
                <a:latin typeface="+mj-lt"/>
                <a:cs typeface="Arial"/>
              </a:rPr>
              <a:t>AYAH </a:t>
            </a:r>
            <a:r>
              <a:rPr lang="en-US" b="1" dirty="0" err="1" smtClean="0">
                <a:solidFill>
                  <a:srgbClr val="229898"/>
                </a:solidFill>
                <a:latin typeface="+mj-lt"/>
                <a:cs typeface="Arial"/>
              </a:rPr>
              <a:t>CoIIN</a:t>
            </a:r>
            <a:r>
              <a:rPr lang="en-US" b="1" dirty="0" smtClean="0">
                <a:solidFill>
                  <a:srgbClr val="229898"/>
                </a:solidFill>
                <a:latin typeface="+mj-lt"/>
                <a:cs typeface="Arial"/>
              </a:rPr>
              <a:t> Cohort 1</a:t>
            </a:r>
            <a:br>
              <a:rPr lang="en-US" b="1" dirty="0" smtClean="0">
                <a:solidFill>
                  <a:srgbClr val="229898"/>
                </a:solidFill>
                <a:latin typeface="+mj-lt"/>
                <a:cs typeface="Arial"/>
              </a:rPr>
            </a:br>
            <a:r>
              <a:rPr lang="en-US" b="1" dirty="0" smtClean="0">
                <a:solidFill>
                  <a:srgbClr val="229898"/>
                </a:solidFill>
                <a:latin typeface="+mj-lt"/>
                <a:cs typeface="Arial"/>
              </a:rPr>
              <a:t>NST 3 Activities by State</a:t>
            </a:r>
            <a:endParaRPr lang="en-US" dirty="0">
              <a:solidFill>
                <a:srgbClr val="229898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03574"/>
            <a:ext cx="8305800" cy="3517901"/>
          </a:xfrm>
        </p:spPr>
        <p:txBody>
          <a:bodyPr>
            <a:noAutofit/>
          </a:bodyPr>
          <a:lstStyle/>
          <a:p>
            <a:endParaRPr lang="en-US" sz="1500" dirty="0"/>
          </a:p>
          <a:p>
            <a:endParaRPr lang="en-US" sz="1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C551-9D79-49C1-B9A0-EF0A64586A2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67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+mj-lt"/>
              </a:rPr>
              <a:t>NST 3 Activities for </a:t>
            </a:r>
            <a:r>
              <a:rPr lang="en-US" altLang="en-US" b="1" dirty="0" smtClean="0">
                <a:solidFill>
                  <a:srgbClr val="C00000"/>
                </a:solidFill>
                <a:latin typeface="+mj-lt"/>
              </a:rPr>
              <a:t>IOWA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altLang="en-US" sz="2600" dirty="0" smtClean="0">
                <a:latin typeface="Calibri"/>
              </a:rPr>
              <a:t>Outreach &amp; Enrollment: </a:t>
            </a:r>
            <a:endParaRPr lang="en-US" altLang="en-US" sz="2600" dirty="0">
              <a:latin typeface="Calibri"/>
            </a:endParaRP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400" b="0" dirty="0" smtClean="0">
                <a:latin typeface="Calibri"/>
              </a:rPr>
              <a:t>Strengthen education/marketing about the value of the preventive visit in partnership with multiple stakeholders</a:t>
            </a:r>
            <a:endParaRPr lang="en-US" altLang="en-US" sz="2400" b="0" dirty="0">
              <a:latin typeface="Calibri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altLang="en-US" sz="2600" dirty="0" smtClean="0">
                <a:latin typeface="Calibri"/>
              </a:rPr>
              <a:t>Care Coordination &amp; Referrals: </a:t>
            </a:r>
            <a:endParaRPr lang="en-US" altLang="en-US" sz="2600" dirty="0">
              <a:latin typeface="Calibri"/>
            </a:endParaRP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400" b="0" dirty="0" smtClean="0">
                <a:latin typeface="Calibri"/>
              </a:rPr>
              <a:t>Strengthen &amp; link AYA care to other systems</a:t>
            </a:r>
            <a:endParaRPr lang="en-US" altLang="en-US" sz="2400" b="0" dirty="0">
              <a:latin typeface="Calibri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altLang="en-US" sz="2600" dirty="0" smtClean="0">
                <a:latin typeface="Calibri"/>
              </a:rPr>
              <a:t>Confidentiality</a:t>
            </a:r>
            <a:endParaRPr lang="en-US" altLang="en-US" sz="2600" dirty="0">
              <a:latin typeface="Calibri"/>
            </a:endParaRP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400" b="0" dirty="0" smtClean="0">
                <a:latin typeface="Calibri"/>
              </a:rPr>
              <a:t>Staff/providers are knowledgeable about confidentiality to minor patients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altLang="en-US" sz="2600" dirty="0" smtClean="0">
                <a:latin typeface="Calibri"/>
              </a:rPr>
              <a:t>Other: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400" b="0" dirty="0" smtClean="0">
                <a:latin typeface="Calibri"/>
              </a:rPr>
              <a:t>Clinics are adolescent-friendly</a:t>
            </a:r>
            <a:endParaRPr lang="en-US" altLang="en-US" sz="2400" b="0" dirty="0"/>
          </a:p>
          <a:p>
            <a:pPr lvl="2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29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6680" y="4880956"/>
            <a:ext cx="685275" cy="0"/>
          </a:xfrm>
          <a:custGeom>
            <a:avLst/>
            <a:gdLst/>
            <a:ahLst/>
            <a:cxnLst/>
            <a:rect l="l" t="t" r="r" b="b"/>
            <a:pathLst>
              <a:path w="829945">
                <a:moveTo>
                  <a:pt x="0" y="0"/>
                </a:moveTo>
                <a:lnTo>
                  <a:pt x="829703" y="0"/>
                </a:lnTo>
              </a:path>
            </a:pathLst>
          </a:custGeom>
          <a:ln w="33274">
            <a:solidFill>
              <a:srgbClr val="00A8D5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" name="object 3"/>
          <p:cNvSpPr/>
          <p:nvPr/>
        </p:nvSpPr>
        <p:spPr>
          <a:xfrm>
            <a:off x="3521603" y="4880956"/>
            <a:ext cx="685275" cy="0"/>
          </a:xfrm>
          <a:custGeom>
            <a:avLst/>
            <a:gdLst/>
            <a:ahLst/>
            <a:cxnLst/>
            <a:rect l="l" t="t" r="r" b="b"/>
            <a:pathLst>
              <a:path w="829945">
                <a:moveTo>
                  <a:pt x="0" y="0"/>
                </a:moveTo>
                <a:lnTo>
                  <a:pt x="829703" y="0"/>
                </a:lnTo>
              </a:path>
            </a:pathLst>
          </a:custGeom>
          <a:ln w="33274">
            <a:solidFill>
              <a:srgbClr val="953192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4" name="object 4"/>
          <p:cNvSpPr/>
          <p:nvPr/>
        </p:nvSpPr>
        <p:spPr>
          <a:xfrm>
            <a:off x="4891757" y="4880956"/>
            <a:ext cx="685275" cy="0"/>
          </a:xfrm>
          <a:custGeom>
            <a:avLst/>
            <a:gdLst/>
            <a:ahLst/>
            <a:cxnLst/>
            <a:rect l="l" t="t" r="r" b="b"/>
            <a:pathLst>
              <a:path w="829945">
                <a:moveTo>
                  <a:pt x="0" y="0"/>
                </a:moveTo>
                <a:lnTo>
                  <a:pt x="829703" y="0"/>
                </a:lnTo>
              </a:path>
            </a:pathLst>
          </a:custGeom>
          <a:ln w="33274">
            <a:solidFill>
              <a:srgbClr val="F58021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5" name="object 5"/>
          <p:cNvSpPr txBox="1"/>
          <p:nvPr/>
        </p:nvSpPr>
        <p:spPr>
          <a:xfrm>
            <a:off x="3659865" y="6058999"/>
            <a:ext cx="1781612" cy="196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/>
            <a:r>
              <a:rPr sz="1280" i="1" spc="83" dirty="0">
                <a:solidFill>
                  <a:srgbClr val="00529B"/>
                </a:solidFill>
                <a:latin typeface="Palatino Linotype"/>
                <a:cs typeface="Palatino Linotype"/>
              </a:rPr>
              <a:t>T</a:t>
            </a:r>
            <a:r>
              <a:rPr sz="1280" i="1" spc="62" dirty="0">
                <a:solidFill>
                  <a:srgbClr val="00529B"/>
                </a:solidFill>
                <a:latin typeface="Palatino Linotype"/>
                <a:cs typeface="Palatino Linotype"/>
              </a:rPr>
              <a:t>h</a:t>
            </a:r>
            <a:r>
              <a:rPr sz="1280" i="1" spc="74" dirty="0">
                <a:solidFill>
                  <a:srgbClr val="00529B"/>
                </a:solidFill>
                <a:latin typeface="Palatino Linotype"/>
                <a:cs typeface="Palatino Linotype"/>
              </a:rPr>
              <a:t>e</a:t>
            </a:r>
            <a:r>
              <a:rPr sz="1280" i="1" spc="-74" dirty="0">
                <a:solidFill>
                  <a:srgbClr val="00529B"/>
                </a:solidFill>
                <a:latin typeface="Palatino Linotype"/>
                <a:cs typeface="Palatino Linotype"/>
              </a:rPr>
              <a:t> </a:t>
            </a:r>
            <a:r>
              <a:rPr sz="1280" i="1" spc="50" dirty="0">
                <a:solidFill>
                  <a:srgbClr val="00529B"/>
                </a:solidFill>
                <a:latin typeface="Palatino Linotype"/>
                <a:cs typeface="Palatino Linotype"/>
              </a:rPr>
              <a:t>p</a:t>
            </a:r>
            <a:r>
              <a:rPr sz="1280" i="1" spc="62" dirty="0">
                <a:solidFill>
                  <a:srgbClr val="00529B"/>
                </a:solidFill>
                <a:latin typeface="Palatino Linotype"/>
                <a:cs typeface="Palatino Linotype"/>
              </a:rPr>
              <a:t>o</a:t>
            </a:r>
            <a:r>
              <a:rPr sz="1280" i="1" spc="70" dirty="0">
                <a:solidFill>
                  <a:srgbClr val="00529B"/>
                </a:solidFill>
                <a:latin typeface="Palatino Linotype"/>
                <a:cs typeface="Palatino Linotype"/>
              </a:rPr>
              <a:t>i</a:t>
            </a:r>
            <a:r>
              <a:rPr sz="1280" i="1" spc="8" dirty="0">
                <a:solidFill>
                  <a:srgbClr val="00529B"/>
                </a:solidFill>
                <a:latin typeface="Palatino Linotype"/>
                <a:cs typeface="Palatino Linotype"/>
              </a:rPr>
              <a:t>n</a:t>
            </a:r>
            <a:r>
              <a:rPr sz="1280" i="1" spc="45" dirty="0">
                <a:solidFill>
                  <a:srgbClr val="00529B"/>
                </a:solidFill>
                <a:latin typeface="Palatino Linotype"/>
                <a:cs typeface="Palatino Linotype"/>
              </a:rPr>
              <a:t>t</a:t>
            </a:r>
            <a:r>
              <a:rPr sz="1280" i="1" spc="-74" dirty="0">
                <a:solidFill>
                  <a:srgbClr val="00529B"/>
                </a:solidFill>
                <a:latin typeface="Palatino Linotype"/>
                <a:cs typeface="Palatino Linotype"/>
              </a:rPr>
              <a:t> </a:t>
            </a:r>
            <a:r>
              <a:rPr sz="1280" i="1" spc="37" dirty="0">
                <a:solidFill>
                  <a:srgbClr val="00529B"/>
                </a:solidFill>
                <a:latin typeface="Palatino Linotype"/>
                <a:cs typeface="Palatino Linotype"/>
              </a:rPr>
              <a:t>o</a:t>
            </a:r>
            <a:r>
              <a:rPr sz="1280" i="1" spc="74" dirty="0">
                <a:solidFill>
                  <a:srgbClr val="00529B"/>
                </a:solidFill>
                <a:latin typeface="Palatino Linotype"/>
                <a:cs typeface="Palatino Linotype"/>
              </a:rPr>
              <a:t>f</a:t>
            </a:r>
            <a:r>
              <a:rPr sz="1280" i="1" spc="-74" dirty="0">
                <a:solidFill>
                  <a:srgbClr val="00529B"/>
                </a:solidFill>
                <a:latin typeface="Palatino Linotype"/>
                <a:cs typeface="Palatino Linotype"/>
              </a:rPr>
              <a:t> </a:t>
            </a:r>
            <a:r>
              <a:rPr sz="1280" i="1" spc="17" dirty="0">
                <a:solidFill>
                  <a:srgbClr val="00529B"/>
                </a:solidFill>
                <a:latin typeface="Palatino Linotype"/>
                <a:cs typeface="Palatino Linotype"/>
              </a:rPr>
              <a:t>u</a:t>
            </a:r>
            <a:r>
              <a:rPr sz="1280" i="1" spc="12" dirty="0">
                <a:solidFill>
                  <a:srgbClr val="00529B"/>
                </a:solidFill>
                <a:latin typeface="Palatino Linotype"/>
                <a:cs typeface="Palatino Linotype"/>
              </a:rPr>
              <a:t>n</a:t>
            </a:r>
            <a:r>
              <a:rPr sz="1280" i="1" spc="58" dirty="0">
                <a:solidFill>
                  <a:srgbClr val="00529B"/>
                </a:solidFill>
                <a:latin typeface="Palatino Linotype"/>
                <a:cs typeface="Palatino Linotype"/>
              </a:rPr>
              <a:t>i</a:t>
            </a:r>
            <a:r>
              <a:rPr sz="1280" i="1" spc="66" dirty="0">
                <a:solidFill>
                  <a:srgbClr val="00529B"/>
                </a:solidFill>
                <a:latin typeface="Palatino Linotype"/>
                <a:cs typeface="Palatino Linotype"/>
              </a:rPr>
              <a:t>t</a:t>
            </a:r>
            <a:r>
              <a:rPr sz="1280" i="1" spc="37" dirty="0">
                <a:solidFill>
                  <a:srgbClr val="00529B"/>
                </a:solidFill>
                <a:latin typeface="Palatino Linotype"/>
                <a:cs typeface="Palatino Linotype"/>
              </a:rPr>
              <a:t>y</a:t>
            </a:r>
            <a:r>
              <a:rPr sz="1280" i="1" spc="-74" dirty="0">
                <a:solidFill>
                  <a:srgbClr val="00529B"/>
                </a:solidFill>
                <a:latin typeface="Palatino Linotype"/>
                <a:cs typeface="Palatino Linotype"/>
              </a:rPr>
              <a:t> </a:t>
            </a:r>
            <a:r>
              <a:rPr sz="1280" i="1" spc="91" dirty="0">
                <a:solidFill>
                  <a:srgbClr val="00529B"/>
                </a:solidFill>
                <a:latin typeface="Palatino Linotype"/>
                <a:cs typeface="Palatino Linotype"/>
              </a:rPr>
              <a:t>i</a:t>
            </a:r>
            <a:r>
              <a:rPr sz="1280" i="1" spc="33" dirty="0">
                <a:solidFill>
                  <a:srgbClr val="00529B"/>
                </a:solidFill>
                <a:latin typeface="Palatino Linotype"/>
                <a:cs typeface="Palatino Linotype"/>
              </a:rPr>
              <a:t>s</a:t>
            </a:r>
            <a:r>
              <a:rPr sz="1280" i="1" spc="-74" dirty="0">
                <a:solidFill>
                  <a:srgbClr val="00529B"/>
                </a:solidFill>
                <a:latin typeface="Palatino Linotype"/>
                <a:cs typeface="Palatino Linotype"/>
              </a:rPr>
              <a:t> </a:t>
            </a:r>
            <a:r>
              <a:rPr sz="1280" i="1" spc="37" dirty="0">
                <a:solidFill>
                  <a:srgbClr val="00529B"/>
                </a:solidFill>
                <a:latin typeface="Palatino Linotype"/>
                <a:cs typeface="Palatino Linotype"/>
              </a:rPr>
              <a:t>y</a:t>
            </a:r>
            <a:r>
              <a:rPr sz="1280" i="1" spc="70" dirty="0">
                <a:solidFill>
                  <a:srgbClr val="00529B"/>
                </a:solidFill>
                <a:latin typeface="Palatino Linotype"/>
                <a:cs typeface="Palatino Linotype"/>
              </a:rPr>
              <a:t>o</a:t>
            </a:r>
            <a:r>
              <a:rPr sz="1280" i="1" spc="50" dirty="0">
                <a:solidFill>
                  <a:srgbClr val="00529B"/>
                </a:solidFill>
                <a:latin typeface="Palatino Linotype"/>
                <a:cs typeface="Palatino Linotype"/>
              </a:rPr>
              <a:t>u</a:t>
            </a:r>
            <a:r>
              <a:rPr sz="1280" i="1" spc="-29" dirty="0">
                <a:solidFill>
                  <a:srgbClr val="00529B"/>
                </a:solidFill>
                <a:latin typeface="Palatino Linotype"/>
                <a:cs typeface="Palatino Linotype"/>
              </a:rPr>
              <a:t>.</a:t>
            </a:r>
            <a:endParaRPr sz="128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778" y="3204780"/>
            <a:ext cx="2064740" cy="792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 marR="4195">
              <a:lnSpc>
                <a:spcPct val="104200"/>
              </a:lnSpc>
            </a:pPr>
            <a:r>
              <a:rPr sz="991" spc="-25" dirty="0">
                <a:solidFill>
                  <a:srgbClr val="231F20"/>
                </a:solidFill>
                <a:latin typeface="Arial Unicode MS"/>
                <a:cs typeface="Arial Unicode MS"/>
              </a:rPr>
              <a:t>The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54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991" spc="-45" dirty="0">
                <a:solidFill>
                  <a:srgbClr val="231F20"/>
                </a:solidFill>
                <a:latin typeface="Arial Unicode MS"/>
                <a:cs typeface="Arial Unicode MS"/>
              </a:rPr>
              <a:t>een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58" dirty="0">
                <a:solidFill>
                  <a:srgbClr val="231F20"/>
                </a:solidFill>
                <a:latin typeface="Arial Unicode MS"/>
                <a:cs typeface="Arial Unicode MS"/>
              </a:rPr>
              <a:t>yea</a:t>
            </a:r>
            <a:r>
              <a:rPr sz="991" spc="-3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991" spc="-94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a</a:t>
            </a:r>
            <a:r>
              <a:rPr sz="991" spc="-45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991" spc="-62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4" dirty="0">
                <a:solidFill>
                  <a:srgbClr val="231F20"/>
                </a:solidFill>
                <a:latin typeface="Arial Unicode MS"/>
                <a:cs typeface="Arial Unicode MS"/>
              </a:rPr>
              <a:t>filled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4" dirty="0">
                <a:solidFill>
                  <a:srgbClr val="231F20"/>
                </a:solidFill>
                <a:latin typeface="Arial Unicode MS"/>
                <a:cs typeface="Arial Unicode MS"/>
              </a:rPr>
              <a:t>with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37" dirty="0">
                <a:solidFill>
                  <a:srgbClr val="231F20"/>
                </a:solidFill>
                <a:latin typeface="Arial Unicode MS"/>
                <a:cs typeface="Arial Unicode MS"/>
              </a:rPr>
              <a:t>school,</a:t>
            </a:r>
            <a:r>
              <a:rPr sz="991" spc="-33" dirty="0">
                <a:solidFill>
                  <a:srgbClr val="231F20"/>
                </a:solidFill>
                <a:latin typeface="Arial Unicode MS"/>
                <a:cs typeface="Arial Unicode MS"/>
              </a:rPr>
              <a:t> social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17" dirty="0">
                <a:solidFill>
                  <a:srgbClr val="231F20"/>
                </a:solidFill>
                <a:latin typeface="Arial Unicode MS"/>
                <a:cs typeface="Arial Unicode MS"/>
              </a:rPr>
              <a:t>activitie</a:t>
            </a:r>
            <a:r>
              <a:rPr sz="991" spc="-25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991" spc="-74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21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991" spc="-29" dirty="0">
                <a:solidFill>
                  <a:srgbClr val="231F20"/>
                </a:solidFill>
                <a:latin typeface="Arial Unicode MS"/>
                <a:cs typeface="Arial Unicode MS"/>
              </a:rPr>
              <a:t>amily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41" dirty="0">
                <a:solidFill>
                  <a:srgbClr val="231F20"/>
                </a:solidFill>
                <a:latin typeface="Arial Unicode MS"/>
                <a:cs typeface="Arial Unicode MS"/>
              </a:rPr>
              <a:t>and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21" dirty="0">
                <a:solidFill>
                  <a:srgbClr val="231F20"/>
                </a:solidFill>
                <a:latin typeface="Arial Unicode MS"/>
                <a:cs typeface="Arial Unicode MS"/>
              </a:rPr>
              <a:t>friend</a:t>
            </a:r>
            <a:r>
              <a:rPr sz="991" spc="-29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991" spc="-74" dirty="0">
                <a:solidFill>
                  <a:srgbClr val="231F20"/>
                </a:solidFill>
                <a:latin typeface="Arial Unicode MS"/>
                <a:cs typeface="Arial Unicode MS"/>
              </a:rPr>
              <a:t>.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25" dirty="0">
                <a:solidFill>
                  <a:srgbClr val="231F20"/>
                </a:solidFill>
                <a:latin typeface="Arial Unicode MS"/>
                <a:cs typeface="Arial Unicode MS"/>
              </a:rPr>
              <a:t>But,</a:t>
            </a:r>
            <a:r>
              <a:rPr sz="991" spc="-17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37" dirty="0">
                <a:solidFill>
                  <a:srgbClr val="231F20"/>
                </a:solidFill>
                <a:latin typeface="Arial Unicode MS"/>
                <a:cs typeface="Arial Unicode MS"/>
              </a:rPr>
              <a:t>these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58" dirty="0">
                <a:solidFill>
                  <a:srgbClr val="231F20"/>
                </a:solidFill>
                <a:latin typeface="Arial Unicode MS"/>
                <a:cs typeface="Arial Unicode MS"/>
              </a:rPr>
              <a:t>yea</a:t>
            </a:r>
            <a:r>
              <a:rPr sz="991" spc="-3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991" spc="-94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a</a:t>
            </a:r>
            <a:r>
              <a:rPr sz="991" spc="-45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991" spc="-62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45" dirty="0">
                <a:solidFill>
                  <a:srgbClr val="231F20"/>
                </a:solidFill>
                <a:latin typeface="Arial Unicode MS"/>
                <a:cs typeface="Arial Unicode MS"/>
              </a:rPr>
              <a:t>also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78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8" dirty="0">
                <a:solidFill>
                  <a:srgbClr val="231F20"/>
                </a:solidFill>
                <a:latin typeface="Arial Unicode MS"/>
                <a:cs typeface="Arial Unicode MS"/>
              </a:rPr>
              <a:t>time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54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991" spc="-17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25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991" spc="-2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991" spc="-3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991" spc="58" dirty="0">
                <a:solidFill>
                  <a:srgbClr val="231F20"/>
                </a:solidFill>
                <a:latin typeface="Arial Unicode MS"/>
                <a:cs typeface="Arial Unicode MS"/>
              </a:rPr>
              <a:t>t </a:t>
            </a:r>
            <a:r>
              <a:rPr sz="991" spc="-41" dirty="0">
                <a:solidFill>
                  <a:srgbClr val="231F20"/>
                </a:solidFill>
                <a:latin typeface="Arial Unicode MS"/>
                <a:cs typeface="Arial Unicode MS"/>
              </a:rPr>
              <a:t>making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12" dirty="0">
                <a:solidFill>
                  <a:srgbClr val="231F20"/>
                </a:solidFill>
                <a:latin typeface="Arial Unicode MS"/>
                <a:cs typeface="Arial Unicode MS"/>
              </a:rPr>
              <a:t>impor</a:t>
            </a:r>
            <a:r>
              <a:rPr sz="991" spc="54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991" spc="-54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991" spc="58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37" dirty="0">
                <a:solidFill>
                  <a:srgbClr val="231F20"/>
                </a:solidFill>
                <a:latin typeface="Arial Unicode MS"/>
                <a:cs typeface="Arial Unicode MS"/>
              </a:rPr>
              <a:t>decisions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41" dirty="0">
                <a:solidFill>
                  <a:srgbClr val="231F20"/>
                </a:solidFill>
                <a:latin typeface="Arial Unicode MS"/>
                <a:cs typeface="Arial Unicode MS"/>
              </a:rPr>
              <a:t>and</a:t>
            </a:r>
            <a:r>
              <a:rPr sz="991" spc="-2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58" dirty="0">
                <a:solidFill>
                  <a:srgbClr val="231F20"/>
                </a:solidFill>
                <a:latin typeface="Arial Unicode MS"/>
                <a:cs typeface="Arial Unicode MS"/>
              </a:rPr>
              <a:t>ac</a:t>
            </a:r>
            <a:r>
              <a:rPr sz="991" spc="-33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991" spc="-21" dirty="0">
                <a:solidFill>
                  <a:srgbClr val="231F20"/>
                </a:solidFill>
                <a:latin typeface="Arial Unicode MS"/>
                <a:cs typeface="Arial Unicode MS"/>
              </a:rPr>
              <a:t>epting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21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991" spc="-25" dirty="0">
                <a:solidFill>
                  <a:srgbClr val="231F20"/>
                </a:solidFill>
                <a:latin typeface="Arial Unicode MS"/>
                <a:cs typeface="Arial Unicode MS"/>
              </a:rPr>
              <a:t>esponsibility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25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991" spc="-12" dirty="0">
                <a:solidFill>
                  <a:srgbClr val="231F20"/>
                </a:solidFill>
                <a:latin typeface="Arial Unicode MS"/>
                <a:cs typeface="Arial Unicode MS"/>
              </a:rPr>
              <a:t>or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58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991" spc="-17" dirty="0">
                <a:solidFill>
                  <a:srgbClr val="231F20"/>
                </a:solidFill>
                <a:latin typeface="Arial Unicode MS"/>
                <a:cs typeface="Arial Unicode MS"/>
              </a:rPr>
              <a:t>our</a:t>
            </a:r>
            <a:r>
              <a:rPr sz="991" spc="-37" dirty="0">
                <a:solidFill>
                  <a:srgbClr val="231F20"/>
                </a:solidFill>
                <a:latin typeface="Arial Unicode MS"/>
                <a:cs typeface="Arial Unicode MS"/>
              </a:rPr>
              <a:t>sel</a:t>
            </a:r>
            <a:r>
              <a:rPr sz="991" spc="-78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991" spc="-74" dirty="0">
                <a:solidFill>
                  <a:srgbClr val="231F20"/>
                </a:solidFill>
                <a:latin typeface="Arial Unicode MS"/>
                <a:cs typeface="Arial Unicode MS"/>
              </a:rPr>
              <a:t>.</a:t>
            </a:r>
            <a:endParaRPr sz="991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777" y="4148541"/>
            <a:ext cx="2013358" cy="475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 marR="4195">
              <a:lnSpc>
                <a:spcPct val="104200"/>
              </a:lnSpc>
            </a:pPr>
            <a:r>
              <a:rPr sz="991" spc="29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991" spc="-25" dirty="0">
                <a:solidFill>
                  <a:srgbClr val="231F20"/>
                </a:solidFill>
                <a:latin typeface="Arial Unicode MS"/>
                <a:cs typeface="Arial Unicode MS"/>
              </a:rPr>
              <a:t>u</a:t>
            </a:r>
            <a:r>
              <a:rPr sz="991" spc="-8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99" dirty="0">
                <a:solidFill>
                  <a:srgbClr val="231F20"/>
                </a:solidFill>
                <a:latin typeface="Arial Unicode MS"/>
                <a:cs typeface="Arial Unicode MS"/>
              </a:rPr>
              <a:t>g</a:t>
            </a:r>
            <a:r>
              <a:rPr sz="991" spc="-21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991" spc="-83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991" dirty="0">
                <a:solidFill>
                  <a:srgbClr val="231F20"/>
                </a:solidFill>
                <a:latin typeface="Arial Unicode MS"/>
                <a:cs typeface="Arial Unicode MS"/>
              </a:rPr>
              <a:t>l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8" dirty="0">
                <a:solidFill>
                  <a:srgbClr val="231F20"/>
                </a:solidFill>
                <a:latin typeface="Arial Unicode MS"/>
                <a:cs typeface="Arial Unicode MS"/>
              </a:rPr>
              <a:t>i</a:t>
            </a:r>
            <a:r>
              <a:rPr sz="991" spc="-94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45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991" spc="-17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21" dirty="0">
                <a:solidFill>
                  <a:srgbClr val="231F20"/>
                </a:solidFill>
                <a:latin typeface="Arial Unicode MS"/>
                <a:cs typeface="Arial Unicode MS"/>
              </a:rPr>
              <a:t>h</a:t>
            </a:r>
            <a:r>
              <a:rPr sz="991" spc="-41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991" spc="-25" dirty="0">
                <a:solidFill>
                  <a:srgbClr val="231F20"/>
                </a:solidFill>
                <a:latin typeface="Arial Unicode MS"/>
                <a:cs typeface="Arial Unicode MS"/>
              </a:rPr>
              <a:t>l</a:t>
            </a:r>
            <a:r>
              <a:rPr sz="991" spc="-17" dirty="0">
                <a:solidFill>
                  <a:srgbClr val="231F20"/>
                </a:solidFill>
                <a:latin typeface="Arial Unicode MS"/>
                <a:cs typeface="Arial Unicode MS"/>
              </a:rPr>
              <a:t>p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45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991" spc="-62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991" spc="-41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991" spc="-94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25" dirty="0">
                <a:solidFill>
                  <a:srgbClr val="231F20"/>
                </a:solidFill>
                <a:latin typeface="Arial Unicode MS"/>
                <a:cs typeface="Arial Unicode MS"/>
              </a:rPr>
              <a:t>m</a:t>
            </a:r>
            <a:r>
              <a:rPr sz="991" spc="-83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991" spc="-62" dirty="0">
                <a:solidFill>
                  <a:srgbClr val="231F20"/>
                </a:solidFill>
                <a:latin typeface="Arial Unicode MS"/>
                <a:cs typeface="Arial Unicode MS"/>
              </a:rPr>
              <a:t>ke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21" dirty="0">
                <a:solidFill>
                  <a:srgbClr val="231F20"/>
                </a:solidFill>
                <a:latin typeface="Arial Unicode MS"/>
                <a:cs typeface="Arial Unicode MS"/>
              </a:rPr>
              <a:t>h</a:t>
            </a:r>
            <a:r>
              <a:rPr sz="991" spc="-70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991" spc="-83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991" spc="-8" dirty="0">
                <a:solidFill>
                  <a:srgbClr val="231F20"/>
                </a:solidFill>
                <a:latin typeface="Arial Unicode MS"/>
                <a:cs typeface="Arial Unicode MS"/>
              </a:rPr>
              <a:t>l</a:t>
            </a:r>
            <a:r>
              <a:rPr sz="991" spc="45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991" spc="-37" dirty="0">
                <a:solidFill>
                  <a:srgbClr val="231F20"/>
                </a:solidFill>
                <a:latin typeface="Arial Unicode MS"/>
                <a:cs typeface="Arial Unicode MS"/>
              </a:rPr>
              <a:t>h</a:t>
            </a:r>
            <a:r>
              <a:rPr sz="991" spc="-45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991" spc="-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41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991" spc="-21" dirty="0">
                <a:solidFill>
                  <a:srgbClr val="231F20"/>
                </a:solidFill>
                <a:latin typeface="Arial Unicode MS"/>
                <a:cs typeface="Arial Unicode MS"/>
              </a:rPr>
              <a:t>h</a:t>
            </a:r>
            <a:r>
              <a:rPr sz="991" spc="-25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991" spc="-8" dirty="0">
                <a:solidFill>
                  <a:srgbClr val="231F20"/>
                </a:solidFill>
                <a:latin typeface="Arial Unicode MS"/>
                <a:cs typeface="Arial Unicode MS"/>
              </a:rPr>
              <a:t>i</a:t>
            </a:r>
            <a:r>
              <a:rPr sz="991" spc="-33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991" spc="-66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991" spc="-94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99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991" spc="-17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45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991" spc="-21" dirty="0">
                <a:solidFill>
                  <a:srgbClr val="231F20"/>
                </a:solidFill>
                <a:latin typeface="Arial Unicode MS"/>
                <a:cs typeface="Arial Unicode MS"/>
              </a:rPr>
              <a:t>h</a:t>
            </a:r>
            <a:r>
              <a:rPr sz="991" spc="-7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991" spc="-45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25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991" spc="-17" dirty="0">
                <a:solidFill>
                  <a:srgbClr val="231F20"/>
                </a:solidFill>
                <a:latin typeface="Arial Unicode MS"/>
                <a:cs typeface="Arial Unicode MS"/>
              </a:rPr>
              <a:t>i</a:t>
            </a:r>
            <a:r>
              <a:rPr sz="991" spc="-8" dirty="0">
                <a:solidFill>
                  <a:srgbClr val="231F20"/>
                </a:solidFill>
                <a:latin typeface="Arial Unicode MS"/>
                <a:cs typeface="Arial Unicode MS"/>
              </a:rPr>
              <a:t>l</a:t>
            </a:r>
            <a:r>
              <a:rPr sz="991" dirty="0">
                <a:solidFill>
                  <a:srgbClr val="231F20"/>
                </a:solidFill>
                <a:latin typeface="Arial Unicode MS"/>
                <a:cs typeface="Arial Unicode MS"/>
              </a:rPr>
              <a:t>l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17" dirty="0">
                <a:solidFill>
                  <a:srgbClr val="231F20"/>
                </a:solidFill>
                <a:latin typeface="Arial Unicode MS"/>
                <a:cs typeface="Arial Unicode MS"/>
              </a:rPr>
              <a:t>b</a:t>
            </a:r>
            <a:r>
              <a:rPr sz="991" spc="-62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991" spc="-37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991" spc="-21" dirty="0">
                <a:solidFill>
                  <a:srgbClr val="231F20"/>
                </a:solidFill>
                <a:latin typeface="Arial Unicode MS"/>
                <a:cs typeface="Arial Unicode MS"/>
              </a:rPr>
              <a:t>om</a:t>
            </a:r>
            <a:r>
              <a:rPr sz="991" spc="-62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991" spc="-33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37" dirty="0">
                <a:solidFill>
                  <a:srgbClr val="231F20"/>
                </a:solidFill>
                <a:latin typeface="Arial Unicode MS"/>
                <a:cs typeface="Arial Unicode MS"/>
              </a:rPr>
              <a:t>k</a:t>
            </a:r>
            <a:r>
              <a:rPr sz="991" spc="-21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991" spc="-33" dirty="0">
                <a:solidFill>
                  <a:srgbClr val="231F20"/>
                </a:solidFill>
                <a:latin typeface="Arial Unicode MS"/>
                <a:cs typeface="Arial Unicode MS"/>
              </a:rPr>
              <a:t>ow</a:t>
            </a:r>
            <a:r>
              <a:rPr sz="991" spc="-4" dirty="0">
                <a:solidFill>
                  <a:srgbClr val="231F20"/>
                </a:solidFill>
                <a:latin typeface="Arial Unicode MS"/>
                <a:cs typeface="Arial Unicode MS"/>
              </a:rPr>
              <a:t>l</a:t>
            </a:r>
            <a:r>
              <a:rPr sz="991" spc="-62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991" spc="-25" dirty="0">
                <a:solidFill>
                  <a:srgbClr val="231F20"/>
                </a:solidFill>
                <a:latin typeface="Arial Unicode MS"/>
                <a:cs typeface="Arial Unicode MS"/>
              </a:rPr>
              <a:t>d</a:t>
            </a:r>
            <a:r>
              <a:rPr sz="991" spc="-83" dirty="0">
                <a:solidFill>
                  <a:srgbClr val="231F20"/>
                </a:solidFill>
                <a:latin typeface="Arial Unicode MS"/>
                <a:cs typeface="Arial Unicode MS"/>
              </a:rPr>
              <a:t>gea</a:t>
            </a:r>
            <a:r>
              <a:rPr sz="991" spc="-21" dirty="0">
                <a:solidFill>
                  <a:srgbClr val="231F20"/>
                </a:solidFill>
                <a:latin typeface="Arial Unicode MS"/>
                <a:cs typeface="Arial Unicode MS"/>
              </a:rPr>
              <a:t>b</a:t>
            </a:r>
            <a:r>
              <a:rPr sz="991" spc="-4" dirty="0">
                <a:solidFill>
                  <a:srgbClr val="231F20"/>
                </a:solidFill>
                <a:latin typeface="Arial Unicode MS"/>
                <a:cs typeface="Arial Unicode MS"/>
              </a:rPr>
              <a:t>l</a:t>
            </a:r>
            <a:r>
              <a:rPr sz="991" spc="-58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991" spc="-74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21" dirty="0">
                <a:solidFill>
                  <a:srgbClr val="231F20"/>
                </a:solidFill>
                <a:latin typeface="Arial Unicode MS"/>
                <a:cs typeface="Arial Unicode MS"/>
              </a:rPr>
              <a:t>h</a:t>
            </a:r>
            <a:r>
              <a:rPr sz="991" spc="-70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991" spc="-83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991" spc="-8" dirty="0">
                <a:solidFill>
                  <a:srgbClr val="231F20"/>
                </a:solidFill>
                <a:latin typeface="Arial Unicode MS"/>
                <a:cs typeface="Arial Unicode MS"/>
              </a:rPr>
              <a:t>l</a:t>
            </a:r>
            <a:r>
              <a:rPr sz="991" spc="45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991" spc="-37" dirty="0">
                <a:solidFill>
                  <a:srgbClr val="231F20"/>
                </a:solidFill>
                <a:latin typeface="Arial Unicode MS"/>
                <a:cs typeface="Arial Unicode MS"/>
              </a:rPr>
              <a:t>h</a:t>
            </a:r>
            <a:r>
              <a:rPr sz="991" spc="-45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54" dirty="0">
                <a:solidFill>
                  <a:srgbClr val="231F20"/>
                </a:solidFill>
                <a:latin typeface="Arial Unicode MS"/>
                <a:cs typeface="Arial Unicode MS"/>
              </a:rPr>
              <a:t>ad</a:t>
            </a:r>
            <a:r>
              <a:rPr sz="991" spc="-17" dirty="0">
                <a:solidFill>
                  <a:srgbClr val="231F20"/>
                </a:solidFill>
                <a:latin typeface="Arial Unicode MS"/>
                <a:cs typeface="Arial Unicode MS"/>
              </a:rPr>
              <a:t>ul</a:t>
            </a:r>
            <a:r>
              <a:rPr sz="991" spc="62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991" spc="-83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991" spc="-74" dirty="0">
                <a:solidFill>
                  <a:srgbClr val="231F20"/>
                </a:solidFill>
                <a:latin typeface="Arial Unicode MS"/>
                <a:cs typeface="Arial Unicode MS"/>
              </a:rPr>
              <a:t>.</a:t>
            </a:r>
            <a:endParaRPr sz="991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81294" y="147231"/>
            <a:ext cx="565208" cy="565208"/>
          </a:xfrm>
          <a:custGeom>
            <a:avLst/>
            <a:gdLst/>
            <a:ahLst/>
            <a:cxnLst/>
            <a:rect l="l" t="t" r="r" b="b"/>
            <a:pathLst>
              <a:path w="684529" h="684530">
                <a:moveTo>
                  <a:pt x="332152" y="0"/>
                </a:moveTo>
                <a:lnTo>
                  <a:pt x="279171" y="5653"/>
                </a:lnTo>
                <a:lnTo>
                  <a:pt x="226854" y="19834"/>
                </a:lnTo>
                <a:lnTo>
                  <a:pt x="176156" y="42819"/>
                </a:lnTo>
                <a:lnTo>
                  <a:pt x="129799" y="73635"/>
                </a:lnTo>
                <a:lnTo>
                  <a:pt x="90049" y="110488"/>
                </a:lnTo>
                <a:lnTo>
                  <a:pt x="57179" y="152423"/>
                </a:lnTo>
                <a:lnTo>
                  <a:pt x="31465" y="198481"/>
                </a:lnTo>
                <a:lnTo>
                  <a:pt x="13180" y="247705"/>
                </a:lnTo>
                <a:lnTo>
                  <a:pt x="2600" y="299138"/>
                </a:lnTo>
                <a:lnTo>
                  <a:pt x="0" y="351823"/>
                </a:lnTo>
                <a:lnTo>
                  <a:pt x="1777" y="378336"/>
                </a:lnTo>
                <a:lnTo>
                  <a:pt x="11660" y="431104"/>
                </a:lnTo>
                <a:lnTo>
                  <a:pt x="30209" y="482730"/>
                </a:lnTo>
                <a:lnTo>
                  <a:pt x="57412" y="531803"/>
                </a:lnTo>
                <a:lnTo>
                  <a:pt x="91366" y="574891"/>
                </a:lnTo>
                <a:lnTo>
                  <a:pt x="130880" y="611236"/>
                </a:lnTo>
                <a:lnTo>
                  <a:pt x="174996" y="640562"/>
                </a:lnTo>
                <a:lnTo>
                  <a:pt x="222757" y="662596"/>
                </a:lnTo>
                <a:lnTo>
                  <a:pt x="273205" y="677063"/>
                </a:lnTo>
                <a:lnTo>
                  <a:pt x="325384" y="683687"/>
                </a:lnTo>
                <a:lnTo>
                  <a:pt x="351823" y="683973"/>
                </a:lnTo>
                <a:lnTo>
                  <a:pt x="378336" y="682196"/>
                </a:lnTo>
                <a:lnTo>
                  <a:pt x="431104" y="672313"/>
                </a:lnTo>
                <a:lnTo>
                  <a:pt x="482730" y="653764"/>
                </a:lnTo>
                <a:lnTo>
                  <a:pt x="531803" y="626562"/>
                </a:lnTo>
                <a:lnTo>
                  <a:pt x="574891" y="592610"/>
                </a:lnTo>
                <a:lnTo>
                  <a:pt x="611236" y="553098"/>
                </a:lnTo>
                <a:lnTo>
                  <a:pt x="640562" y="508982"/>
                </a:lnTo>
                <a:lnTo>
                  <a:pt x="662596" y="461221"/>
                </a:lnTo>
                <a:lnTo>
                  <a:pt x="677063" y="410772"/>
                </a:lnTo>
                <a:lnTo>
                  <a:pt x="683687" y="358592"/>
                </a:lnTo>
                <a:lnTo>
                  <a:pt x="683973" y="332152"/>
                </a:lnTo>
                <a:lnTo>
                  <a:pt x="682196" y="305639"/>
                </a:lnTo>
                <a:lnTo>
                  <a:pt x="672313" y="252870"/>
                </a:lnTo>
                <a:lnTo>
                  <a:pt x="653764" y="201242"/>
                </a:lnTo>
                <a:lnTo>
                  <a:pt x="626562" y="152169"/>
                </a:lnTo>
                <a:lnTo>
                  <a:pt x="592610" y="109081"/>
                </a:lnTo>
                <a:lnTo>
                  <a:pt x="553098" y="72737"/>
                </a:lnTo>
                <a:lnTo>
                  <a:pt x="508982" y="43410"/>
                </a:lnTo>
                <a:lnTo>
                  <a:pt x="461221" y="21377"/>
                </a:lnTo>
                <a:lnTo>
                  <a:pt x="410772" y="6910"/>
                </a:lnTo>
                <a:lnTo>
                  <a:pt x="358592" y="285"/>
                </a:lnTo>
                <a:lnTo>
                  <a:pt x="332152" y="0"/>
                </a:lnTo>
                <a:close/>
              </a:path>
            </a:pathLst>
          </a:custGeom>
          <a:solidFill>
            <a:srgbClr val="C4C218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9" name="object 9"/>
          <p:cNvSpPr/>
          <p:nvPr/>
        </p:nvSpPr>
        <p:spPr>
          <a:xfrm>
            <a:off x="7999926" y="576342"/>
            <a:ext cx="435179" cy="435179"/>
          </a:xfrm>
          <a:custGeom>
            <a:avLst/>
            <a:gdLst/>
            <a:ahLst/>
            <a:cxnLst/>
            <a:rect l="l" t="t" r="r" b="b"/>
            <a:pathLst>
              <a:path w="527050" h="527050">
                <a:moveTo>
                  <a:pt x="255810" y="0"/>
                </a:moveTo>
                <a:lnTo>
                  <a:pt x="215007" y="4353"/>
                </a:lnTo>
                <a:lnTo>
                  <a:pt x="174713" y="15275"/>
                </a:lnTo>
                <a:lnTo>
                  <a:pt x="135667" y="32975"/>
                </a:lnTo>
                <a:lnTo>
                  <a:pt x="99965" y="56707"/>
                </a:lnTo>
                <a:lnTo>
                  <a:pt x="69351" y="85090"/>
                </a:lnTo>
                <a:lnTo>
                  <a:pt x="44036" y="117386"/>
                </a:lnTo>
                <a:lnTo>
                  <a:pt x="24232" y="152858"/>
                </a:lnTo>
                <a:lnTo>
                  <a:pt x="10150" y="190768"/>
                </a:lnTo>
                <a:lnTo>
                  <a:pt x="2002" y="230380"/>
                </a:lnTo>
                <a:lnTo>
                  <a:pt x="0" y="270955"/>
                </a:lnTo>
                <a:lnTo>
                  <a:pt x="1369" y="291374"/>
                </a:lnTo>
                <a:lnTo>
                  <a:pt x="8980" y="332012"/>
                </a:lnTo>
                <a:lnTo>
                  <a:pt x="23264" y="371771"/>
                </a:lnTo>
                <a:lnTo>
                  <a:pt x="44214" y="409564"/>
                </a:lnTo>
                <a:lnTo>
                  <a:pt x="70363" y="442749"/>
                </a:lnTo>
                <a:lnTo>
                  <a:pt x="100795" y="470740"/>
                </a:lnTo>
                <a:lnTo>
                  <a:pt x="134771" y="493326"/>
                </a:lnTo>
                <a:lnTo>
                  <a:pt x="171555" y="510295"/>
                </a:lnTo>
                <a:lnTo>
                  <a:pt x="210409" y="521436"/>
                </a:lnTo>
                <a:lnTo>
                  <a:pt x="250596" y="526538"/>
                </a:lnTo>
                <a:lnTo>
                  <a:pt x="270959" y="526758"/>
                </a:lnTo>
                <a:lnTo>
                  <a:pt x="291379" y="525389"/>
                </a:lnTo>
                <a:lnTo>
                  <a:pt x="332020" y="517778"/>
                </a:lnTo>
                <a:lnTo>
                  <a:pt x="371782" y="503493"/>
                </a:lnTo>
                <a:lnTo>
                  <a:pt x="409575" y="482544"/>
                </a:lnTo>
                <a:lnTo>
                  <a:pt x="442757" y="456394"/>
                </a:lnTo>
                <a:lnTo>
                  <a:pt x="470745" y="425963"/>
                </a:lnTo>
                <a:lnTo>
                  <a:pt x="493329" y="391987"/>
                </a:lnTo>
                <a:lnTo>
                  <a:pt x="510297" y="355203"/>
                </a:lnTo>
                <a:lnTo>
                  <a:pt x="521437" y="316350"/>
                </a:lnTo>
                <a:lnTo>
                  <a:pt x="526538" y="276164"/>
                </a:lnTo>
                <a:lnTo>
                  <a:pt x="526758" y="255802"/>
                </a:lnTo>
                <a:lnTo>
                  <a:pt x="525389" y="235384"/>
                </a:lnTo>
                <a:lnTo>
                  <a:pt x="517778" y="194745"/>
                </a:lnTo>
                <a:lnTo>
                  <a:pt x="503493" y="154987"/>
                </a:lnTo>
                <a:lnTo>
                  <a:pt x="482545" y="117193"/>
                </a:lnTo>
                <a:lnTo>
                  <a:pt x="456399" y="84008"/>
                </a:lnTo>
                <a:lnTo>
                  <a:pt x="425970" y="56017"/>
                </a:lnTo>
                <a:lnTo>
                  <a:pt x="391995" y="33432"/>
                </a:lnTo>
                <a:lnTo>
                  <a:pt x="355213" y="16462"/>
                </a:lnTo>
                <a:lnTo>
                  <a:pt x="316360" y="5321"/>
                </a:lnTo>
                <a:lnTo>
                  <a:pt x="276173" y="220"/>
                </a:lnTo>
                <a:lnTo>
                  <a:pt x="255810" y="0"/>
                </a:lnTo>
                <a:close/>
              </a:path>
            </a:pathLst>
          </a:custGeom>
          <a:solidFill>
            <a:srgbClr val="00A8D5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0" name="object 10"/>
          <p:cNvSpPr/>
          <p:nvPr/>
        </p:nvSpPr>
        <p:spPr>
          <a:xfrm>
            <a:off x="7999926" y="576342"/>
            <a:ext cx="435179" cy="435179"/>
          </a:xfrm>
          <a:custGeom>
            <a:avLst/>
            <a:gdLst/>
            <a:ahLst/>
            <a:cxnLst/>
            <a:rect l="l" t="t" r="r" b="b"/>
            <a:pathLst>
              <a:path w="527050" h="527050">
                <a:moveTo>
                  <a:pt x="135667" y="32975"/>
                </a:moveTo>
                <a:lnTo>
                  <a:pt x="99965" y="56707"/>
                </a:lnTo>
                <a:lnTo>
                  <a:pt x="69351" y="85090"/>
                </a:lnTo>
                <a:lnTo>
                  <a:pt x="44036" y="117386"/>
                </a:lnTo>
                <a:lnTo>
                  <a:pt x="24232" y="152858"/>
                </a:lnTo>
                <a:lnTo>
                  <a:pt x="10150" y="190768"/>
                </a:lnTo>
                <a:lnTo>
                  <a:pt x="2002" y="230380"/>
                </a:lnTo>
                <a:lnTo>
                  <a:pt x="0" y="270955"/>
                </a:lnTo>
                <a:lnTo>
                  <a:pt x="1369" y="291374"/>
                </a:lnTo>
                <a:lnTo>
                  <a:pt x="8980" y="332012"/>
                </a:lnTo>
                <a:lnTo>
                  <a:pt x="23264" y="371771"/>
                </a:lnTo>
                <a:lnTo>
                  <a:pt x="44214" y="409564"/>
                </a:lnTo>
                <a:lnTo>
                  <a:pt x="70363" y="442749"/>
                </a:lnTo>
                <a:lnTo>
                  <a:pt x="100795" y="470740"/>
                </a:lnTo>
                <a:lnTo>
                  <a:pt x="134771" y="493326"/>
                </a:lnTo>
                <a:lnTo>
                  <a:pt x="171555" y="510295"/>
                </a:lnTo>
                <a:lnTo>
                  <a:pt x="210409" y="521436"/>
                </a:lnTo>
                <a:lnTo>
                  <a:pt x="250596" y="526538"/>
                </a:lnTo>
                <a:lnTo>
                  <a:pt x="270959" y="526758"/>
                </a:lnTo>
                <a:lnTo>
                  <a:pt x="291379" y="525389"/>
                </a:lnTo>
                <a:lnTo>
                  <a:pt x="332020" y="517778"/>
                </a:lnTo>
                <a:lnTo>
                  <a:pt x="371782" y="503493"/>
                </a:lnTo>
                <a:lnTo>
                  <a:pt x="409575" y="482544"/>
                </a:lnTo>
                <a:lnTo>
                  <a:pt x="442757" y="456394"/>
                </a:lnTo>
                <a:lnTo>
                  <a:pt x="470745" y="425963"/>
                </a:lnTo>
                <a:lnTo>
                  <a:pt x="493329" y="391987"/>
                </a:lnTo>
                <a:lnTo>
                  <a:pt x="510297" y="355203"/>
                </a:lnTo>
                <a:lnTo>
                  <a:pt x="521437" y="316350"/>
                </a:lnTo>
                <a:lnTo>
                  <a:pt x="526538" y="276164"/>
                </a:lnTo>
                <a:lnTo>
                  <a:pt x="526758" y="255802"/>
                </a:lnTo>
                <a:lnTo>
                  <a:pt x="525389" y="235384"/>
                </a:lnTo>
                <a:lnTo>
                  <a:pt x="517778" y="194745"/>
                </a:lnTo>
                <a:lnTo>
                  <a:pt x="503493" y="154987"/>
                </a:lnTo>
                <a:lnTo>
                  <a:pt x="482545" y="117193"/>
                </a:lnTo>
                <a:lnTo>
                  <a:pt x="456399" y="84008"/>
                </a:lnTo>
                <a:lnTo>
                  <a:pt x="425970" y="56017"/>
                </a:lnTo>
                <a:lnTo>
                  <a:pt x="391995" y="33432"/>
                </a:lnTo>
                <a:lnTo>
                  <a:pt x="355213" y="16462"/>
                </a:lnTo>
                <a:lnTo>
                  <a:pt x="316360" y="5321"/>
                </a:lnTo>
                <a:lnTo>
                  <a:pt x="276173" y="220"/>
                </a:lnTo>
                <a:lnTo>
                  <a:pt x="255810" y="0"/>
                </a:lnTo>
                <a:lnTo>
                  <a:pt x="235391" y="1369"/>
                </a:lnTo>
                <a:lnTo>
                  <a:pt x="194750" y="8980"/>
                </a:lnTo>
                <a:lnTo>
                  <a:pt x="154988" y="23264"/>
                </a:lnTo>
                <a:lnTo>
                  <a:pt x="135667" y="32975"/>
                </a:lnTo>
                <a:close/>
              </a:path>
            </a:pathLst>
          </a:custGeom>
          <a:ln w="210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1" name="object 11"/>
          <p:cNvSpPr/>
          <p:nvPr/>
        </p:nvSpPr>
        <p:spPr>
          <a:xfrm>
            <a:off x="7812201" y="125835"/>
            <a:ext cx="379602" cy="338705"/>
          </a:xfrm>
          <a:custGeom>
            <a:avLst/>
            <a:gdLst/>
            <a:ahLst/>
            <a:cxnLst/>
            <a:rect l="l" t="t" r="r" b="b"/>
            <a:pathLst>
              <a:path w="459740" h="410209">
                <a:moveTo>
                  <a:pt x="371979" y="0"/>
                </a:moveTo>
                <a:lnTo>
                  <a:pt x="87424" y="0"/>
                </a:lnTo>
                <a:lnTo>
                  <a:pt x="87178" y="178"/>
                </a:lnTo>
                <a:lnTo>
                  <a:pt x="48853" y="38627"/>
                </a:lnTo>
                <a:lnTo>
                  <a:pt x="21134" y="84032"/>
                </a:lnTo>
                <a:lnTo>
                  <a:pt x="4642" y="134221"/>
                </a:lnTo>
                <a:lnTo>
                  <a:pt x="0" y="187026"/>
                </a:lnTo>
                <a:lnTo>
                  <a:pt x="1193" y="204833"/>
                </a:lnTo>
                <a:lnTo>
                  <a:pt x="13318" y="257748"/>
                </a:lnTo>
                <a:lnTo>
                  <a:pt x="38554" y="307909"/>
                </a:lnTo>
                <a:lnTo>
                  <a:pt x="74203" y="349630"/>
                </a:lnTo>
                <a:lnTo>
                  <a:pt x="117531" y="380954"/>
                </a:lnTo>
                <a:lnTo>
                  <a:pt x="166366" y="401256"/>
                </a:lnTo>
                <a:lnTo>
                  <a:pt x="218540" y="409916"/>
                </a:lnTo>
                <a:lnTo>
                  <a:pt x="236298" y="410107"/>
                </a:lnTo>
                <a:lnTo>
                  <a:pt x="254106" y="408913"/>
                </a:lnTo>
                <a:lnTo>
                  <a:pt x="307021" y="396784"/>
                </a:lnTo>
                <a:lnTo>
                  <a:pt x="357181" y="371546"/>
                </a:lnTo>
                <a:lnTo>
                  <a:pt x="398903" y="335901"/>
                </a:lnTo>
                <a:lnTo>
                  <a:pt x="430227" y="292577"/>
                </a:lnTo>
                <a:lnTo>
                  <a:pt x="450531" y="243743"/>
                </a:lnTo>
                <a:lnTo>
                  <a:pt x="459192" y="191570"/>
                </a:lnTo>
                <a:lnTo>
                  <a:pt x="459384" y="173813"/>
                </a:lnTo>
                <a:lnTo>
                  <a:pt x="458191" y="156005"/>
                </a:lnTo>
                <a:lnTo>
                  <a:pt x="446066" y="103090"/>
                </a:lnTo>
                <a:lnTo>
                  <a:pt x="420830" y="52930"/>
                </a:lnTo>
                <a:lnTo>
                  <a:pt x="385180" y="11207"/>
                </a:lnTo>
                <a:lnTo>
                  <a:pt x="371979" y="0"/>
                </a:lnTo>
                <a:close/>
              </a:path>
            </a:pathLst>
          </a:custGeom>
          <a:solidFill>
            <a:srgbClr val="953192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2" name="object 12"/>
          <p:cNvSpPr/>
          <p:nvPr/>
        </p:nvSpPr>
        <p:spPr>
          <a:xfrm>
            <a:off x="7812201" y="125835"/>
            <a:ext cx="379602" cy="338705"/>
          </a:xfrm>
          <a:custGeom>
            <a:avLst/>
            <a:gdLst/>
            <a:ahLst/>
            <a:cxnLst/>
            <a:rect l="l" t="t" r="r" b="b"/>
            <a:pathLst>
              <a:path w="459740" h="410209">
                <a:moveTo>
                  <a:pt x="87424" y="0"/>
                </a:moveTo>
                <a:lnTo>
                  <a:pt x="48853" y="38627"/>
                </a:lnTo>
                <a:lnTo>
                  <a:pt x="21134" y="84032"/>
                </a:lnTo>
                <a:lnTo>
                  <a:pt x="4642" y="134221"/>
                </a:lnTo>
                <a:lnTo>
                  <a:pt x="0" y="187026"/>
                </a:lnTo>
                <a:lnTo>
                  <a:pt x="1193" y="204833"/>
                </a:lnTo>
                <a:lnTo>
                  <a:pt x="13318" y="257748"/>
                </a:lnTo>
                <a:lnTo>
                  <a:pt x="38554" y="307909"/>
                </a:lnTo>
                <a:lnTo>
                  <a:pt x="74203" y="349630"/>
                </a:lnTo>
                <a:lnTo>
                  <a:pt x="117531" y="380954"/>
                </a:lnTo>
                <a:lnTo>
                  <a:pt x="166366" y="401256"/>
                </a:lnTo>
                <a:lnTo>
                  <a:pt x="218540" y="409916"/>
                </a:lnTo>
                <a:lnTo>
                  <a:pt x="236298" y="410107"/>
                </a:lnTo>
                <a:lnTo>
                  <a:pt x="254106" y="408913"/>
                </a:lnTo>
                <a:lnTo>
                  <a:pt x="307021" y="396784"/>
                </a:lnTo>
                <a:lnTo>
                  <a:pt x="357181" y="371546"/>
                </a:lnTo>
                <a:lnTo>
                  <a:pt x="398903" y="335901"/>
                </a:lnTo>
                <a:lnTo>
                  <a:pt x="430227" y="292577"/>
                </a:lnTo>
                <a:lnTo>
                  <a:pt x="450531" y="243743"/>
                </a:lnTo>
                <a:lnTo>
                  <a:pt x="459192" y="191570"/>
                </a:lnTo>
                <a:lnTo>
                  <a:pt x="459384" y="173813"/>
                </a:lnTo>
                <a:lnTo>
                  <a:pt x="458191" y="156005"/>
                </a:lnTo>
                <a:lnTo>
                  <a:pt x="446066" y="103090"/>
                </a:lnTo>
                <a:lnTo>
                  <a:pt x="420830" y="52930"/>
                </a:lnTo>
                <a:lnTo>
                  <a:pt x="385180" y="11207"/>
                </a:lnTo>
                <a:lnTo>
                  <a:pt x="371979" y="0"/>
                </a:lnTo>
              </a:path>
            </a:pathLst>
          </a:custGeom>
          <a:ln w="210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3" name="object 13"/>
          <p:cNvSpPr/>
          <p:nvPr/>
        </p:nvSpPr>
        <p:spPr>
          <a:xfrm>
            <a:off x="6960136" y="1974915"/>
            <a:ext cx="734561" cy="0"/>
          </a:xfrm>
          <a:custGeom>
            <a:avLst/>
            <a:gdLst/>
            <a:ahLst/>
            <a:cxnLst/>
            <a:rect l="l" t="t" r="r" b="b"/>
            <a:pathLst>
              <a:path w="889634">
                <a:moveTo>
                  <a:pt x="0" y="0"/>
                </a:moveTo>
                <a:lnTo>
                  <a:pt x="889101" y="0"/>
                </a:lnTo>
              </a:path>
            </a:pathLst>
          </a:custGeom>
          <a:ln w="33273">
            <a:solidFill>
              <a:srgbClr val="00A8D5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4" name="object 14"/>
          <p:cNvSpPr/>
          <p:nvPr/>
        </p:nvSpPr>
        <p:spPr>
          <a:xfrm>
            <a:off x="6226015" y="1974915"/>
            <a:ext cx="734561" cy="0"/>
          </a:xfrm>
          <a:custGeom>
            <a:avLst/>
            <a:gdLst/>
            <a:ahLst/>
            <a:cxnLst/>
            <a:rect l="l" t="t" r="r" b="b"/>
            <a:pathLst>
              <a:path w="889634">
                <a:moveTo>
                  <a:pt x="0" y="0"/>
                </a:moveTo>
                <a:lnTo>
                  <a:pt x="889101" y="0"/>
                </a:lnTo>
              </a:path>
            </a:pathLst>
          </a:custGeom>
          <a:ln w="33273">
            <a:solidFill>
              <a:srgbClr val="953192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5" name="object 15"/>
          <p:cNvSpPr/>
          <p:nvPr/>
        </p:nvSpPr>
        <p:spPr>
          <a:xfrm>
            <a:off x="7694256" y="1974915"/>
            <a:ext cx="734561" cy="0"/>
          </a:xfrm>
          <a:custGeom>
            <a:avLst/>
            <a:gdLst/>
            <a:ahLst/>
            <a:cxnLst/>
            <a:rect l="l" t="t" r="r" b="b"/>
            <a:pathLst>
              <a:path w="889634">
                <a:moveTo>
                  <a:pt x="0" y="0"/>
                </a:moveTo>
                <a:lnTo>
                  <a:pt x="889101" y="0"/>
                </a:lnTo>
              </a:path>
            </a:pathLst>
          </a:custGeom>
          <a:ln w="33273">
            <a:solidFill>
              <a:srgbClr val="F58021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6" name="object 16"/>
          <p:cNvSpPr txBox="1"/>
          <p:nvPr/>
        </p:nvSpPr>
        <p:spPr>
          <a:xfrm>
            <a:off x="6215529" y="751954"/>
            <a:ext cx="1508970" cy="368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/>
            <a:r>
              <a:rPr sz="2395" spc="-215" dirty="0">
                <a:solidFill>
                  <a:srgbClr val="00529B"/>
                </a:solidFill>
                <a:latin typeface="Palatino Linotype"/>
                <a:cs typeface="Palatino Linotype"/>
              </a:rPr>
              <a:t>A</a:t>
            </a:r>
            <a:r>
              <a:rPr sz="2395" spc="-153" dirty="0">
                <a:solidFill>
                  <a:srgbClr val="00529B"/>
                </a:solidFill>
                <a:latin typeface="Palatino Linotype"/>
                <a:cs typeface="Palatino Linotype"/>
              </a:rPr>
              <a:t>d</a:t>
            </a:r>
            <a:r>
              <a:rPr sz="2395" spc="-37" dirty="0">
                <a:solidFill>
                  <a:srgbClr val="00529B"/>
                </a:solidFill>
                <a:latin typeface="Palatino Linotype"/>
                <a:cs typeface="Palatino Linotype"/>
              </a:rPr>
              <a:t>o</a:t>
            </a:r>
            <a:r>
              <a:rPr sz="2395" spc="-41" dirty="0">
                <a:solidFill>
                  <a:srgbClr val="00529B"/>
                </a:solidFill>
                <a:latin typeface="Palatino Linotype"/>
                <a:cs typeface="Palatino Linotype"/>
              </a:rPr>
              <a:t>l</a:t>
            </a:r>
            <a:r>
              <a:rPr sz="2395" spc="33" dirty="0">
                <a:solidFill>
                  <a:srgbClr val="00529B"/>
                </a:solidFill>
                <a:latin typeface="Palatino Linotype"/>
                <a:cs typeface="Palatino Linotype"/>
              </a:rPr>
              <a:t>e</a:t>
            </a:r>
            <a:r>
              <a:rPr sz="2395" spc="50" dirty="0">
                <a:solidFill>
                  <a:srgbClr val="00529B"/>
                </a:solidFill>
                <a:latin typeface="Palatino Linotype"/>
                <a:cs typeface="Palatino Linotype"/>
              </a:rPr>
              <a:t>s</a:t>
            </a:r>
            <a:r>
              <a:rPr sz="2395" spc="94" dirty="0">
                <a:solidFill>
                  <a:srgbClr val="00529B"/>
                </a:solidFill>
                <a:latin typeface="Palatino Linotype"/>
                <a:cs typeface="Palatino Linotype"/>
              </a:rPr>
              <a:t>c</a:t>
            </a:r>
            <a:r>
              <a:rPr sz="2395" dirty="0">
                <a:solidFill>
                  <a:srgbClr val="00529B"/>
                </a:solidFill>
                <a:latin typeface="Palatino Linotype"/>
                <a:cs typeface="Palatino Linotype"/>
              </a:rPr>
              <a:t>e</a:t>
            </a:r>
            <a:r>
              <a:rPr sz="2395" spc="12" dirty="0">
                <a:solidFill>
                  <a:srgbClr val="00529B"/>
                </a:solidFill>
                <a:latin typeface="Palatino Linotype"/>
                <a:cs typeface="Palatino Linotype"/>
              </a:rPr>
              <a:t>nt</a:t>
            </a:r>
            <a:endParaRPr sz="2395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50908" y="636965"/>
            <a:ext cx="7294141" cy="9233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502209" marR="4195"/>
            <a:r>
              <a:rPr sz="2000" spc="111" dirty="0"/>
              <a:t>R</a:t>
            </a:r>
            <a:r>
              <a:rPr sz="2000" spc="-37" dirty="0"/>
              <a:t>i</a:t>
            </a:r>
            <a:r>
              <a:rPr sz="2000" spc="-41" dirty="0"/>
              <a:t>g</a:t>
            </a:r>
            <a:r>
              <a:rPr sz="2000" spc="-50" dirty="0"/>
              <a:t>h</a:t>
            </a:r>
            <a:r>
              <a:rPr sz="2000" spc="111" dirty="0"/>
              <a:t>t</a:t>
            </a:r>
            <a:r>
              <a:rPr sz="2000" spc="58" dirty="0"/>
              <a:t>s</a:t>
            </a:r>
            <a:r>
              <a:rPr sz="2000" spc="-149" dirty="0"/>
              <a:t> </a:t>
            </a:r>
            <a:r>
              <a:rPr sz="2000" spc="62" dirty="0"/>
              <a:t>a</a:t>
            </a:r>
            <a:r>
              <a:rPr sz="2000" spc="-12" dirty="0"/>
              <a:t>n</a:t>
            </a:r>
            <a:r>
              <a:rPr sz="2000" spc="-120" dirty="0"/>
              <a:t>d</a:t>
            </a:r>
            <a:r>
              <a:rPr sz="2000" spc="-50" dirty="0"/>
              <a:t> </a:t>
            </a:r>
            <a:r>
              <a:rPr sz="2000" spc="83" dirty="0"/>
              <a:t>R</a:t>
            </a:r>
            <a:r>
              <a:rPr sz="2000" spc="41" dirty="0"/>
              <a:t>es</a:t>
            </a:r>
            <a:r>
              <a:rPr sz="2000" spc="-70" dirty="0"/>
              <a:t>p</a:t>
            </a:r>
            <a:r>
              <a:rPr sz="2000" spc="-103" dirty="0"/>
              <a:t>o</a:t>
            </a:r>
            <a:r>
              <a:rPr sz="2000" spc="29" dirty="0"/>
              <a:t>ns</a:t>
            </a:r>
            <a:r>
              <a:rPr sz="2000" spc="33" dirty="0"/>
              <a:t>i</a:t>
            </a:r>
            <a:r>
              <a:rPr sz="2000" spc="-62" dirty="0"/>
              <a:t>b</a:t>
            </a:r>
            <a:r>
              <a:rPr sz="2000" spc="103" dirty="0"/>
              <a:t>i</a:t>
            </a:r>
            <a:r>
              <a:rPr sz="2000" spc="25" dirty="0"/>
              <a:t>l</a:t>
            </a:r>
            <a:r>
              <a:rPr sz="2000" spc="17" dirty="0"/>
              <a:t>i</a:t>
            </a:r>
            <a:r>
              <a:rPr sz="2000" spc="103" dirty="0"/>
              <a:t>t</a:t>
            </a:r>
            <a:r>
              <a:rPr sz="2000" spc="33" dirty="0"/>
              <a:t>i</a:t>
            </a:r>
            <a:r>
              <a:rPr sz="2000" spc="41" dirty="0"/>
              <a:t>es</a:t>
            </a:r>
          </a:p>
        </p:txBody>
      </p:sp>
      <p:sp>
        <p:nvSpPr>
          <p:cNvPr id="18" name="object 18"/>
          <p:cNvSpPr/>
          <p:nvPr/>
        </p:nvSpPr>
        <p:spPr>
          <a:xfrm>
            <a:off x="7127304" y="2327405"/>
            <a:ext cx="237513" cy="193471"/>
          </a:xfrm>
          <a:custGeom>
            <a:avLst/>
            <a:gdLst/>
            <a:ahLst/>
            <a:cxnLst/>
            <a:rect l="l" t="t" r="r" b="b"/>
            <a:pathLst>
              <a:path w="287654" h="234314">
                <a:moveTo>
                  <a:pt x="59740" y="57127"/>
                </a:moveTo>
                <a:lnTo>
                  <a:pt x="0" y="57127"/>
                </a:lnTo>
                <a:lnTo>
                  <a:pt x="0" y="73116"/>
                </a:lnTo>
                <a:lnTo>
                  <a:pt x="9944" y="75352"/>
                </a:lnTo>
                <a:lnTo>
                  <a:pt x="12865" y="76075"/>
                </a:lnTo>
                <a:lnTo>
                  <a:pt x="13855" y="76533"/>
                </a:lnTo>
                <a:lnTo>
                  <a:pt x="15074" y="79492"/>
                </a:lnTo>
                <a:lnTo>
                  <a:pt x="59740" y="182362"/>
                </a:lnTo>
                <a:lnTo>
                  <a:pt x="47332" y="210708"/>
                </a:lnTo>
                <a:lnTo>
                  <a:pt x="44907" y="215585"/>
                </a:lnTo>
                <a:lnTo>
                  <a:pt x="23558" y="218011"/>
                </a:lnTo>
                <a:lnTo>
                  <a:pt x="23558" y="234025"/>
                </a:lnTo>
                <a:lnTo>
                  <a:pt x="95364" y="234025"/>
                </a:lnTo>
                <a:lnTo>
                  <a:pt x="95364" y="218227"/>
                </a:lnTo>
                <a:lnTo>
                  <a:pt x="71094" y="215826"/>
                </a:lnTo>
                <a:lnTo>
                  <a:pt x="80503" y="194271"/>
                </a:lnTo>
                <a:lnTo>
                  <a:pt x="97121" y="155861"/>
                </a:lnTo>
                <a:lnTo>
                  <a:pt x="99664" y="150053"/>
                </a:lnTo>
                <a:lnTo>
                  <a:pt x="74256" y="150053"/>
                </a:lnTo>
                <a:lnTo>
                  <a:pt x="43916" y="75059"/>
                </a:lnTo>
                <a:lnTo>
                  <a:pt x="59740" y="73116"/>
                </a:lnTo>
                <a:lnTo>
                  <a:pt x="59740" y="57127"/>
                </a:lnTo>
                <a:close/>
              </a:path>
              <a:path w="287654" h="234314">
                <a:moveTo>
                  <a:pt x="193808" y="45872"/>
                </a:moveTo>
                <a:lnTo>
                  <a:pt x="181197" y="49790"/>
                </a:lnTo>
                <a:lnTo>
                  <a:pt x="170218" y="54689"/>
                </a:lnTo>
                <a:lnTo>
                  <a:pt x="170218" y="164163"/>
                </a:lnTo>
                <a:lnTo>
                  <a:pt x="169735" y="164887"/>
                </a:lnTo>
                <a:lnTo>
                  <a:pt x="166331" y="165344"/>
                </a:lnTo>
                <a:lnTo>
                  <a:pt x="151066" y="167033"/>
                </a:lnTo>
                <a:lnTo>
                  <a:pt x="151066" y="182578"/>
                </a:lnTo>
                <a:lnTo>
                  <a:pt x="236969" y="182578"/>
                </a:lnTo>
                <a:lnTo>
                  <a:pt x="236969" y="167033"/>
                </a:lnTo>
                <a:lnTo>
                  <a:pt x="202285" y="165115"/>
                </a:lnTo>
                <a:lnTo>
                  <a:pt x="198640" y="164620"/>
                </a:lnTo>
                <a:lnTo>
                  <a:pt x="198373" y="164163"/>
                </a:lnTo>
                <a:lnTo>
                  <a:pt x="198373" y="160251"/>
                </a:lnTo>
                <a:lnTo>
                  <a:pt x="204995" y="117250"/>
                </a:lnTo>
                <a:lnTo>
                  <a:pt x="229964" y="117250"/>
                </a:lnTo>
                <a:lnTo>
                  <a:pt x="244324" y="115450"/>
                </a:lnTo>
                <a:lnTo>
                  <a:pt x="257548" y="110860"/>
                </a:lnTo>
                <a:lnTo>
                  <a:pt x="268362" y="103720"/>
                </a:lnTo>
                <a:lnTo>
                  <a:pt x="274769" y="96383"/>
                </a:lnTo>
                <a:lnTo>
                  <a:pt x="198373" y="96383"/>
                </a:lnTo>
                <a:lnTo>
                  <a:pt x="193808" y="45872"/>
                </a:lnTo>
                <a:close/>
              </a:path>
              <a:path w="287654" h="234314">
                <a:moveTo>
                  <a:pt x="212325" y="0"/>
                </a:moveTo>
                <a:lnTo>
                  <a:pt x="167131" y="11247"/>
                </a:lnTo>
                <a:lnTo>
                  <a:pt x="134814" y="36333"/>
                </a:lnTo>
                <a:lnTo>
                  <a:pt x="111880" y="69817"/>
                </a:lnTo>
                <a:lnTo>
                  <a:pt x="94835" y="106261"/>
                </a:lnTo>
                <a:lnTo>
                  <a:pt x="89859" y="118126"/>
                </a:lnTo>
                <a:lnTo>
                  <a:pt x="85020" y="129514"/>
                </a:lnTo>
                <a:lnTo>
                  <a:pt x="80188" y="140223"/>
                </a:lnTo>
                <a:lnTo>
                  <a:pt x="75234" y="150053"/>
                </a:lnTo>
                <a:lnTo>
                  <a:pt x="99664" y="150053"/>
                </a:lnTo>
                <a:lnTo>
                  <a:pt x="118283" y="108981"/>
                </a:lnTo>
                <a:lnTo>
                  <a:pt x="137433" y="73976"/>
                </a:lnTo>
                <a:lnTo>
                  <a:pt x="164713" y="43816"/>
                </a:lnTo>
                <a:lnTo>
                  <a:pt x="211021" y="28874"/>
                </a:lnTo>
                <a:lnTo>
                  <a:pt x="222954" y="28500"/>
                </a:lnTo>
                <a:lnTo>
                  <a:pt x="278569" y="28500"/>
                </a:lnTo>
                <a:lnTo>
                  <a:pt x="278118" y="27670"/>
                </a:lnTo>
                <a:lnTo>
                  <a:pt x="269414" y="18172"/>
                </a:lnTo>
                <a:lnTo>
                  <a:pt x="258260" y="10463"/>
                </a:lnTo>
                <a:lnTo>
                  <a:pt x="244878" y="4736"/>
                </a:lnTo>
                <a:lnTo>
                  <a:pt x="229492" y="1183"/>
                </a:lnTo>
                <a:lnTo>
                  <a:pt x="212325" y="0"/>
                </a:lnTo>
                <a:close/>
              </a:path>
              <a:path w="287654" h="234314">
                <a:moveTo>
                  <a:pt x="229964" y="117250"/>
                </a:moveTo>
                <a:lnTo>
                  <a:pt x="204995" y="117250"/>
                </a:lnTo>
                <a:lnTo>
                  <a:pt x="218462" y="117566"/>
                </a:lnTo>
                <a:lnTo>
                  <a:pt x="228701" y="117408"/>
                </a:lnTo>
                <a:lnTo>
                  <a:pt x="229964" y="117250"/>
                </a:lnTo>
                <a:close/>
              </a:path>
              <a:path w="287654" h="234314">
                <a:moveTo>
                  <a:pt x="278569" y="28500"/>
                </a:moveTo>
                <a:lnTo>
                  <a:pt x="222954" y="28500"/>
                </a:lnTo>
                <a:lnTo>
                  <a:pt x="237138" y="31040"/>
                </a:lnTo>
                <a:lnTo>
                  <a:pt x="248209" y="37491"/>
                </a:lnTo>
                <a:lnTo>
                  <a:pt x="255373" y="48694"/>
                </a:lnTo>
                <a:lnTo>
                  <a:pt x="257839" y="65489"/>
                </a:lnTo>
                <a:lnTo>
                  <a:pt x="253426" y="81387"/>
                </a:lnTo>
                <a:lnTo>
                  <a:pt x="244330" y="90616"/>
                </a:lnTo>
                <a:lnTo>
                  <a:pt x="231920" y="94894"/>
                </a:lnTo>
                <a:lnTo>
                  <a:pt x="217563" y="95938"/>
                </a:lnTo>
                <a:lnTo>
                  <a:pt x="198373" y="96383"/>
                </a:lnTo>
                <a:lnTo>
                  <a:pt x="274769" y="96383"/>
                </a:lnTo>
                <a:lnTo>
                  <a:pt x="276754" y="94110"/>
                </a:lnTo>
                <a:lnTo>
                  <a:pt x="282712" y="82109"/>
                </a:lnTo>
                <a:lnTo>
                  <a:pt x="286225" y="67798"/>
                </a:lnTo>
                <a:lnTo>
                  <a:pt x="287282" y="51256"/>
                </a:lnTo>
                <a:lnTo>
                  <a:pt x="284148" y="38762"/>
                </a:lnTo>
                <a:lnTo>
                  <a:pt x="278569" y="285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9" name="object 19"/>
          <p:cNvSpPr/>
          <p:nvPr/>
        </p:nvSpPr>
        <p:spPr>
          <a:xfrm>
            <a:off x="6715269" y="2333030"/>
            <a:ext cx="141564" cy="147856"/>
          </a:xfrm>
          <a:custGeom>
            <a:avLst/>
            <a:gdLst/>
            <a:ahLst/>
            <a:cxnLst/>
            <a:rect l="l" t="t" r="r" b="b"/>
            <a:pathLst>
              <a:path w="171450" h="179069">
                <a:moveTo>
                  <a:pt x="67703" y="0"/>
                </a:moveTo>
                <a:lnTo>
                  <a:pt x="0" y="0"/>
                </a:lnTo>
                <a:lnTo>
                  <a:pt x="0" y="15532"/>
                </a:lnTo>
                <a:lnTo>
                  <a:pt x="15303" y="17208"/>
                </a:lnTo>
                <a:lnTo>
                  <a:pt x="18707" y="17475"/>
                </a:lnTo>
                <a:lnTo>
                  <a:pt x="19164" y="18440"/>
                </a:lnTo>
                <a:lnTo>
                  <a:pt x="19355" y="121735"/>
                </a:lnTo>
                <a:lnTo>
                  <a:pt x="32484" y="160016"/>
                </a:lnTo>
                <a:lnTo>
                  <a:pt x="69759" y="177388"/>
                </a:lnTo>
                <a:lnTo>
                  <a:pt x="88400" y="178528"/>
                </a:lnTo>
                <a:lnTo>
                  <a:pt x="104327" y="176862"/>
                </a:lnTo>
                <a:lnTo>
                  <a:pt x="118107" y="172856"/>
                </a:lnTo>
                <a:lnTo>
                  <a:pt x="129631" y="166438"/>
                </a:lnTo>
                <a:lnTo>
                  <a:pt x="138787" y="157539"/>
                </a:lnTo>
                <a:lnTo>
                  <a:pt x="140681" y="154292"/>
                </a:lnTo>
                <a:lnTo>
                  <a:pt x="75468" y="154292"/>
                </a:lnTo>
                <a:lnTo>
                  <a:pt x="62691" y="149774"/>
                </a:lnTo>
                <a:lnTo>
                  <a:pt x="54028" y="141081"/>
                </a:lnTo>
                <a:lnTo>
                  <a:pt x="49106" y="128024"/>
                </a:lnTo>
                <a:lnTo>
                  <a:pt x="47548" y="110413"/>
                </a:lnTo>
                <a:lnTo>
                  <a:pt x="47548" y="18440"/>
                </a:lnTo>
                <a:lnTo>
                  <a:pt x="47828" y="17983"/>
                </a:lnTo>
                <a:lnTo>
                  <a:pt x="51460" y="17475"/>
                </a:lnTo>
                <a:lnTo>
                  <a:pt x="67703" y="15532"/>
                </a:lnTo>
                <a:lnTo>
                  <a:pt x="67703" y="0"/>
                </a:lnTo>
                <a:close/>
              </a:path>
              <a:path w="171450" h="179069">
                <a:moveTo>
                  <a:pt x="171069" y="0"/>
                </a:moveTo>
                <a:lnTo>
                  <a:pt x="106299" y="0"/>
                </a:lnTo>
                <a:lnTo>
                  <a:pt x="106299" y="15532"/>
                </a:lnTo>
                <a:lnTo>
                  <a:pt x="121564" y="17208"/>
                </a:lnTo>
                <a:lnTo>
                  <a:pt x="124980" y="17475"/>
                </a:lnTo>
                <a:lnTo>
                  <a:pt x="125228" y="17983"/>
                </a:lnTo>
                <a:lnTo>
                  <a:pt x="125345" y="116158"/>
                </a:lnTo>
                <a:lnTo>
                  <a:pt x="94291" y="153366"/>
                </a:lnTo>
                <a:lnTo>
                  <a:pt x="75468" y="154292"/>
                </a:lnTo>
                <a:lnTo>
                  <a:pt x="140681" y="154292"/>
                </a:lnTo>
                <a:lnTo>
                  <a:pt x="145464" y="146091"/>
                </a:lnTo>
                <a:lnTo>
                  <a:pt x="149552" y="132022"/>
                </a:lnTo>
                <a:lnTo>
                  <a:pt x="150865" y="116158"/>
                </a:lnTo>
                <a:lnTo>
                  <a:pt x="150939" y="18440"/>
                </a:lnTo>
                <a:lnTo>
                  <a:pt x="151155" y="17983"/>
                </a:lnTo>
                <a:lnTo>
                  <a:pt x="154825" y="17475"/>
                </a:lnTo>
                <a:lnTo>
                  <a:pt x="171069" y="15532"/>
                </a:lnTo>
                <a:lnTo>
                  <a:pt x="17106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0" name="object 20"/>
          <p:cNvSpPr/>
          <p:nvPr/>
        </p:nvSpPr>
        <p:spPr>
          <a:xfrm>
            <a:off x="6860826" y="2373356"/>
            <a:ext cx="115873" cy="105387"/>
          </a:xfrm>
          <a:custGeom>
            <a:avLst/>
            <a:gdLst/>
            <a:ahLst/>
            <a:cxnLst/>
            <a:rect l="l" t="t" r="r" b="b"/>
            <a:pathLst>
              <a:path w="140334" h="127635">
                <a:moveTo>
                  <a:pt x="38315" y="1601"/>
                </a:moveTo>
                <a:lnTo>
                  <a:pt x="2413" y="1601"/>
                </a:lnTo>
                <a:lnTo>
                  <a:pt x="0" y="17158"/>
                </a:lnTo>
                <a:lnTo>
                  <a:pt x="13335" y="21718"/>
                </a:lnTo>
                <a:lnTo>
                  <a:pt x="15748" y="22480"/>
                </a:lnTo>
                <a:lnTo>
                  <a:pt x="16484" y="24182"/>
                </a:lnTo>
                <a:lnTo>
                  <a:pt x="16484" y="108611"/>
                </a:lnTo>
                <a:lnTo>
                  <a:pt x="15976" y="109348"/>
                </a:lnTo>
                <a:lnTo>
                  <a:pt x="12585" y="109818"/>
                </a:lnTo>
                <a:lnTo>
                  <a:pt x="952" y="111265"/>
                </a:lnTo>
                <a:lnTo>
                  <a:pt x="952" y="127052"/>
                </a:lnTo>
                <a:lnTo>
                  <a:pt x="61112" y="127052"/>
                </a:lnTo>
                <a:lnTo>
                  <a:pt x="61112" y="111494"/>
                </a:lnTo>
                <a:lnTo>
                  <a:pt x="44615" y="109348"/>
                </a:lnTo>
                <a:lnTo>
                  <a:pt x="44386" y="108852"/>
                </a:lnTo>
                <a:lnTo>
                  <a:pt x="44386" y="105004"/>
                </a:lnTo>
                <a:lnTo>
                  <a:pt x="47503" y="32965"/>
                </a:lnTo>
                <a:lnTo>
                  <a:pt x="56990" y="28018"/>
                </a:lnTo>
                <a:lnTo>
                  <a:pt x="69499" y="24524"/>
                </a:lnTo>
                <a:lnTo>
                  <a:pt x="85394" y="23865"/>
                </a:lnTo>
                <a:lnTo>
                  <a:pt x="119925" y="23865"/>
                </a:lnTo>
                <a:lnTo>
                  <a:pt x="116446" y="15190"/>
                </a:lnTo>
                <a:lnTo>
                  <a:pt x="41183" y="15179"/>
                </a:lnTo>
                <a:lnTo>
                  <a:pt x="40259" y="14936"/>
                </a:lnTo>
                <a:lnTo>
                  <a:pt x="38315" y="1601"/>
                </a:lnTo>
                <a:close/>
              </a:path>
              <a:path w="140334" h="127635">
                <a:moveTo>
                  <a:pt x="119925" y="23865"/>
                </a:moveTo>
                <a:lnTo>
                  <a:pt x="85394" y="23865"/>
                </a:lnTo>
                <a:lnTo>
                  <a:pt x="93268" y="33492"/>
                </a:lnTo>
                <a:lnTo>
                  <a:pt x="94856" y="49162"/>
                </a:lnTo>
                <a:lnTo>
                  <a:pt x="94775" y="108611"/>
                </a:lnTo>
                <a:lnTo>
                  <a:pt x="94373" y="109818"/>
                </a:lnTo>
                <a:lnTo>
                  <a:pt x="90970" y="110313"/>
                </a:lnTo>
                <a:lnTo>
                  <a:pt x="78816" y="111761"/>
                </a:lnTo>
                <a:lnTo>
                  <a:pt x="78816" y="127052"/>
                </a:lnTo>
                <a:lnTo>
                  <a:pt x="140004" y="127052"/>
                </a:lnTo>
                <a:lnTo>
                  <a:pt x="140004" y="111494"/>
                </a:lnTo>
                <a:lnTo>
                  <a:pt x="122986" y="109348"/>
                </a:lnTo>
                <a:lnTo>
                  <a:pt x="122770" y="108852"/>
                </a:lnTo>
                <a:lnTo>
                  <a:pt x="122753" y="41605"/>
                </a:lnTo>
                <a:lnTo>
                  <a:pt x="121157" y="26939"/>
                </a:lnTo>
                <a:lnTo>
                  <a:pt x="119925" y="23865"/>
                </a:lnTo>
                <a:close/>
              </a:path>
              <a:path w="140334" h="127635">
                <a:moveTo>
                  <a:pt x="76065" y="0"/>
                </a:moveTo>
                <a:lnTo>
                  <a:pt x="63697" y="3252"/>
                </a:lnTo>
                <a:lnTo>
                  <a:pt x="52172" y="8479"/>
                </a:lnTo>
                <a:lnTo>
                  <a:pt x="41224" y="15190"/>
                </a:lnTo>
                <a:lnTo>
                  <a:pt x="116446" y="15190"/>
                </a:lnTo>
                <a:lnTo>
                  <a:pt x="107855" y="6592"/>
                </a:lnTo>
                <a:lnTo>
                  <a:pt x="94647" y="1443"/>
                </a:lnTo>
                <a:lnTo>
                  <a:pt x="760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1" name="object 21"/>
          <p:cNvSpPr/>
          <p:nvPr/>
        </p:nvSpPr>
        <p:spPr>
          <a:xfrm>
            <a:off x="6989755" y="2325395"/>
            <a:ext cx="53479" cy="153099"/>
          </a:xfrm>
          <a:custGeom>
            <a:avLst/>
            <a:gdLst/>
            <a:ahLst/>
            <a:cxnLst/>
            <a:rect l="l" t="t" r="r" b="b"/>
            <a:pathLst>
              <a:path w="64770" h="185419">
                <a:moveTo>
                  <a:pt x="46380" y="59686"/>
                </a:moveTo>
                <a:lnTo>
                  <a:pt x="4394" y="59686"/>
                </a:lnTo>
                <a:lnTo>
                  <a:pt x="1968" y="75244"/>
                </a:lnTo>
                <a:lnTo>
                  <a:pt x="15316" y="79803"/>
                </a:lnTo>
                <a:lnTo>
                  <a:pt x="17716" y="80565"/>
                </a:lnTo>
                <a:lnTo>
                  <a:pt x="18453" y="82267"/>
                </a:lnTo>
                <a:lnTo>
                  <a:pt x="18453" y="166696"/>
                </a:lnTo>
                <a:lnTo>
                  <a:pt x="17957" y="167433"/>
                </a:lnTo>
                <a:lnTo>
                  <a:pt x="0" y="169846"/>
                </a:lnTo>
                <a:lnTo>
                  <a:pt x="0" y="185137"/>
                </a:lnTo>
                <a:lnTo>
                  <a:pt x="64541" y="185137"/>
                </a:lnTo>
                <a:lnTo>
                  <a:pt x="64541" y="169579"/>
                </a:lnTo>
                <a:lnTo>
                  <a:pt x="50253" y="167903"/>
                </a:lnTo>
                <a:lnTo>
                  <a:pt x="46609" y="167433"/>
                </a:lnTo>
                <a:lnTo>
                  <a:pt x="46380" y="166938"/>
                </a:lnTo>
                <a:lnTo>
                  <a:pt x="46380" y="59686"/>
                </a:lnTo>
                <a:close/>
              </a:path>
              <a:path w="64770" h="185419">
                <a:moveTo>
                  <a:pt x="28918" y="0"/>
                </a:moveTo>
                <a:lnTo>
                  <a:pt x="15776" y="4757"/>
                </a:lnTo>
                <a:lnTo>
                  <a:pt x="11166" y="18180"/>
                </a:lnTo>
                <a:lnTo>
                  <a:pt x="16022" y="31299"/>
                </a:lnTo>
                <a:lnTo>
                  <a:pt x="29375" y="35912"/>
                </a:lnTo>
                <a:lnTo>
                  <a:pt x="30220" y="35900"/>
                </a:lnTo>
                <a:lnTo>
                  <a:pt x="42986" y="30882"/>
                </a:lnTo>
                <a:lnTo>
                  <a:pt x="47570" y="17277"/>
                </a:lnTo>
                <a:lnTo>
                  <a:pt x="42576" y="4463"/>
                </a:lnTo>
                <a:lnTo>
                  <a:pt x="289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2" name="object 22"/>
          <p:cNvSpPr/>
          <p:nvPr/>
        </p:nvSpPr>
        <p:spPr>
          <a:xfrm>
            <a:off x="7048790" y="2346526"/>
            <a:ext cx="76025" cy="133175"/>
          </a:xfrm>
          <a:custGeom>
            <a:avLst/>
            <a:gdLst/>
            <a:ahLst/>
            <a:cxnLst/>
            <a:rect l="l" t="t" r="r" b="b"/>
            <a:pathLst>
              <a:path w="92075" h="161289">
                <a:moveTo>
                  <a:pt x="47320" y="53860"/>
                </a:moveTo>
                <a:lnTo>
                  <a:pt x="19405" y="53860"/>
                </a:lnTo>
                <a:lnTo>
                  <a:pt x="19405" y="56324"/>
                </a:lnTo>
                <a:lnTo>
                  <a:pt x="20256" y="137492"/>
                </a:lnTo>
                <a:lnTo>
                  <a:pt x="67546" y="161298"/>
                </a:lnTo>
                <a:lnTo>
                  <a:pt x="80210" y="158225"/>
                </a:lnTo>
                <a:lnTo>
                  <a:pt x="91478" y="153873"/>
                </a:lnTo>
                <a:lnTo>
                  <a:pt x="87192" y="140512"/>
                </a:lnTo>
                <a:lnTo>
                  <a:pt x="72047" y="140512"/>
                </a:lnTo>
                <a:lnTo>
                  <a:pt x="62438" y="140451"/>
                </a:lnTo>
                <a:lnTo>
                  <a:pt x="50498" y="135230"/>
                </a:lnTo>
                <a:lnTo>
                  <a:pt x="47320" y="119887"/>
                </a:lnTo>
                <a:lnTo>
                  <a:pt x="47320" y="53860"/>
                </a:lnTo>
                <a:close/>
              </a:path>
              <a:path w="92075" h="161289">
                <a:moveTo>
                  <a:pt x="85864" y="136372"/>
                </a:moveTo>
                <a:lnTo>
                  <a:pt x="79590" y="138544"/>
                </a:lnTo>
                <a:lnTo>
                  <a:pt x="72047" y="140512"/>
                </a:lnTo>
                <a:lnTo>
                  <a:pt x="87192" y="140512"/>
                </a:lnTo>
                <a:lnTo>
                  <a:pt x="85864" y="136372"/>
                </a:lnTo>
                <a:close/>
              </a:path>
              <a:path w="92075" h="161289">
                <a:moveTo>
                  <a:pt x="47320" y="0"/>
                </a:moveTo>
                <a:lnTo>
                  <a:pt x="27263" y="11301"/>
                </a:lnTo>
                <a:lnTo>
                  <a:pt x="21779" y="23917"/>
                </a:lnTo>
                <a:lnTo>
                  <a:pt x="12969" y="32444"/>
                </a:lnTo>
                <a:lnTo>
                  <a:pt x="0" y="36652"/>
                </a:lnTo>
                <a:lnTo>
                  <a:pt x="0" y="53860"/>
                </a:lnTo>
                <a:lnTo>
                  <a:pt x="84454" y="53860"/>
                </a:lnTo>
                <a:lnTo>
                  <a:pt x="84454" y="33972"/>
                </a:lnTo>
                <a:lnTo>
                  <a:pt x="47320" y="33972"/>
                </a:lnTo>
                <a:lnTo>
                  <a:pt x="473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3" name="object 23"/>
          <p:cNvSpPr/>
          <p:nvPr/>
        </p:nvSpPr>
        <p:spPr>
          <a:xfrm>
            <a:off x="7370250" y="2372613"/>
            <a:ext cx="101192" cy="108008"/>
          </a:xfrm>
          <a:custGeom>
            <a:avLst/>
            <a:gdLst/>
            <a:ahLst/>
            <a:cxnLst/>
            <a:rect l="l" t="t" r="r" b="b"/>
            <a:pathLst>
              <a:path w="122554" h="130810">
                <a:moveTo>
                  <a:pt x="59239" y="0"/>
                </a:moveTo>
                <a:lnTo>
                  <a:pt x="19017" y="14423"/>
                </a:lnTo>
                <a:lnTo>
                  <a:pt x="1146" y="50509"/>
                </a:lnTo>
                <a:lnTo>
                  <a:pt x="0" y="68912"/>
                </a:lnTo>
                <a:lnTo>
                  <a:pt x="1305" y="83627"/>
                </a:lnTo>
                <a:lnTo>
                  <a:pt x="19368" y="117679"/>
                </a:lnTo>
                <a:lnTo>
                  <a:pt x="64202" y="130662"/>
                </a:lnTo>
                <a:lnTo>
                  <a:pt x="80016" y="128510"/>
                </a:lnTo>
                <a:lnTo>
                  <a:pt x="93180" y="123521"/>
                </a:lnTo>
                <a:lnTo>
                  <a:pt x="103774" y="115891"/>
                </a:lnTo>
                <a:lnTo>
                  <a:pt x="109830" y="108360"/>
                </a:lnTo>
                <a:lnTo>
                  <a:pt x="49813" y="108360"/>
                </a:lnTo>
                <a:lnTo>
                  <a:pt x="40878" y="102611"/>
                </a:lnTo>
                <a:lnTo>
                  <a:pt x="34463" y="92297"/>
                </a:lnTo>
                <a:lnTo>
                  <a:pt x="30653" y="76828"/>
                </a:lnTo>
                <a:lnTo>
                  <a:pt x="29533" y="55613"/>
                </a:lnTo>
                <a:lnTo>
                  <a:pt x="33119" y="39980"/>
                </a:lnTo>
                <a:lnTo>
                  <a:pt x="40304" y="29267"/>
                </a:lnTo>
                <a:lnTo>
                  <a:pt x="51024" y="23124"/>
                </a:lnTo>
                <a:lnTo>
                  <a:pt x="65213" y="21200"/>
                </a:lnTo>
                <a:lnTo>
                  <a:pt x="110454" y="21200"/>
                </a:lnTo>
                <a:lnTo>
                  <a:pt x="103292" y="13167"/>
                </a:lnTo>
                <a:lnTo>
                  <a:pt x="91853" y="6019"/>
                </a:lnTo>
                <a:lnTo>
                  <a:pt x="77246" y="1538"/>
                </a:lnTo>
                <a:lnTo>
                  <a:pt x="59239" y="0"/>
                </a:lnTo>
                <a:close/>
              </a:path>
              <a:path w="122554" h="130810">
                <a:moveTo>
                  <a:pt x="110454" y="21200"/>
                </a:moveTo>
                <a:lnTo>
                  <a:pt x="65213" y="21200"/>
                </a:lnTo>
                <a:lnTo>
                  <a:pt x="77414" y="24432"/>
                </a:lnTo>
                <a:lnTo>
                  <a:pt x="86153" y="32493"/>
                </a:lnTo>
                <a:lnTo>
                  <a:pt x="91411" y="45790"/>
                </a:lnTo>
                <a:lnTo>
                  <a:pt x="92995" y="62873"/>
                </a:lnTo>
                <a:lnTo>
                  <a:pt x="93086" y="66435"/>
                </a:lnTo>
                <a:lnTo>
                  <a:pt x="91620" y="82179"/>
                </a:lnTo>
                <a:lnTo>
                  <a:pt x="86941" y="94623"/>
                </a:lnTo>
                <a:lnTo>
                  <a:pt x="78699" y="103046"/>
                </a:lnTo>
                <a:lnTo>
                  <a:pt x="66466" y="107582"/>
                </a:lnTo>
                <a:lnTo>
                  <a:pt x="49813" y="108360"/>
                </a:lnTo>
                <a:lnTo>
                  <a:pt x="109830" y="108360"/>
                </a:lnTo>
                <a:lnTo>
                  <a:pt x="111876" y="105816"/>
                </a:lnTo>
                <a:lnTo>
                  <a:pt x="117565" y="93491"/>
                </a:lnTo>
                <a:lnTo>
                  <a:pt x="120921" y="79111"/>
                </a:lnTo>
                <a:lnTo>
                  <a:pt x="122022" y="62873"/>
                </a:lnTo>
                <a:lnTo>
                  <a:pt x="120928" y="47835"/>
                </a:lnTo>
                <a:lnTo>
                  <a:pt x="117597" y="34352"/>
                </a:lnTo>
                <a:lnTo>
                  <a:pt x="111796" y="22704"/>
                </a:lnTo>
                <a:lnTo>
                  <a:pt x="110454" y="212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4" name="object 24"/>
          <p:cNvSpPr/>
          <p:nvPr/>
        </p:nvSpPr>
        <p:spPr>
          <a:xfrm>
            <a:off x="7481751" y="2325295"/>
            <a:ext cx="53479" cy="153099"/>
          </a:xfrm>
          <a:custGeom>
            <a:avLst/>
            <a:gdLst/>
            <a:ahLst/>
            <a:cxnLst/>
            <a:rect l="l" t="t" r="r" b="b"/>
            <a:pathLst>
              <a:path w="64770" h="185419">
                <a:moveTo>
                  <a:pt x="46355" y="59686"/>
                </a:moveTo>
                <a:lnTo>
                  <a:pt x="4356" y="59686"/>
                </a:lnTo>
                <a:lnTo>
                  <a:pt x="1955" y="75256"/>
                </a:lnTo>
                <a:lnTo>
                  <a:pt x="15303" y="79828"/>
                </a:lnTo>
                <a:lnTo>
                  <a:pt x="17703" y="80565"/>
                </a:lnTo>
                <a:lnTo>
                  <a:pt x="18402" y="82266"/>
                </a:lnTo>
                <a:lnTo>
                  <a:pt x="18402" y="166721"/>
                </a:lnTo>
                <a:lnTo>
                  <a:pt x="17957" y="167445"/>
                </a:lnTo>
                <a:lnTo>
                  <a:pt x="0" y="169871"/>
                </a:lnTo>
                <a:lnTo>
                  <a:pt x="0" y="185136"/>
                </a:lnTo>
                <a:lnTo>
                  <a:pt x="64554" y="185136"/>
                </a:lnTo>
                <a:lnTo>
                  <a:pt x="64554" y="169579"/>
                </a:lnTo>
                <a:lnTo>
                  <a:pt x="46570" y="167445"/>
                </a:lnTo>
                <a:lnTo>
                  <a:pt x="46355" y="166937"/>
                </a:lnTo>
                <a:lnTo>
                  <a:pt x="46355" y="59686"/>
                </a:lnTo>
                <a:close/>
              </a:path>
              <a:path w="64770" h="185419">
                <a:moveTo>
                  <a:pt x="28858" y="0"/>
                </a:moveTo>
                <a:lnTo>
                  <a:pt x="15733" y="4763"/>
                </a:lnTo>
                <a:lnTo>
                  <a:pt x="11116" y="18191"/>
                </a:lnTo>
                <a:lnTo>
                  <a:pt x="15993" y="31295"/>
                </a:lnTo>
                <a:lnTo>
                  <a:pt x="29349" y="35899"/>
                </a:lnTo>
                <a:lnTo>
                  <a:pt x="30279" y="35884"/>
                </a:lnTo>
                <a:lnTo>
                  <a:pt x="42999" y="30841"/>
                </a:lnTo>
                <a:lnTo>
                  <a:pt x="47582" y="17207"/>
                </a:lnTo>
                <a:lnTo>
                  <a:pt x="42540" y="4440"/>
                </a:lnTo>
                <a:lnTo>
                  <a:pt x="288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5" name="object 25"/>
          <p:cNvSpPr/>
          <p:nvPr/>
        </p:nvSpPr>
        <p:spPr>
          <a:xfrm>
            <a:off x="7548183" y="2373263"/>
            <a:ext cx="115873" cy="105387"/>
          </a:xfrm>
          <a:custGeom>
            <a:avLst/>
            <a:gdLst/>
            <a:ahLst/>
            <a:cxnLst/>
            <a:rect l="l" t="t" r="r" b="b"/>
            <a:pathLst>
              <a:path w="140334" h="127635">
                <a:moveTo>
                  <a:pt x="38353" y="1592"/>
                </a:moveTo>
                <a:lnTo>
                  <a:pt x="2412" y="1592"/>
                </a:lnTo>
                <a:lnTo>
                  <a:pt x="0" y="17163"/>
                </a:lnTo>
                <a:lnTo>
                  <a:pt x="13360" y="21735"/>
                </a:lnTo>
                <a:lnTo>
                  <a:pt x="15798" y="22471"/>
                </a:lnTo>
                <a:lnTo>
                  <a:pt x="16471" y="24173"/>
                </a:lnTo>
                <a:lnTo>
                  <a:pt x="16471" y="108628"/>
                </a:lnTo>
                <a:lnTo>
                  <a:pt x="16040" y="109352"/>
                </a:lnTo>
                <a:lnTo>
                  <a:pt x="1028" y="111270"/>
                </a:lnTo>
                <a:lnTo>
                  <a:pt x="1028" y="127043"/>
                </a:lnTo>
                <a:lnTo>
                  <a:pt x="61175" y="127043"/>
                </a:lnTo>
                <a:lnTo>
                  <a:pt x="61175" y="111486"/>
                </a:lnTo>
                <a:lnTo>
                  <a:pt x="44665" y="109352"/>
                </a:lnTo>
                <a:lnTo>
                  <a:pt x="44424" y="108844"/>
                </a:lnTo>
                <a:lnTo>
                  <a:pt x="44424" y="104970"/>
                </a:lnTo>
                <a:lnTo>
                  <a:pt x="47542" y="32955"/>
                </a:lnTo>
                <a:lnTo>
                  <a:pt x="57031" y="28011"/>
                </a:lnTo>
                <a:lnTo>
                  <a:pt x="69524" y="24514"/>
                </a:lnTo>
                <a:lnTo>
                  <a:pt x="85417" y="23848"/>
                </a:lnTo>
                <a:lnTo>
                  <a:pt x="119990" y="23848"/>
                </a:lnTo>
                <a:lnTo>
                  <a:pt x="116498" y="15169"/>
                </a:lnTo>
                <a:lnTo>
                  <a:pt x="41274" y="15169"/>
                </a:lnTo>
                <a:lnTo>
                  <a:pt x="40322" y="14927"/>
                </a:lnTo>
                <a:lnTo>
                  <a:pt x="38353" y="1592"/>
                </a:lnTo>
                <a:close/>
              </a:path>
              <a:path w="140334" h="127635">
                <a:moveTo>
                  <a:pt x="119990" y="23848"/>
                </a:moveTo>
                <a:lnTo>
                  <a:pt x="85417" y="23848"/>
                </a:lnTo>
                <a:lnTo>
                  <a:pt x="93290" y="33469"/>
                </a:lnTo>
                <a:lnTo>
                  <a:pt x="94881" y="49154"/>
                </a:lnTo>
                <a:lnTo>
                  <a:pt x="94784" y="108628"/>
                </a:lnTo>
                <a:lnTo>
                  <a:pt x="94373" y="109809"/>
                </a:lnTo>
                <a:lnTo>
                  <a:pt x="91008" y="110317"/>
                </a:lnTo>
                <a:lnTo>
                  <a:pt x="78828" y="111778"/>
                </a:lnTo>
                <a:lnTo>
                  <a:pt x="78828" y="127043"/>
                </a:lnTo>
                <a:lnTo>
                  <a:pt x="140017" y="127043"/>
                </a:lnTo>
                <a:lnTo>
                  <a:pt x="140017" y="111486"/>
                </a:lnTo>
                <a:lnTo>
                  <a:pt x="123037" y="109352"/>
                </a:lnTo>
                <a:lnTo>
                  <a:pt x="122847" y="108844"/>
                </a:lnTo>
                <a:lnTo>
                  <a:pt x="122829" y="41584"/>
                </a:lnTo>
                <a:lnTo>
                  <a:pt x="121228" y="26928"/>
                </a:lnTo>
                <a:lnTo>
                  <a:pt x="119990" y="23848"/>
                </a:lnTo>
                <a:close/>
              </a:path>
              <a:path w="140334" h="127635">
                <a:moveTo>
                  <a:pt x="76110" y="0"/>
                </a:moveTo>
                <a:lnTo>
                  <a:pt x="63737" y="3245"/>
                </a:lnTo>
                <a:lnTo>
                  <a:pt x="52216" y="8465"/>
                </a:lnTo>
                <a:lnTo>
                  <a:pt x="41274" y="15169"/>
                </a:lnTo>
                <a:lnTo>
                  <a:pt x="116498" y="15169"/>
                </a:lnTo>
                <a:lnTo>
                  <a:pt x="107910" y="6592"/>
                </a:lnTo>
                <a:lnTo>
                  <a:pt x="94695" y="1445"/>
                </a:lnTo>
                <a:lnTo>
                  <a:pt x="761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6" name="object 26"/>
          <p:cNvSpPr/>
          <p:nvPr/>
        </p:nvSpPr>
        <p:spPr>
          <a:xfrm>
            <a:off x="7669024" y="2346526"/>
            <a:ext cx="76025" cy="133175"/>
          </a:xfrm>
          <a:custGeom>
            <a:avLst/>
            <a:gdLst/>
            <a:ahLst/>
            <a:cxnLst/>
            <a:rect l="l" t="t" r="r" b="b"/>
            <a:pathLst>
              <a:path w="92075" h="161289">
                <a:moveTo>
                  <a:pt x="47332" y="53860"/>
                </a:moveTo>
                <a:lnTo>
                  <a:pt x="19418" y="53860"/>
                </a:lnTo>
                <a:lnTo>
                  <a:pt x="19418" y="56324"/>
                </a:lnTo>
                <a:lnTo>
                  <a:pt x="20276" y="137530"/>
                </a:lnTo>
                <a:lnTo>
                  <a:pt x="67610" y="161292"/>
                </a:lnTo>
                <a:lnTo>
                  <a:pt x="80271" y="158220"/>
                </a:lnTo>
                <a:lnTo>
                  <a:pt x="91516" y="153873"/>
                </a:lnTo>
                <a:lnTo>
                  <a:pt x="87221" y="140512"/>
                </a:lnTo>
                <a:lnTo>
                  <a:pt x="72047" y="140512"/>
                </a:lnTo>
                <a:lnTo>
                  <a:pt x="62446" y="140448"/>
                </a:lnTo>
                <a:lnTo>
                  <a:pt x="50497" y="135212"/>
                </a:lnTo>
                <a:lnTo>
                  <a:pt x="47332" y="119887"/>
                </a:lnTo>
                <a:lnTo>
                  <a:pt x="47332" y="53860"/>
                </a:lnTo>
                <a:close/>
              </a:path>
              <a:path w="92075" h="161289">
                <a:moveTo>
                  <a:pt x="85890" y="136372"/>
                </a:moveTo>
                <a:lnTo>
                  <a:pt x="79590" y="138544"/>
                </a:lnTo>
                <a:lnTo>
                  <a:pt x="72047" y="140512"/>
                </a:lnTo>
                <a:lnTo>
                  <a:pt x="87221" y="140512"/>
                </a:lnTo>
                <a:lnTo>
                  <a:pt x="85890" y="136372"/>
                </a:lnTo>
                <a:close/>
              </a:path>
              <a:path w="92075" h="161289">
                <a:moveTo>
                  <a:pt x="47332" y="0"/>
                </a:moveTo>
                <a:lnTo>
                  <a:pt x="27261" y="11323"/>
                </a:lnTo>
                <a:lnTo>
                  <a:pt x="21758" y="23928"/>
                </a:lnTo>
                <a:lnTo>
                  <a:pt x="12952" y="32447"/>
                </a:lnTo>
                <a:lnTo>
                  <a:pt x="0" y="36652"/>
                </a:lnTo>
                <a:lnTo>
                  <a:pt x="0" y="53860"/>
                </a:lnTo>
                <a:lnTo>
                  <a:pt x="84493" y="53860"/>
                </a:lnTo>
                <a:lnTo>
                  <a:pt x="84493" y="33972"/>
                </a:lnTo>
                <a:lnTo>
                  <a:pt x="47332" y="33972"/>
                </a:lnTo>
                <a:lnTo>
                  <a:pt x="473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7" name="object 27"/>
          <p:cNvSpPr/>
          <p:nvPr/>
        </p:nvSpPr>
        <p:spPr>
          <a:xfrm>
            <a:off x="7810127" y="2333043"/>
            <a:ext cx="142089" cy="145234"/>
          </a:xfrm>
          <a:custGeom>
            <a:avLst/>
            <a:gdLst/>
            <a:ahLst/>
            <a:cxnLst/>
            <a:rect l="l" t="t" r="r" b="b"/>
            <a:pathLst>
              <a:path w="172084" h="175894">
                <a:moveTo>
                  <a:pt x="67716" y="0"/>
                </a:moveTo>
                <a:lnTo>
                  <a:pt x="0" y="0"/>
                </a:lnTo>
                <a:lnTo>
                  <a:pt x="0" y="15544"/>
                </a:lnTo>
                <a:lnTo>
                  <a:pt x="15290" y="17246"/>
                </a:lnTo>
                <a:lnTo>
                  <a:pt x="18669" y="17475"/>
                </a:lnTo>
                <a:lnTo>
                  <a:pt x="19177" y="18465"/>
                </a:lnTo>
                <a:lnTo>
                  <a:pt x="19177" y="157289"/>
                </a:lnTo>
                <a:lnTo>
                  <a:pt x="18669" y="158026"/>
                </a:lnTo>
                <a:lnTo>
                  <a:pt x="15290" y="158521"/>
                </a:lnTo>
                <a:lnTo>
                  <a:pt x="0" y="160197"/>
                </a:lnTo>
                <a:lnTo>
                  <a:pt x="0" y="175729"/>
                </a:lnTo>
                <a:lnTo>
                  <a:pt x="67716" y="175729"/>
                </a:lnTo>
                <a:lnTo>
                  <a:pt x="67716" y="160197"/>
                </a:lnTo>
                <a:lnTo>
                  <a:pt x="51473" y="158280"/>
                </a:lnTo>
                <a:lnTo>
                  <a:pt x="47815" y="157797"/>
                </a:lnTo>
                <a:lnTo>
                  <a:pt x="47574" y="157289"/>
                </a:lnTo>
                <a:lnTo>
                  <a:pt x="47574" y="95897"/>
                </a:lnTo>
                <a:lnTo>
                  <a:pt x="152692" y="95897"/>
                </a:lnTo>
                <a:lnTo>
                  <a:pt x="152692" y="74523"/>
                </a:lnTo>
                <a:lnTo>
                  <a:pt x="47574" y="74523"/>
                </a:lnTo>
                <a:lnTo>
                  <a:pt x="47574" y="18465"/>
                </a:lnTo>
                <a:lnTo>
                  <a:pt x="47815" y="17970"/>
                </a:lnTo>
                <a:lnTo>
                  <a:pt x="51473" y="17475"/>
                </a:lnTo>
                <a:lnTo>
                  <a:pt x="67716" y="15544"/>
                </a:lnTo>
                <a:lnTo>
                  <a:pt x="67716" y="0"/>
                </a:lnTo>
                <a:close/>
              </a:path>
              <a:path w="172084" h="175894">
                <a:moveTo>
                  <a:pt x="152692" y="95897"/>
                </a:moveTo>
                <a:lnTo>
                  <a:pt x="124282" y="95897"/>
                </a:lnTo>
                <a:lnTo>
                  <a:pt x="124282" y="157289"/>
                </a:lnTo>
                <a:lnTo>
                  <a:pt x="123786" y="158026"/>
                </a:lnTo>
                <a:lnTo>
                  <a:pt x="120383" y="158521"/>
                </a:lnTo>
                <a:lnTo>
                  <a:pt x="105117" y="160197"/>
                </a:lnTo>
                <a:lnTo>
                  <a:pt x="105117" y="175729"/>
                </a:lnTo>
                <a:lnTo>
                  <a:pt x="171856" y="175729"/>
                </a:lnTo>
                <a:lnTo>
                  <a:pt x="171856" y="160197"/>
                </a:lnTo>
                <a:lnTo>
                  <a:pt x="152908" y="157797"/>
                </a:lnTo>
                <a:lnTo>
                  <a:pt x="152692" y="157289"/>
                </a:lnTo>
                <a:lnTo>
                  <a:pt x="152692" y="95897"/>
                </a:lnTo>
                <a:close/>
              </a:path>
              <a:path w="172084" h="175894">
                <a:moveTo>
                  <a:pt x="171856" y="0"/>
                </a:moveTo>
                <a:lnTo>
                  <a:pt x="105117" y="0"/>
                </a:lnTo>
                <a:lnTo>
                  <a:pt x="105117" y="15544"/>
                </a:lnTo>
                <a:lnTo>
                  <a:pt x="120383" y="17246"/>
                </a:lnTo>
                <a:lnTo>
                  <a:pt x="123786" y="17475"/>
                </a:lnTo>
                <a:lnTo>
                  <a:pt x="124282" y="18465"/>
                </a:lnTo>
                <a:lnTo>
                  <a:pt x="124282" y="74523"/>
                </a:lnTo>
                <a:lnTo>
                  <a:pt x="152692" y="74523"/>
                </a:lnTo>
                <a:lnTo>
                  <a:pt x="152692" y="18465"/>
                </a:lnTo>
                <a:lnTo>
                  <a:pt x="152908" y="17970"/>
                </a:lnTo>
                <a:lnTo>
                  <a:pt x="171856" y="15544"/>
                </a:lnTo>
                <a:lnTo>
                  <a:pt x="1718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8" name="object 28"/>
          <p:cNvSpPr/>
          <p:nvPr/>
        </p:nvSpPr>
        <p:spPr>
          <a:xfrm>
            <a:off x="7958823" y="2372684"/>
            <a:ext cx="89657" cy="107484"/>
          </a:xfrm>
          <a:custGeom>
            <a:avLst/>
            <a:gdLst/>
            <a:ahLst/>
            <a:cxnLst/>
            <a:rect l="l" t="t" r="r" b="b"/>
            <a:pathLst>
              <a:path w="108584" h="130175">
                <a:moveTo>
                  <a:pt x="52056" y="0"/>
                </a:moveTo>
                <a:lnTo>
                  <a:pt x="11063" y="24195"/>
                </a:lnTo>
                <a:lnTo>
                  <a:pt x="0" y="73803"/>
                </a:lnTo>
                <a:lnTo>
                  <a:pt x="2000" y="87248"/>
                </a:lnTo>
                <a:lnTo>
                  <a:pt x="34468" y="124877"/>
                </a:lnTo>
                <a:lnTo>
                  <a:pt x="70286" y="130088"/>
                </a:lnTo>
                <a:lnTo>
                  <a:pt x="83197" y="127844"/>
                </a:lnTo>
                <a:lnTo>
                  <a:pt x="95175" y="124145"/>
                </a:lnTo>
                <a:lnTo>
                  <a:pt x="106210" y="119260"/>
                </a:lnTo>
                <a:lnTo>
                  <a:pt x="92275" y="107019"/>
                </a:lnTo>
                <a:lnTo>
                  <a:pt x="65665" y="107019"/>
                </a:lnTo>
                <a:lnTo>
                  <a:pt x="49124" y="106354"/>
                </a:lnTo>
                <a:lnTo>
                  <a:pt x="38245" y="99441"/>
                </a:lnTo>
                <a:lnTo>
                  <a:pt x="31886" y="87974"/>
                </a:lnTo>
                <a:lnTo>
                  <a:pt x="29312" y="72384"/>
                </a:lnTo>
                <a:lnTo>
                  <a:pt x="107696" y="72384"/>
                </a:lnTo>
                <a:lnTo>
                  <a:pt x="108179" y="67774"/>
                </a:lnTo>
                <a:lnTo>
                  <a:pt x="108394" y="61500"/>
                </a:lnTo>
                <a:lnTo>
                  <a:pt x="108183" y="52242"/>
                </a:lnTo>
                <a:lnTo>
                  <a:pt x="80518" y="52242"/>
                </a:lnTo>
                <a:lnTo>
                  <a:pt x="30203" y="46154"/>
                </a:lnTo>
                <a:lnTo>
                  <a:pt x="35607" y="31745"/>
                </a:lnTo>
                <a:lnTo>
                  <a:pt x="45235" y="23547"/>
                </a:lnTo>
                <a:lnTo>
                  <a:pt x="57844" y="20963"/>
                </a:lnTo>
                <a:lnTo>
                  <a:pt x="99685" y="20963"/>
                </a:lnTo>
                <a:lnTo>
                  <a:pt x="91656" y="11550"/>
                </a:lnTo>
                <a:lnTo>
                  <a:pt x="80835" y="4934"/>
                </a:lnTo>
                <a:lnTo>
                  <a:pt x="67588" y="1157"/>
                </a:lnTo>
                <a:lnTo>
                  <a:pt x="52056" y="0"/>
                </a:lnTo>
                <a:close/>
              </a:path>
              <a:path w="108584" h="130175">
                <a:moveTo>
                  <a:pt x="88415" y="103628"/>
                </a:moveTo>
                <a:lnTo>
                  <a:pt x="78069" y="106086"/>
                </a:lnTo>
                <a:lnTo>
                  <a:pt x="65665" y="107019"/>
                </a:lnTo>
                <a:lnTo>
                  <a:pt x="92275" y="107019"/>
                </a:lnTo>
                <a:lnTo>
                  <a:pt x="88415" y="103628"/>
                </a:lnTo>
                <a:close/>
              </a:path>
              <a:path w="108584" h="130175">
                <a:moveTo>
                  <a:pt x="99685" y="20963"/>
                </a:moveTo>
                <a:lnTo>
                  <a:pt x="57844" y="20963"/>
                </a:lnTo>
                <a:lnTo>
                  <a:pt x="69274" y="24195"/>
                </a:lnTo>
                <a:lnTo>
                  <a:pt x="77415" y="34037"/>
                </a:lnTo>
                <a:lnTo>
                  <a:pt x="80518" y="52242"/>
                </a:lnTo>
                <a:lnTo>
                  <a:pt x="108183" y="52242"/>
                </a:lnTo>
                <a:lnTo>
                  <a:pt x="108147" y="50627"/>
                </a:lnTo>
                <a:lnTo>
                  <a:pt x="105453" y="34178"/>
                </a:lnTo>
                <a:lnTo>
                  <a:pt x="99909" y="21225"/>
                </a:lnTo>
                <a:lnTo>
                  <a:pt x="99685" y="209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9" name="object 29"/>
          <p:cNvSpPr/>
          <p:nvPr/>
        </p:nvSpPr>
        <p:spPr>
          <a:xfrm>
            <a:off x="8062060" y="2372843"/>
            <a:ext cx="98046" cy="107484"/>
          </a:xfrm>
          <a:custGeom>
            <a:avLst/>
            <a:gdLst/>
            <a:ahLst/>
            <a:cxnLst/>
            <a:rect l="l" t="t" r="r" b="b"/>
            <a:pathLst>
              <a:path w="118745" h="130175">
                <a:moveTo>
                  <a:pt x="99067" y="20283"/>
                </a:moveTo>
                <a:lnTo>
                  <a:pt x="63441" y="20283"/>
                </a:lnTo>
                <a:lnTo>
                  <a:pt x="73231" y="27962"/>
                </a:lnTo>
                <a:lnTo>
                  <a:pt x="75362" y="42831"/>
                </a:lnTo>
                <a:lnTo>
                  <a:pt x="75362" y="55201"/>
                </a:lnTo>
                <a:lnTo>
                  <a:pt x="30065" y="59870"/>
                </a:lnTo>
                <a:lnTo>
                  <a:pt x="16892" y="64949"/>
                </a:lnTo>
                <a:lnTo>
                  <a:pt x="7468" y="73106"/>
                </a:lnTo>
                <a:lnTo>
                  <a:pt x="1825" y="84738"/>
                </a:lnTo>
                <a:lnTo>
                  <a:pt x="0" y="100242"/>
                </a:lnTo>
                <a:lnTo>
                  <a:pt x="2228" y="110549"/>
                </a:lnTo>
                <a:lnTo>
                  <a:pt x="8847" y="120229"/>
                </a:lnTo>
                <a:lnTo>
                  <a:pt x="22042" y="127308"/>
                </a:lnTo>
                <a:lnTo>
                  <a:pt x="43994" y="129816"/>
                </a:lnTo>
                <a:lnTo>
                  <a:pt x="56909" y="126439"/>
                </a:lnTo>
                <a:lnTo>
                  <a:pt x="67868" y="120650"/>
                </a:lnTo>
                <a:lnTo>
                  <a:pt x="77305" y="112986"/>
                </a:lnTo>
                <a:lnTo>
                  <a:pt x="118503" y="112986"/>
                </a:lnTo>
                <a:lnTo>
                  <a:pt x="118503" y="111996"/>
                </a:lnTo>
                <a:lnTo>
                  <a:pt x="103022" y="109824"/>
                </a:lnTo>
                <a:lnTo>
                  <a:pt x="102806" y="109329"/>
                </a:lnTo>
                <a:lnTo>
                  <a:pt x="102806" y="108852"/>
                </a:lnTo>
                <a:lnTo>
                  <a:pt x="43295" y="108852"/>
                </a:lnTo>
                <a:lnTo>
                  <a:pt x="32372" y="104609"/>
                </a:lnTo>
                <a:lnTo>
                  <a:pt x="28912" y="88311"/>
                </a:lnTo>
                <a:lnTo>
                  <a:pt x="35438" y="79077"/>
                </a:lnTo>
                <a:lnTo>
                  <a:pt x="52286" y="74861"/>
                </a:lnTo>
                <a:lnTo>
                  <a:pt x="75362" y="72930"/>
                </a:lnTo>
                <a:lnTo>
                  <a:pt x="102492" y="72930"/>
                </a:lnTo>
                <a:lnTo>
                  <a:pt x="102088" y="31098"/>
                </a:lnTo>
                <a:lnTo>
                  <a:pt x="99067" y="20283"/>
                </a:lnTo>
                <a:close/>
              </a:path>
              <a:path w="118745" h="130175">
                <a:moveTo>
                  <a:pt x="118503" y="112986"/>
                </a:moveTo>
                <a:lnTo>
                  <a:pt x="77305" y="112986"/>
                </a:lnTo>
                <a:lnTo>
                  <a:pt x="78029" y="113228"/>
                </a:lnTo>
                <a:lnTo>
                  <a:pt x="80403" y="127528"/>
                </a:lnTo>
                <a:lnTo>
                  <a:pt x="118503" y="127528"/>
                </a:lnTo>
                <a:lnTo>
                  <a:pt x="118503" y="112986"/>
                </a:lnTo>
                <a:close/>
              </a:path>
              <a:path w="118745" h="130175">
                <a:moveTo>
                  <a:pt x="102492" y="72930"/>
                </a:moveTo>
                <a:lnTo>
                  <a:pt x="75362" y="72930"/>
                </a:lnTo>
                <a:lnTo>
                  <a:pt x="68222" y="100233"/>
                </a:lnTo>
                <a:lnTo>
                  <a:pt x="56564" y="106363"/>
                </a:lnTo>
                <a:lnTo>
                  <a:pt x="43295" y="108852"/>
                </a:lnTo>
                <a:lnTo>
                  <a:pt x="102806" y="108852"/>
                </a:lnTo>
                <a:lnTo>
                  <a:pt x="102756" y="100233"/>
                </a:lnTo>
                <a:lnTo>
                  <a:pt x="102492" y="72930"/>
                </a:lnTo>
                <a:close/>
              </a:path>
              <a:path w="118745" h="130175">
                <a:moveTo>
                  <a:pt x="44342" y="0"/>
                </a:moveTo>
                <a:lnTo>
                  <a:pt x="30360" y="2349"/>
                </a:lnTo>
                <a:lnTo>
                  <a:pt x="17859" y="8018"/>
                </a:lnTo>
                <a:lnTo>
                  <a:pt x="8870" y="18319"/>
                </a:lnTo>
                <a:lnTo>
                  <a:pt x="5423" y="34564"/>
                </a:lnTo>
                <a:lnTo>
                  <a:pt x="34394" y="25520"/>
                </a:lnTo>
                <a:lnTo>
                  <a:pt x="44599" y="20516"/>
                </a:lnTo>
                <a:lnTo>
                  <a:pt x="63441" y="20283"/>
                </a:lnTo>
                <a:lnTo>
                  <a:pt x="99067" y="20283"/>
                </a:lnTo>
                <a:lnTo>
                  <a:pt x="98606" y="18634"/>
                </a:lnTo>
                <a:lnTo>
                  <a:pt x="91691" y="9710"/>
                </a:lnTo>
                <a:lnTo>
                  <a:pt x="80741" y="3907"/>
                </a:lnTo>
                <a:lnTo>
                  <a:pt x="65158" y="809"/>
                </a:lnTo>
                <a:lnTo>
                  <a:pt x="443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0" name="object 30"/>
          <p:cNvSpPr/>
          <p:nvPr/>
        </p:nvSpPr>
        <p:spPr>
          <a:xfrm>
            <a:off x="8168865" y="2326825"/>
            <a:ext cx="52431" cy="151526"/>
          </a:xfrm>
          <a:custGeom>
            <a:avLst/>
            <a:gdLst/>
            <a:ahLst/>
            <a:cxnLst/>
            <a:rect l="l" t="t" r="r" b="b"/>
            <a:pathLst>
              <a:path w="63500" h="183514">
                <a:moveTo>
                  <a:pt x="45631" y="0"/>
                </a:moveTo>
                <a:lnTo>
                  <a:pt x="3124" y="0"/>
                </a:lnTo>
                <a:lnTo>
                  <a:pt x="711" y="15532"/>
                </a:lnTo>
                <a:lnTo>
                  <a:pt x="14554" y="20154"/>
                </a:lnTo>
                <a:lnTo>
                  <a:pt x="16941" y="20891"/>
                </a:lnTo>
                <a:lnTo>
                  <a:pt x="17716" y="22580"/>
                </a:lnTo>
                <a:lnTo>
                  <a:pt x="17716" y="164820"/>
                </a:lnTo>
                <a:lnTo>
                  <a:pt x="17208" y="165557"/>
                </a:lnTo>
                <a:lnTo>
                  <a:pt x="0" y="167995"/>
                </a:lnTo>
                <a:lnTo>
                  <a:pt x="0" y="183261"/>
                </a:lnTo>
                <a:lnTo>
                  <a:pt x="63131" y="183261"/>
                </a:lnTo>
                <a:lnTo>
                  <a:pt x="63131" y="167728"/>
                </a:lnTo>
                <a:lnTo>
                  <a:pt x="49517" y="166052"/>
                </a:lnTo>
                <a:lnTo>
                  <a:pt x="45859" y="165557"/>
                </a:lnTo>
                <a:lnTo>
                  <a:pt x="45631" y="165061"/>
                </a:lnTo>
                <a:lnTo>
                  <a:pt x="4563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1" name="object 31"/>
          <p:cNvSpPr/>
          <p:nvPr/>
        </p:nvSpPr>
        <p:spPr>
          <a:xfrm>
            <a:off x="8227474" y="2346474"/>
            <a:ext cx="76025" cy="133700"/>
          </a:xfrm>
          <a:custGeom>
            <a:avLst/>
            <a:gdLst/>
            <a:ahLst/>
            <a:cxnLst/>
            <a:rect l="l" t="t" r="r" b="b"/>
            <a:pathLst>
              <a:path w="92075" h="161925">
                <a:moveTo>
                  <a:pt x="47358" y="53886"/>
                </a:moveTo>
                <a:lnTo>
                  <a:pt x="19392" y="53886"/>
                </a:lnTo>
                <a:lnTo>
                  <a:pt x="19392" y="56324"/>
                </a:lnTo>
                <a:lnTo>
                  <a:pt x="20247" y="137580"/>
                </a:lnTo>
                <a:lnTo>
                  <a:pt x="67557" y="161363"/>
                </a:lnTo>
                <a:lnTo>
                  <a:pt x="80229" y="158283"/>
                </a:lnTo>
                <a:lnTo>
                  <a:pt x="91465" y="153911"/>
                </a:lnTo>
                <a:lnTo>
                  <a:pt x="87265" y="140563"/>
                </a:lnTo>
                <a:lnTo>
                  <a:pt x="72123" y="140563"/>
                </a:lnTo>
                <a:lnTo>
                  <a:pt x="62463" y="140500"/>
                </a:lnTo>
                <a:lnTo>
                  <a:pt x="50532" y="135270"/>
                </a:lnTo>
                <a:lnTo>
                  <a:pt x="47358" y="119926"/>
                </a:lnTo>
                <a:lnTo>
                  <a:pt x="47358" y="53886"/>
                </a:lnTo>
                <a:close/>
              </a:path>
              <a:path w="92075" h="161925">
                <a:moveTo>
                  <a:pt x="85966" y="136436"/>
                </a:moveTo>
                <a:lnTo>
                  <a:pt x="79641" y="138607"/>
                </a:lnTo>
                <a:lnTo>
                  <a:pt x="72123" y="140563"/>
                </a:lnTo>
                <a:lnTo>
                  <a:pt x="87265" y="140563"/>
                </a:lnTo>
                <a:lnTo>
                  <a:pt x="85966" y="136436"/>
                </a:lnTo>
                <a:close/>
              </a:path>
              <a:path w="92075" h="161925">
                <a:moveTo>
                  <a:pt x="47358" y="0"/>
                </a:moveTo>
                <a:lnTo>
                  <a:pt x="27261" y="11320"/>
                </a:lnTo>
                <a:lnTo>
                  <a:pt x="21769" y="23940"/>
                </a:lnTo>
                <a:lnTo>
                  <a:pt x="12960" y="32460"/>
                </a:lnTo>
                <a:lnTo>
                  <a:pt x="0" y="36652"/>
                </a:lnTo>
                <a:lnTo>
                  <a:pt x="0" y="53886"/>
                </a:lnTo>
                <a:lnTo>
                  <a:pt x="84480" y="53886"/>
                </a:lnTo>
                <a:lnTo>
                  <a:pt x="84480" y="33985"/>
                </a:lnTo>
                <a:lnTo>
                  <a:pt x="47358" y="33985"/>
                </a:lnTo>
                <a:lnTo>
                  <a:pt x="473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2" name="object 32"/>
          <p:cNvSpPr/>
          <p:nvPr/>
        </p:nvSpPr>
        <p:spPr>
          <a:xfrm>
            <a:off x="8312300" y="2326825"/>
            <a:ext cx="116397" cy="151526"/>
          </a:xfrm>
          <a:custGeom>
            <a:avLst/>
            <a:gdLst/>
            <a:ahLst/>
            <a:cxnLst/>
            <a:rect l="l" t="t" r="r" b="b"/>
            <a:pathLst>
              <a:path w="140970" h="183514">
                <a:moveTo>
                  <a:pt x="44665" y="0"/>
                </a:moveTo>
                <a:lnTo>
                  <a:pt x="2400" y="0"/>
                </a:lnTo>
                <a:lnTo>
                  <a:pt x="0" y="15532"/>
                </a:lnTo>
                <a:lnTo>
                  <a:pt x="13855" y="20154"/>
                </a:lnTo>
                <a:lnTo>
                  <a:pt x="16281" y="20891"/>
                </a:lnTo>
                <a:lnTo>
                  <a:pt x="16979" y="22580"/>
                </a:lnTo>
                <a:lnTo>
                  <a:pt x="16979" y="164820"/>
                </a:lnTo>
                <a:lnTo>
                  <a:pt x="16497" y="165557"/>
                </a:lnTo>
                <a:lnTo>
                  <a:pt x="13081" y="166052"/>
                </a:lnTo>
                <a:lnTo>
                  <a:pt x="1447" y="167995"/>
                </a:lnTo>
                <a:lnTo>
                  <a:pt x="1447" y="183261"/>
                </a:lnTo>
                <a:lnTo>
                  <a:pt x="61671" y="183261"/>
                </a:lnTo>
                <a:lnTo>
                  <a:pt x="61671" y="167728"/>
                </a:lnTo>
                <a:lnTo>
                  <a:pt x="45148" y="165557"/>
                </a:lnTo>
                <a:lnTo>
                  <a:pt x="44907" y="165061"/>
                </a:lnTo>
                <a:lnTo>
                  <a:pt x="44907" y="161188"/>
                </a:lnTo>
                <a:lnTo>
                  <a:pt x="48605" y="88795"/>
                </a:lnTo>
                <a:lnTo>
                  <a:pt x="58356" y="83730"/>
                </a:lnTo>
                <a:lnTo>
                  <a:pt x="70678" y="80320"/>
                </a:lnTo>
                <a:lnTo>
                  <a:pt x="86147" y="79874"/>
                </a:lnTo>
                <a:lnTo>
                  <a:pt x="120237" y="79874"/>
                </a:lnTo>
                <a:lnTo>
                  <a:pt x="117793" y="72839"/>
                </a:lnTo>
                <a:lnTo>
                  <a:pt x="116096" y="70891"/>
                </a:lnTo>
                <a:lnTo>
                  <a:pt x="44665" y="70891"/>
                </a:lnTo>
                <a:lnTo>
                  <a:pt x="44665" y="0"/>
                </a:lnTo>
                <a:close/>
              </a:path>
              <a:path w="140970" h="183514">
                <a:moveTo>
                  <a:pt x="120237" y="79874"/>
                </a:moveTo>
                <a:lnTo>
                  <a:pt x="86147" y="79874"/>
                </a:lnTo>
                <a:lnTo>
                  <a:pt x="93967" y="90561"/>
                </a:lnTo>
                <a:lnTo>
                  <a:pt x="95415" y="104876"/>
                </a:lnTo>
                <a:lnTo>
                  <a:pt x="95330" y="164820"/>
                </a:lnTo>
                <a:lnTo>
                  <a:pt x="95148" y="165811"/>
                </a:lnTo>
                <a:lnTo>
                  <a:pt x="91249" y="166306"/>
                </a:lnTo>
                <a:lnTo>
                  <a:pt x="79857" y="167995"/>
                </a:lnTo>
                <a:lnTo>
                  <a:pt x="79857" y="183261"/>
                </a:lnTo>
                <a:lnTo>
                  <a:pt x="140589" y="183261"/>
                </a:lnTo>
                <a:lnTo>
                  <a:pt x="140589" y="167728"/>
                </a:lnTo>
                <a:lnTo>
                  <a:pt x="127215" y="166052"/>
                </a:lnTo>
                <a:lnTo>
                  <a:pt x="123558" y="165557"/>
                </a:lnTo>
                <a:lnTo>
                  <a:pt x="123317" y="165061"/>
                </a:lnTo>
                <a:lnTo>
                  <a:pt x="123317" y="161188"/>
                </a:lnTo>
                <a:lnTo>
                  <a:pt x="122137" y="85346"/>
                </a:lnTo>
                <a:lnTo>
                  <a:pt x="120237" y="79874"/>
                </a:lnTo>
                <a:close/>
              </a:path>
              <a:path w="140970" h="183514">
                <a:moveTo>
                  <a:pt x="79327" y="55826"/>
                </a:moveTo>
                <a:lnTo>
                  <a:pt x="66648" y="58942"/>
                </a:lnTo>
                <a:lnTo>
                  <a:pt x="55247" y="64250"/>
                </a:lnTo>
                <a:lnTo>
                  <a:pt x="44665" y="70891"/>
                </a:lnTo>
                <a:lnTo>
                  <a:pt x="116096" y="70891"/>
                </a:lnTo>
                <a:lnTo>
                  <a:pt x="109637" y="63474"/>
                </a:lnTo>
                <a:lnTo>
                  <a:pt x="97028" y="57665"/>
                </a:lnTo>
                <a:lnTo>
                  <a:pt x="79327" y="5582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3" name="object 33"/>
          <p:cNvSpPr/>
          <p:nvPr/>
        </p:nvSpPr>
        <p:spPr>
          <a:xfrm>
            <a:off x="6715534" y="2592983"/>
            <a:ext cx="108533" cy="120592"/>
          </a:xfrm>
          <a:custGeom>
            <a:avLst/>
            <a:gdLst/>
            <a:ahLst/>
            <a:cxnLst/>
            <a:rect l="l" t="t" r="r" b="b"/>
            <a:pathLst>
              <a:path w="131445" h="146050">
                <a:moveTo>
                  <a:pt x="60083" y="0"/>
                </a:moveTo>
                <a:lnTo>
                  <a:pt x="0" y="0"/>
                </a:lnTo>
                <a:lnTo>
                  <a:pt x="0" y="11061"/>
                </a:lnTo>
                <a:lnTo>
                  <a:pt x="12649" y="12458"/>
                </a:lnTo>
                <a:lnTo>
                  <a:pt x="15468" y="12674"/>
                </a:lnTo>
                <a:lnTo>
                  <a:pt x="15875" y="13461"/>
                </a:lnTo>
                <a:lnTo>
                  <a:pt x="15875" y="132245"/>
                </a:lnTo>
                <a:lnTo>
                  <a:pt x="15468" y="132841"/>
                </a:lnTo>
                <a:lnTo>
                  <a:pt x="12649" y="133222"/>
                </a:lnTo>
                <a:lnTo>
                  <a:pt x="0" y="134645"/>
                </a:lnTo>
                <a:lnTo>
                  <a:pt x="0" y="145491"/>
                </a:lnTo>
                <a:lnTo>
                  <a:pt x="61349" y="145406"/>
                </a:lnTo>
                <a:lnTo>
                  <a:pt x="101354" y="134163"/>
                </a:lnTo>
                <a:lnTo>
                  <a:pt x="105371" y="130822"/>
                </a:lnTo>
                <a:lnTo>
                  <a:pt x="34366" y="130822"/>
                </a:lnTo>
                <a:lnTo>
                  <a:pt x="34366" y="14477"/>
                </a:lnTo>
                <a:lnTo>
                  <a:pt x="109504" y="14477"/>
                </a:lnTo>
                <a:lnTo>
                  <a:pt x="105306" y="11025"/>
                </a:lnTo>
                <a:lnTo>
                  <a:pt x="92823" y="4986"/>
                </a:lnTo>
                <a:lnTo>
                  <a:pt x="77776" y="1268"/>
                </a:lnTo>
                <a:lnTo>
                  <a:pt x="60083" y="0"/>
                </a:lnTo>
                <a:close/>
              </a:path>
              <a:path w="131445" h="146050">
                <a:moveTo>
                  <a:pt x="109504" y="14477"/>
                </a:moveTo>
                <a:lnTo>
                  <a:pt x="34366" y="14477"/>
                </a:lnTo>
                <a:lnTo>
                  <a:pt x="68525" y="14986"/>
                </a:lnTo>
                <a:lnTo>
                  <a:pt x="81753" y="17596"/>
                </a:lnTo>
                <a:lnTo>
                  <a:pt x="111700" y="58893"/>
                </a:lnTo>
                <a:lnTo>
                  <a:pt x="112949" y="79217"/>
                </a:lnTo>
                <a:lnTo>
                  <a:pt x="110586" y="94264"/>
                </a:lnTo>
                <a:lnTo>
                  <a:pt x="86742" y="124627"/>
                </a:lnTo>
                <a:lnTo>
                  <a:pt x="56464" y="130822"/>
                </a:lnTo>
                <a:lnTo>
                  <a:pt x="105371" y="130822"/>
                </a:lnTo>
                <a:lnTo>
                  <a:pt x="128444" y="90093"/>
                </a:lnTo>
                <a:lnTo>
                  <a:pt x="131288" y="55770"/>
                </a:lnTo>
                <a:lnTo>
                  <a:pt x="128217" y="41755"/>
                </a:lnTo>
                <a:lnTo>
                  <a:pt x="122919" y="29539"/>
                </a:lnTo>
                <a:lnTo>
                  <a:pt x="115310" y="19252"/>
                </a:lnTo>
                <a:lnTo>
                  <a:pt x="109504" y="1447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4" name="object 34"/>
          <p:cNvSpPr/>
          <p:nvPr/>
        </p:nvSpPr>
        <p:spPr>
          <a:xfrm>
            <a:off x="6837475" y="2627372"/>
            <a:ext cx="71831" cy="87036"/>
          </a:xfrm>
          <a:custGeom>
            <a:avLst/>
            <a:gdLst/>
            <a:ahLst/>
            <a:cxnLst/>
            <a:rect l="l" t="t" r="r" b="b"/>
            <a:pathLst>
              <a:path w="86995" h="105410">
                <a:moveTo>
                  <a:pt x="33457" y="0"/>
                </a:moveTo>
                <a:lnTo>
                  <a:pt x="1544" y="39547"/>
                </a:lnTo>
                <a:lnTo>
                  <a:pt x="0" y="59182"/>
                </a:lnTo>
                <a:lnTo>
                  <a:pt x="1990" y="71927"/>
                </a:lnTo>
                <a:lnTo>
                  <a:pt x="41018" y="103997"/>
                </a:lnTo>
                <a:lnTo>
                  <a:pt x="61390" y="105215"/>
                </a:lnTo>
                <a:lnTo>
                  <a:pt x="73711" y="102097"/>
                </a:lnTo>
                <a:lnTo>
                  <a:pt x="84576" y="97201"/>
                </a:lnTo>
                <a:lnTo>
                  <a:pt x="80416" y="89763"/>
                </a:lnTo>
                <a:lnTo>
                  <a:pt x="56338" y="89763"/>
                </a:lnTo>
                <a:lnTo>
                  <a:pt x="39744" y="89610"/>
                </a:lnTo>
                <a:lnTo>
                  <a:pt x="28081" y="83131"/>
                </a:lnTo>
                <a:lnTo>
                  <a:pt x="21443" y="71821"/>
                </a:lnTo>
                <a:lnTo>
                  <a:pt x="19069" y="56625"/>
                </a:lnTo>
                <a:lnTo>
                  <a:pt x="86582" y="56625"/>
                </a:lnTo>
                <a:lnTo>
                  <a:pt x="86786" y="53208"/>
                </a:lnTo>
                <a:lnTo>
                  <a:pt x="86976" y="49195"/>
                </a:lnTo>
                <a:lnTo>
                  <a:pt x="86613" y="42756"/>
                </a:lnTo>
                <a:lnTo>
                  <a:pt x="68701" y="42756"/>
                </a:lnTo>
                <a:lnTo>
                  <a:pt x="21849" y="29935"/>
                </a:lnTo>
                <a:lnTo>
                  <a:pt x="28755" y="20362"/>
                </a:lnTo>
                <a:lnTo>
                  <a:pt x="40219" y="15777"/>
                </a:lnTo>
                <a:lnTo>
                  <a:pt x="78604" y="15613"/>
                </a:lnTo>
                <a:lnTo>
                  <a:pt x="75132" y="10757"/>
                </a:lnTo>
                <a:lnTo>
                  <a:pt x="64690" y="4132"/>
                </a:lnTo>
                <a:lnTo>
                  <a:pt x="50829" y="617"/>
                </a:lnTo>
                <a:lnTo>
                  <a:pt x="33457" y="0"/>
                </a:lnTo>
                <a:close/>
              </a:path>
              <a:path w="86995" h="105410">
                <a:moveTo>
                  <a:pt x="77325" y="84236"/>
                </a:moveTo>
                <a:lnTo>
                  <a:pt x="67708" y="87972"/>
                </a:lnTo>
                <a:lnTo>
                  <a:pt x="56338" y="89763"/>
                </a:lnTo>
                <a:lnTo>
                  <a:pt x="80416" y="89763"/>
                </a:lnTo>
                <a:lnTo>
                  <a:pt x="77325" y="84236"/>
                </a:lnTo>
                <a:close/>
              </a:path>
              <a:path w="86995" h="105410">
                <a:moveTo>
                  <a:pt x="78604" y="15613"/>
                </a:moveTo>
                <a:lnTo>
                  <a:pt x="56615" y="15613"/>
                </a:lnTo>
                <a:lnTo>
                  <a:pt x="65153" y="24709"/>
                </a:lnTo>
                <a:lnTo>
                  <a:pt x="68701" y="42756"/>
                </a:lnTo>
                <a:lnTo>
                  <a:pt x="86613" y="42756"/>
                </a:lnTo>
                <a:lnTo>
                  <a:pt x="86130" y="34201"/>
                </a:lnTo>
                <a:lnTo>
                  <a:pt x="82248" y="20709"/>
                </a:lnTo>
                <a:lnTo>
                  <a:pt x="78604" y="1561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5" name="object 35"/>
          <p:cNvSpPr/>
          <p:nvPr/>
        </p:nvSpPr>
        <p:spPr>
          <a:xfrm>
            <a:off x="6923719" y="2626176"/>
            <a:ext cx="63966" cy="89133"/>
          </a:xfrm>
          <a:custGeom>
            <a:avLst/>
            <a:gdLst/>
            <a:ahLst/>
            <a:cxnLst/>
            <a:rect l="l" t="t" r="r" b="b"/>
            <a:pathLst>
              <a:path w="77470" h="107950">
                <a:moveTo>
                  <a:pt x="0" y="74152"/>
                </a:moveTo>
                <a:lnTo>
                  <a:pt x="7454" y="103618"/>
                </a:lnTo>
                <a:lnTo>
                  <a:pt x="20830" y="106428"/>
                </a:lnTo>
                <a:lnTo>
                  <a:pt x="37465" y="107711"/>
                </a:lnTo>
                <a:lnTo>
                  <a:pt x="52474" y="105909"/>
                </a:lnTo>
                <a:lnTo>
                  <a:pt x="65143" y="100470"/>
                </a:lnTo>
                <a:lnTo>
                  <a:pt x="70186" y="94853"/>
                </a:lnTo>
                <a:lnTo>
                  <a:pt x="27927" y="94853"/>
                </a:lnTo>
                <a:lnTo>
                  <a:pt x="20891" y="92643"/>
                </a:lnTo>
                <a:lnTo>
                  <a:pt x="18288" y="91627"/>
                </a:lnTo>
                <a:lnTo>
                  <a:pt x="16471" y="91030"/>
                </a:lnTo>
                <a:lnTo>
                  <a:pt x="16065" y="90217"/>
                </a:lnTo>
                <a:lnTo>
                  <a:pt x="15862" y="88820"/>
                </a:lnTo>
                <a:lnTo>
                  <a:pt x="13462" y="74952"/>
                </a:lnTo>
                <a:lnTo>
                  <a:pt x="0" y="74152"/>
                </a:lnTo>
                <a:close/>
              </a:path>
              <a:path w="77470" h="107950">
                <a:moveTo>
                  <a:pt x="41709" y="0"/>
                </a:moveTo>
                <a:lnTo>
                  <a:pt x="26944" y="1803"/>
                </a:lnTo>
                <a:lnTo>
                  <a:pt x="14390" y="7355"/>
                </a:lnTo>
                <a:lnTo>
                  <a:pt x="5671" y="17285"/>
                </a:lnTo>
                <a:lnTo>
                  <a:pt x="2409" y="32219"/>
                </a:lnTo>
                <a:lnTo>
                  <a:pt x="5771" y="45269"/>
                </a:lnTo>
                <a:lnTo>
                  <a:pt x="14412" y="53562"/>
                </a:lnTo>
                <a:lnTo>
                  <a:pt x="27217" y="58859"/>
                </a:lnTo>
                <a:lnTo>
                  <a:pt x="43069" y="62918"/>
                </a:lnTo>
                <a:lnTo>
                  <a:pt x="55151" y="68748"/>
                </a:lnTo>
                <a:lnTo>
                  <a:pt x="59968" y="81072"/>
                </a:lnTo>
                <a:lnTo>
                  <a:pt x="53280" y="91489"/>
                </a:lnTo>
                <a:lnTo>
                  <a:pt x="37973" y="94853"/>
                </a:lnTo>
                <a:lnTo>
                  <a:pt x="70186" y="94853"/>
                </a:lnTo>
                <a:lnTo>
                  <a:pt x="73896" y="90719"/>
                </a:lnTo>
                <a:lnTo>
                  <a:pt x="77163" y="75982"/>
                </a:lnTo>
                <a:lnTo>
                  <a:pt x="74041" y="62780"/>
                </a:lnTo>
                <a:lnTo>
                  <a:pt x="65688" y="54150"/>
                </a:lnTo>
                <a:lnTo>
                  <a:pt x="53181" y="48448"/>
                </a:lnTo>
                <a:lnTo>
                  <a:pt x="37595" y="44029"/>
                </a:lnTo>
                <a:lnTo>
                  <a:pt x="24636" y="38629"/>
                </a:lnTo>
                <a:lnTo>
                  <a:pt x="19305" y="27850"/>
                </a:lnTo>
                <a:lnTo>
                  <a:pt x="24721" y="17545"/>
                </a:lnTo>
                <a:lnTo>
                  <a:pt x="40589" y="13458"/>
                </a:lnTo>
                <a:lnTo>
                  <a:pt x="71376" y="13458"/>
                </a:lnTo>
                <a:lnTo>
                  <a:pt x="69950" y="4141"/>
                </a:lnTo>
                <a:lnTo>
                  <a:pt x="57930" y="1369"/>
                </a:lnTo>
                <a:lnTo>
                  <a:pt x="41709" y="0"/>
                </a:lnTo>
                <a:close/>
              </a:path>
              <a:path w="77470" h="107950">
                <a:moveTo>
                  <a:pt x="71376" y="13458"/>
                </a:moveTo>
                <a:lnTo>
                  <a:pt x="47421" y="13458"/>
                </a:lnTo>
                <a:lnTo>
                  <a:pt x="53441" y="14665"/>
                </a:lnTo>
                <a:lnTo>
                  <a:pt x="56261" y="15668"/>
                </a:lnTo>
                <a:lnTo>
                  <a:pt x="57873" y="16075"/>
                </a:lnTo>
                <a:lnTo>
                  <a:pt x="58064" y="16875"/>
                </a:lnTo>
                <a:lnTo>
                  <a:pt x="58267" y="18297"/>
                </a:lnTo>
                <a:lnTo>
                  <a:pt x="60680" y="30743"/>
                </a:lnTo>
                <a:lnTo>
                  <a:pt x="74142" y="31531"/>
                </a:lnTo>
                <a:lnTo>
                  <a:pt x="71376" y="1345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6" name="object 36"/>
          <p:cNvSpPr/>
          <p:nvPr/>
        </p:nvSpPr>
        <p:spPr>
          <a:xfrm>
            <a:off x="7036849" y="2592991"/>
            <a:ext cx="138418" cy="120592"/>
          </a:xfrm>
          <a:custGeom>
            <a:avLst/>
            <a:gdLst/>
            <a:ahLst/>
            <a:cxnLst/>
            <a:rect l="l" t="t" r="r" b="b"/>
            <a:pathLst>
              <a:path w="167640" h="146050">
                <a:moveTo>
                  <a:pt x="38976" y="0"/>
                </a:moveTo>
                <a:lnTo>
                  <a:pt x="0" y="0"/>
                </a:lnTo>
                <a:lnTo>
                  <a:pt x="0" y="11048"/>
                </a:lnTo>
                <a:lnTo>
                  <a:pt x="12649" y="12445"/>
                </a:lnTo>
                <a:lnTo>
                  <a:pt x="15468" y="12661"/>
                </a:lnTo>
                <a:lnTo>
                  <a:pt x="15768" y="13271"/>
                </a:lnTo>
                <a:lnTo>
                  <a:pt x="15862" y="132232"/>
                </a:lnTo>
                <a:lnTo>
                  <a:pt x="15468" y="132829"/>
                </a:lnTo>
                <a:lnTo>
                  <a:pt x="12649" y="133222"/>
                </a:lnTo>
                <a:lnTo>
                  <a:pt x="0" y="134632"/>
                </a:lnTo>
                <a:lnTo>
                  <a:pt x="0" y="145478"/>
                </a:lnTo>
                <a:lnTo>
                  <a:pt x="54648" y="145478"/>
                </a:lnTo>
                <a:lnTo>
                  <a:pt x="54648" y="134632"/>
                </a:lnTo>
                <a:lnTo>
                  <a:pt x="37172" y="133019"/>
                </a:lnTo>
                <a:lnTo>
                  <a:pt x="34150" y="132613"/>
                </a:lnTo>
                <a:lnTo>
                  <a:pt x="33959" y="132232"/>
                </a:lnTo>
                <a:lnTo>
                  <a:pt x="33959" y="29730"/>
                </a:lnTo>
                <a:lnTo>
                  <a:pt x="52745" y="29730"/>
                </a:lnTo>
                <a:lnTo>
                  <a:pt x="38976" y="0"/>
                </a:lnTo>
                <a:close/>
              </a:path>
              <a:path w="167640" h="146050">
                <a:moveTo>
                  <a:pt x="150901" y="29540"/>
                </a:moveTo>
                <a:lnTo>
                  <a:pt x="132816" y="29540"/>
                </a:lnTo>
                <a:lnTo>
                  <a:pt x="132816" y="132232"/>
                </a:lnTo>
                <a:lnTo>
                  <a:pt x="132422" y="133019"/>
                </a:lnTo>
                <a:lnTo>
                  <a:pt x="129603" y="133222"/>
                </a:lnTo>
                <a:lnTo>
                  <a:pt x="112928" y="134632"/>
                </a:lnTo>
                <a:lnTo>
                  <a:pt x="112928" y="145478"/>
                </a:lnTo>
                <a:lnTo>
                  <a:pt x="167589" y="145478"/>
                </a:lnTo>
                <a:lnTo>
                  <a:pt x="167589" y="134632"/>
                </a:lnTo>
                <a:lnTo>
                  <a:pt x="154114" y="133019"/>
                </a:lnTo>
                <a:lnTo>
                  <a:pt x="151511" y="132613"/>
                </a:lnTo>
                <a:lnTo>
                  <a:pt x="150901" y="131825"/>
                </a:lnTo>
                <a:lnTo>
                  <a:pt x="150901" y="29540"/>
                </a:lnTo>
                <a:close/>
              </a:path>
              <a:path w="167640" h="146050">
                <a:moveTo>
                  <a:pt x="52745" y="29730"/>
                </a:moveTo>
                <a:lnTo>
                  <a:pt x="33959" y="29730"/>
                </a:lnTo>
                <a:lnTo>
                  <a:pt x="72936" y="111315"/>
                </a:lnTo>
                <a:lnTo>
                  <a:pt x="92430" y="111315"/>
                </a:lnTo>
                <a:lnTo>
                  <a:pt x="100264" y="95453"/>
                </a:lnTo>
                <a:lnTo>
                  <a:pt x="83185" y="95453"/>
                </a:lnTo>
                <a:lnTo>
                  <a:pt x="52745" y="29730"/>
                </a:lnTo>
                <a:close/>
              </a:path>
              <a:path w="167640" h="146050">
                <a:moveTo>
                  <a:pt x="167589" y="0"/>
                </a:moveTo>
                <a:lnTo>
                  <a:pt x="129006" y="0"/>
                </a:lnTo>
                <a:lnTo>
                  <a:pt x="83185" y="95453"/>
                </a:lnTo>
                <a:lnTo>
                  <a:pt x="100264" y="95453"/>
                </a:lnTo>
                <a:lnTo>
                  <a:pt x="132816" y="29540"/>
                </a:lnTo>
                <a:lnTo>
                  <a:pt x="150901" y="29540"/>
                </a:lnTo>
                <a:lnTo>
                  <a:pt x="150901" y="13271"/>
                </a:lnTo>
                <a:lnTo>
                  <a:pt x="151104" y="12852"/>
                </a:lnTo>
                <a:lnTo>
                  <a:pt x="154114" y="12445"/>
                </a:lnTo>
                <a:lnTo>
                  <a:pt x="167589" y="10833"/>
                </a:lnTo>
                <a:lnTo>
                  <a:pt x="1675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7" name="object 37"/>
          <p:cNvSpPr/>
          <p:nvPr/>
        </p:nvSpPr>
        <p:spPr>
          <a:xfrm>
            <a:off x="7185146" y="2627122"/>
            <a:ext cx="81268" cy="88084"/>
          </a:xfrm>
          <a:custGeom>
            <a:avLst/>
            <a:gdLst/>
            <a:ahLst/>
            <a:cxnLst/>
            <a:rect l="l" t="t" r="r" b="b"/>
            <a:pathLst>
              <a:path w="98425" h="106679">
                <a:moveTo>
                  <a:pt x="37593" y="0"/>
                </a:moveTo>
                <a:lnTo>
                  <a:pt x="5877" y="23360"/>
                </a:lnTo>
                <a:lnTo>
                  <a:pt x="0" y="52096"/>
                </a:lnTo>
                <a:lnTo>
                  <a:pt x="953" y="65849"/>
                </a:lnTo>
                <a:lnTo>
                  <a:pt x="20706" y="99268"/>
                </a:lnTo>
                <a:lnTo>
                  <a:pt x="51158" y="106519"/>
                </a:lnTo>
                <a:lnTo>
                  <a:pt x="65897" y="104251"/>
                </a:lnTo>
                <a:lnTo>
                  <a:pt x="77734" y="98681"/>
                </a:lnTo>
                <a:lnTo>
                  <a:pt x="85290" y="91372"/>
                </a:lnTo>
                <a:lnTo>
                  <a:pt x="42615" y="91372"/>
                </a:lnTo>
                <a:lnTo>
                  <a:pt x="32311" y="87176"/>
                </a:lnTo>
                <a:lnTo>
                  <a:pt x="24957" y="78219"/>
                </a:lnTo>
                <a:lnTo>
                  <a:pt x="20624" y="63856"/>
                </a:lnTo>
                <a:lnTo>
                  <a:pt x="19386" y="43447"/>
                </a:lnTo>
                <a:lnTo>
                  <a:pt x="23137" y="30359"/>
                </a:lnTo>
                <a:lnTo>
                  <a:pt x="30960" y="21429"/>
                </a:lnTo>
                <a:lnTo>
                  <a:pt x="43334" y="16544"/>
                </a:lnTo>
                <a:lnTo>
                  <a:pt x="60740" y="15595"/>
                </a:lnTo>
                <a:lnTo>
                  <a:pt x="86692" y="15595"/>
                </a:lnTo>
                <a:lnTo>
                  <a:pt x="83995" y="12282"/>
                </a:lnTo>
                <a:lnTo>
                  <a:pt x="72781" y="5330"/>
                </a:lnTo>
                <a:lnTo>
                  <a:pt x="57476" y="1120"/>
                </a:lnTo>
                <a:lnTo>
                  <a:pt x="37593" y="0"/>
                </a:lnTo>
                <a:close/>
              </a:path>
              <a:path w="98425" h="106679">
                <a:moveTo>
                  <a:pt x="86692" y="15595"/>
                </a:moveTo>
                <a:lnTo>
                  <a:pt x="60740" y="15595"/>
                </a:lnTo>
                <a:lnTo>
                  <a:pt x="70994" y="22131"/>
                </a:lnTo>
                <a:lnTo>
                  <a:pt x="77130" y="34186"/>
                </a:lnTo>
                <a:lnTo>
                  <a:pt x="79171" y="52096"/>
                </a:lnTo>
                <a:lnTo>
                  <a:pt x="79029" y="57375"/>
                </a:lnTo>
                <a:lnTo>
                  <a:pt x="76175" y="72801"/>
                </a:lnTo>
                <a:lnTo>
                  <a:pt x="69388" y="83483"/>
                </a:lnTo>
                <a:lnTo>
                  <a:pt x="58318" y="89611"/>
                </a:lnTo>
                <a:lnTo>
                  <a:pt x="42615" y="91372"/>
                </a:lnTo>
                <a:lnTo>
                  <a:pt x="85290" y="91372"/>
                </a:lnTo>
                <a:lnTo>
                  <a:pt x="86764" y="89946"/>
                </a:lnTo>
                <a:lnTo>
                  <a:pt x="93080" y="78181"/>
                </a:lnTo>
                <a:lnTo>
                  <a:pt x="96778" y="63522"/>
                </a:lnTo>
                <a:lnTo>
                  <a:pt x="97951" y="46104"/>
                </a:lnTo>
                <a:lnTo>
                  <a:pt x="96093" y="33017"/>
                </a:lnTo>
                <a:lnTo>
                  <a:pt x="91603" y="21627"/>
                </a:lnTo>
                <a:lnTo>
                  <a:pt x="86692" y="1559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8" name="object 38"/>
          <p:cNvSpPr/>
          <p:nvPr/>
        </p:nvSpPr>
        <p:spPr>
          <a:xfrm>
            <a:off x="7277382" y="2588345"/>
            <a:ext cx="42469" cy="124786"/>
          </a:xfrm>
          <a:custGeom>
            <a:avLst/>
            <a:gdLst/>
            <a:ahLst/>
            <a:cxnLst/>
            <a:rect l="l" t="t" r="r" b="b"/>
            <a:pathLst>
              <a:path w="51434" h="151129">
                <a:moveTo>
                  <a:pt x="31127" y="0"/>
                </a:moveTo>
                <a:lnTo>
                  <a:pt x="14655" y="0"/>
                </a:lnTo>
                <a:lnTo>
                  <a:pt x="9842" y="4610"/>
                </a:lnTo>
                <a:lnTo>
                  <a:pt x="9842" y="20891"/>
                </a:lnTo>
                <a:lnTo>
                  <a:pt x="14655" y="25526"/>
                </a:lnTo>
                <a:lnTo>
                  <a:pt x="31127" y="25526"/>
                </a:lnTo>
                <a:lnTo>
                  <a:pt x="35763" y="20891"/>
                </a:lnTo>
                <a:lnTo>
                  <a:pt x="35763" y="4610"/>
                </a:lnTo>
                <a:lnTo>
                  <a:pt x="31127" y="0"/>
                </a:lnTo>
                <a:close/>
              </a:path>
              <a:path w="51434" h="151129">
                <a:moveTo>
                  <a:pt x="34747" y="47840"/>
                </a:moveTo>
                <a:lnTo>
                  <a:pt x="4216" y="47840"/>
                </a:lnTo>
                <a:lnTo>
                  <a:pt x="2400" y="58483"/>
                </a:lnTo>
                <a:lnTo>
                  <a:pt x="13855" y="62280"/>
                </a:lnTo>
                <a:lnTo>
                  <a:pt x="15874" y="62877"/>
                </a:lnTo>
                <a:lnTo>
                  <a:pt x="16459" y="64300"/>
                </a:lnTo>
                <a:lnTo>
                  <a:pt x="16363" y="138048"/>
                </a:lnTo>
                <a:lnTo>
                  <a:pt x="16065" y="138645"/>
                </a:lnTo>
                <a:lnTo>
                  <a:pt x="13246" y="138849"/>
                </a:lnTo>
                <a:lnTo>
                  <a:pt x="0" y="140042"/>
                </a:lnTo>
                <a:lnTo>
                  <a:pt x="0" y="151104"/>
                </a:lnTo>
                <a:lnTo>
                  <a:pt x="50825" y="151104"/>
                </a:lnTo>
                <a:lnTo>
                  <a:pt x="50825" y="140258"/>
                </a:lnTo>
                <a:lnTo>
                  <a:pt x="37960" y="138849"/>
                </a:lnTo>
                <a:lnTo>
                  <a:pt x="34963" y="138455"/>
                </a:lnTo>
                <a:lnTo>
                  <a:pt x="34747" y="138048"/>
                </a:lnTo>
                <a:lnTo>
                  <a:pt x="34747" y="478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9" name="object 39"/>
          <p:cNvSpPr/>
          <p:nvPr/>
        </p:nvSpPr>
        <p:spPr>
          <a:xfrm>
            <a:off x="7331948" y="2626207"/>
            <a:ext cx="94376" cy="87036"/>
          </a:xfrm>
          <a:custGeom>
            <a:avLst/>
            <a:gdLst/>
            <a:ahLst/>
            <a:cxnLst/>
            <a:rect l="l" t="t" r="r" b="b"/>
            <a:pathLst>
              <a:path w="114300" h="105410">
                <a:moveTo>
                  <a:pt x="28130" y="1973"/>
                </a:moveTo>
                <a:lnTo>
                  <a:pt x="1816" y="1973"/>
                </a:lnTo>
                <a:lnTo>
                  <a:pt x="0" y="12628"/>
                </a:lnTo>
                <a:lnTo>
                  <a:pt x="11455" y="16425"/>
                </a:lnTo>
                <a:lnTo>
                  <a:pt x="13461" y="17022"/>
                </a:lnTo>
                <a:lnTo>
                  <a:pt x="14084" y="18444"/>
                </a:lnTo>
                <a:lnTo>
                  <a:pt x="14084" y="92003"/>
                </a:lnTo>
                <a:lnTo>
                  <a:pt x="13677" y="92600"/>
                </a:lnTo>
                <a:lnTo>
                  <a:pt x="10858" y="92993"/>
                </a:lnTo>
                <a:lnTo>
                  <a:pt x="812" y="94187"/>
                </a:lnTo>
                <a:lnTo>
                  <a:pt x="812" y="105249"/>
                </a:lnTo>
                <a:lnTo>
                  <a:pt x="46824" y="105249"/>
                </a:lnTo>
                <a:lnTo>
                  <a:pt x="46824" y="94403"/>
                </a:lnTo>
                <a:lnTo>
                  <a:pt x="32562" y="92600"/>
                </a:lnTo>
                <a:lnTo>
                  <a:pt x="32359" y="92193"/>
                </a:lnTo>
                <a:lnTo>
                  <a:pt x="32359" y="88980"/>
                </a:lnTo>
                <a:lnTo>
                  <a:pt x="34049" y="27151"/>
                </a:lnTo>
                <a:lnTo>
                  <a:pt x="43455" y="21309"/>
                </a:lnTo>
                <a:lnTo>
                  <a:pt x="55262" y="17553"/>
                </a:lnTo>
                <a:lnTo>
                  <a:pt x="70501" y="16838"/>
                </a:lnTo>
                <a:lnTo>
                  <a:pt x="95083" y="16838"/>
                </a:lnTo>
                <a:lnTo>
                  <a:pt x="93777" y="14025"/>
                </a:lnTo>
                <a:lnTo>
                  <a:pt x="30352" y="14025"/>
                </a:lnTo>
                <a:lnTo>
                  <a:pt x="29743" y="13834"/>
                </a:lnTo>
                <a:lnTo>
                  <a:pt x="28130" y="1973"/>
                </a:lnTo>
                <a:close/>
              </a:path>
              <a:path w="114300" h="105410">
                <a:moveTo>
                  <a:pt x="95083" y="16838"/>
                </a:moveTo>
                <a:lnTo>
                  <a:pt x="70501" y="16838"/>
                </a:lnTo>
                <a:lnTo>
                  <a:pt x="79022" y="26394"/>
                </a:lnTo>
                <a:lnTo>
                  <a:pt x="80987" y="41355"/>
                </a:lnTo>
                <a:lnTo>
                  <a:pt x="80987" y="91787"/>
                </a:lnTo>
                <a:lnTo>
                  <a:pt x="79971" y="92790"/>
                </a:lnTo>
                <a:lnTo>
                  <a:pt x="77368" y="92993"/>
                </a:lnTo>
                <a:lnTo>
                  <a:pt x="67729" y="94187"/>
                </a:lnTo>
                <a:lnTo>
                  <a:pt x="67729" y="105249"/>
                </a:lnTo>
                <a:lnTo>
                  <a:pt x="113944" y="105249"/>
                </a:lnTo>
                <a:lnTo>
                  <a:pt x="113944" y="94403"/>
                </a:lnTo>
                <a:lnTo>
                  <a:pt x="99466" y="92600"/>
                </a:lnTo>
                <a:lnTo>
                  <a:pt x="99275" y="92193"/>
                </a:lnTo>
                <a:lnTo>
                  <a:pt x="99275" y="88980"/>
                </a:lnTo>
                <a:lnTo>
                  <a:pt x="97748" y="22577"/>
                </a:lnTo>
                <a:lnTo>
                  <a:pt x="95083" y="16838"/>
                </a:lnTo>
                <a:close/>
              </a:path>
              <a:path w="114300" h="105410">
                <a:moveTo>
                  <a:pt x="65743" y="0"/>
                </a:moveTo>
                <a:lnTo>
                  <a:pt x="52709" y="2282"/>
                </a:lnTo>
                <a:lnTo>
                  <a:pt x="40938" y="7338"/>
                </a:lnTo>
                <a:lnTo>
                  <a:pt x="30352" y="14025"/>
                </a:lnTo>
                <a:lnTo>
                  <a:pt x="93777" y="14025"/>
                </a:lnTo>
                <a:lnTo>
                  <a:pt x="92159" y="10540"/>
                </a:lnTo>
                <a:lnTo>
                  <a:pt x="81742" y="2753"/>
                </a:lnTo>
                <a:lnTo>
                  <a:pt x="657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40" name="object 40"/>
          <p:cNvSpPr/>
          <p:nvPr/>
        </p:nvSpPr>
        <p:spPr>
          <a:xfrm>
            <a:off x="7433327" y="2627374"/>
            <a:ext cx="71831" cy="87036"/>
          </a:xfrm>
          <a:custGeom>
            <a:avLst/>
            <a:gdLst/>
            <a:ahLst/>
            <a:cxnLst/>
            <a:rect l="l" t="t" r="r" b="b"/>
            <a:pathLst>
              <a:path w="86995" h="105410">
                <a:moveTo>
                  <a:pt x="33460" y="0"/>
                </a:moveTo>
                <a:lnTo>
                  <a:pt x="1544" y="39550"/>
                </a:lnTo>
                <a:lnTo>
                  <a:pt x="0" y="59184"/>
                </a:lnTo>
                <a:lnTo>
                  <a:pt x="1990" y="71928"/>
                </a:lnTo>
                <a:lnTo>
                  <a:pt x="41022" y="103995"/>
                </a:lnTo>
                <a:lnTo>
                  <a:pt x="61396" y="105213"/>
                </a:lnTo>
                <a:lnTo>
                  <a:pt x="73713" y="102095"/>
                </a:lnTo>
                <a:lnTo>
                  <a:pt x="84575" y="97199"/>
                </a:lnTo>
                <a:lnTo>
                  <a:pt x="80418" y="89760"/>
                </a:lnTo>
                <a:lnTo>
                  <a:pt x="56342" y="89760"/>
                </a:lnTo>
                <a:lnTo>
                  <a:pt x="39747" y="89608"/>
                </a:lnTo>
                <a:lnTo>
                  <a:pt x="28079" y="83128"/>
                </a:lnTo>
                <a:lnTo>
                  <a:pt x="21445" y="71819"/>
                </a:lnTo>
                <a:lnTo>
                  <a:pt x="19082" y="56622"/>
                </a:lnTo>
                <a:lnTo>
                  <a:pt x="86582" y="56622"/>
                </a:lnTo>
                <a:lnTo>
                  <a:pt x="86785" y="53206"/>
                </a:lnTo>
                <a:lnTo>
                  <a:pt x="86988" y="49193"/>
                </a:lnTo>
                <a:lnTo>
                  <a:pt x="86624" y="42754"/>
                </a:lnTo>
                <a:lnTo>
                  <a:pt x="68700" y="42754"/>
                </a:lnTo>
                <a:lnTo>
                  <a:pt x="21849" y="29932"/>
                </a:lnTo>
                <a:lnTo>
                  <a:pt x="28755" y="20360"/>
                </a:lnTo>
                <a:lnTo>
                  <a:pt x="40220" y="15774"/>
                </a:lnTo>
                <a:lnTo>
                  <a:pt x="56617" y="15609"/>
                </a:lnTo>
                <a:lnTo>
                  <a:pt x="78608" y="15609"/>
                </a:lnTo>
                <a:lnTo>
                  <a:pt x="75131" y="10752"/>
                </a:lnTo>
                <a:lnTo>
                  <a:pt x="64686" y="4129"/>
                </a:lnTo>
                <a:lnTo>
                  <a:pt x="50826" y="616"/>
                </a:lnTo>
                <a:lnTo>
                  <a:pt x="33460" y="0"/>
                </a:lnTo>
                <a:close/>
              </a:path>
              <a:path w="86995" h="105410">
                <a:moveTo>
                  <a:pt x="77328" y="84232"/>
                </a:moveTo>
                <a:lnTo>
                  <a:pt x="67715" y="87969"/>
                </a:lnTo>
                <a:lnTo>
                  <a:pt x="56342" y="89760"/>
                </a:lnTo>
                <a:lnTo>
                  <a:pt x="80418" y="89760"/>
                </a:lnTo>
                <a:lnTo>
                  <a:pt x="77328" y="84232"/>
                </a:lnTo>
                <a:close/>
              </a:path>
              <a:path w="86995" h="105410">
                <a:moveTo>
                  <a:pt x="78608" y="15609"/>
                </a:moveTo>
                <a:lnTo>
                  <a:pt x="56617" y="15609"/>
                </a:lnTo>
                <a:lnTo>
                  <a:pt x="65157" y="24704"/>
                </a:lnTo>
                <a:lnTo>
                  <a:pt x="68700" y="42754"/>
                </a:lnTo>
                <a:lnTo>
                  <a:pt x="86624" y="42754"/>
                </a:lnTo>
                <a:lnTo>
                  <a:pt x="86140" y="34190"/>
                </a:lnTo>
                <a:lnTo>
                  <a:pt x="82253" y="20701"/>
                </a:lnTo>
                <a:lnTo>
                  <a:pt x="78608" y="156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41" name="object 41"/>
          <p:cNvSpPr/>
          <p:nvPr/>
        </p:nvSpPr>
        <p:spPr>
          <a:xfrm>
            <a:off x="7518901" y="2626175"/>
            <a:ext cx="63966" cy="89133"/>
          </a:xfrm>
          <a:custGeom>
            <a:avLst/>
            <a:gdLst/>
            <a:ahLst/>
            <a:cxnLst/>
            <a:rect l="l" t="t" r="r" b="b"/>
            <a:pathLst>
              <a:path w="77470" h="107950">
                <a:moveTo>
                  <a:pt x="0" y="74152"/>
                </a:moveTo>
                <a:lnTo>
                  <a:pt x="7453" y="103618"/>
                </a:lnTo>
                <a:lnTo>
                  <a:pt x="20828" y="106428"/>
                </a:lnTo>
                <a:lnTo>
                  <a:pt x="37462" y="107711"/>
                </a:lnTo>
                <a:lnTo>
                  <a:pt x="52471" y="105914"/>
                </a:lnTo>
                <a:lnTo>
                  <a:pt x="65141" y="100478"/>
                </a:lnTo>
                <a:lnTo>
                  <a:pt x="70191" y="94853"/>
                </a:lnTo>
                <a:lnTo>
                  <a:pt x="27927" y="94853"/>
                </a:lnTo>
                <a:lnTo>
                  <a:pt x="20904" y="92643"/>
                </a:lnTo>
                <a:lnTo>
                  <a:pt x="18287" y="91627"/>
                </a:lnTo>
                <a:lnTo>
                  <a:pt x="16484" y="91030"/>
                </a:lnTo>
                <a:lnTo>
                  <a:pt x="16078" y="90217"/>
                </a:lnTo>
                <a:lnTo>
                  <a:pt x="15874" y="88820"/>
                </a:lnTo>
                <a:lnTo>
                  <a:pt x="13474" y="74952"/>
                </a:lnTo>
                <a:lnTo>
                  <a:pt x="0" y="74152"/>
                </a:lnTo>
                <a:close/>
              </a:path>
              <a:path w="77470" h="107950">
                <a:moveTo>
                  <a:pt x="41741" y="0"/>
                </a:moveTo>
                <a:lnTo>
                  <a:pt x="26970" y="1799"/>
                </a:lnTo>
                <a:lnTo>
                  <a:pt x="14410" y="7348"/>
                </a:lnTo>
                <a:lnTo>
                  <a:pt x="5686" y="17270"/>
                </a:lnTo>
                <a:lnTo>
                  <a:pt x="2421" y="32194"/>
                </a:lnTo>
                <a:lnTo>
                  <a:pt x="5774" y="45256"/>
                </a:lnTo>
                <a:lnTo>
                  <a:pt x="14408" y="53557"/>
                </a:lnTo>
                <a:lnTo>
                  <a:pt x="27209" y="58856"/>
                </a:lnTo>
                <a:lnTo>
                  <a:pt x="43059" y="62914"/>
                </a:lnTo>
                <a:lnTo>
                  <a:pt x="55147" y="68741"/>
                </a:lnTo>
                <a:lnTo>
                  <a:pt x="59969" y="81062"/>
                </a:lnTo>
                <a:lnTo>
                  <a:pt x="53286" y="91486"/>
                </a:lnTo>
                <a:lnTo>
                  <a:pt x="37985" y="94853"/>
                </a:lnTo>
                <a:lnTo>
                  <a:pt x="70191" y="94853"/>
                </a:lnTo>
                <a:lnTo>
                  <a:pt x="73896" y="90727"/>
                </a:lnTo>
                <a:lnTo>
                  <a:pt x="77163" y="75986"/>
                </a:lnTo>
                <a:lnTo>
                  <a:pt x="74042" y="62782"/>
                </a:lnTo>
                <a:lnTo>
                  <a:pt x="65690" y="54152"/>
                </a:lnTo>
                <a:lnTo>
                  <a:pt x="53184" y="48449"/>
                </a:lnTo>
                <a:lnTo>
                  <a:pt x="37600" y="44029"/>
                </a:lnTo>
                <a:lnTo>
                  <a:pt x="24640" y="38629"/>
                </a:lnTo>
                <a:lnTo>
                  <a:pt x="19305" y="27850"/>
                </a:lnTo>
                <a:lnTo>
                  <a:pt x="24721" y="17546"/>
                </a:lnTo>
                <a:lnTo>
                  <a:pt x="40589" y="13459"/>
                </a:lnTo>
                <a:lnTo>
                  <a:pt x="71396" y="13459"/>
                </a:lnTo>
                <a:lnTo>
                  <a:pt x="69974" y="4144"/>
                </a:lnTo>
                <a:lnTo>
                  <a:pt x="57955" y="1370"/>
                </a:lnTo>
                <a:lnTo>
                  <a:pt x="41741" y="0"/>
                </a:lnTo>
                <a:close/>
              </a:path>
              <a:path w="77470" h="107950">
                <a:moveTo>
                  <a:pt x="71396" y="13459"/>
                </a:moveTo>
                <a:lnTo>
                  <a:pt x="47421" y="13459"/>
                </a:lnTo>
                <a:lnTo>
                  <a:pt x="53454" y="14665"/>
                </a:lnTo>
                <a:lnTo>
                  <a:pt x="56273" y="15668"/>
                </a:lnTo>
                <a:lnTo>
                  <a:pt x="57873" y="16075"/>
                </a:lnTo>
                <a:lnTo>
                  <a:pt x="58077" y="16875"/>
                </a:lnTo>
                <a:lnTo>
                  <a:pt x="58280" y="18297"/>
                </a:lnTo>
                <a:lnTo>
                  <a:pt x="60693" y="30743"/>
                </a:lnTo>
                <a:lnTo>
                  <a:pt x="74155" y="31531"/>
                </a:lnTo>
                <a:lnTo>
                  <a:pt x="71396" y="134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42" name="object 42"/>
          <p:cNvSpPr/>
          <p:nvPr/>
        </p:nvSpPr>
        <p:spPr>
          <a:xfrm>
            <a:off x="6226012" y="2324386"/>
            <a:ext cx="390612" cy="390612"/>
          </a:xfrm>
          <a:custGeom>
            <a:avLst/>
            <a:gdLst/>
            <a:ahLst/>
            <a:cxnLst/>
            <a:rect l="l" t="t" r="r" b="b"/>
            <a:pathLst>
              <a:path w="473075" h="473075">
                <a:moveTo>
                  <a:pt x="191401" y="281406"/>
                </a:moveTo>
                <a:lnTo>
                  <a:pt x="0" y="281406"/>
                </a:lnTo>
                <a:lnTo>
                  <a:pt x="109" y="428203"/>
                </a:lnTo>
                <a:lnTo>
                  <a:pt x="18297" y="463766"/>
                </a:lnTo>
                <a:lnTo>
                  <a:pt x="248970" y="472871"/>
                </a:lnTo>
                <a:lnTo>
                  <a:pt x="248969" y="464515"/>
                </a:lnTo>
                <a:lnTo>
                  <a:pt x="223532" y="464515"/>
                </a:lnTo>
                <a:lnTo>
                  <a:pt x="210958" y="459270"/>
                </a:lnTo>
                <a:lnTo>
                  <a:pt x="200882" y="450407"/>
                </a:lnTo>
                <a:lnTo>
                  <a:pt x="194101" y="438727"/>
                </a:lnTo>
                <a:lnTo>
                  <a:pt x="191415" y="425030"/>
                </a:lnTo>
                <a:lnTo>
                  <a:pt x="191401" y="281406"/>
                </a:lnTo>
                <a:close/>
              </a:path>
              <a:path w="473075" h="473075">
                <a:moveTo>
                  <a:pt x="472477" y="249300"/>
                </a:moveTo>
                <a:lnTo>
                  <a:pt x="464103" y="249313"/>
                </a:lnTo>
                <a:lnTo>
                  <a:pt x="458868" y="261878"/>
                </a:lnTo>
                <a:lnTo>
                  <a:pt x="450006" y="271956"/>
                </a:lnTo>
                <a:lnTo>
                  <a:pt x="438324" y="278733"/>
                </a:lnTo>
                <a:lnTo>
                  <a:pt x="424621" y="281406"/>
                </a:lnTo>
                <a:lnTo>
                  <a:pt x="281089" y="281419"/>
                </a:lnTo>
                <a:lnTo>
                  <a:pt x="281089" y="472871"/>
                </a:lnTo>
                <a:lnTo>
                  <a:pt x="427215" y="472871"/>
                </a:lnTo>
                <a:lnTo>
                  <a:pt x="441214" y="470640"/>
                </a:lnTo>
                <a:lnTo>
                  <a:pt x="453534" y="464391"/>
                </a:lnTo>
                <a:lnTo>
                  <a:pt x="463379" y="454790"/>
                </a:lnTo>
                <a:lnTo>
                  <a:pt x="469957" y="442505"/>
                </a:lnTo>
                <a:lnTo>
                  <a:pt x="472473" y="428203"/>
                </a:lnTo>
                <a:lnTo>
                  <a:pt x="472477" y="249300"/>
                </a:lnTo>
                <a:close/>
              </a:path>
              <a:path w="473075" h="473075">
                <a:moveTo>
                  <a:pt x="248945" y="249300"/>
                </a:moveTo>
                <a:lnTo>
                  <a:pt x="223558" y="249300"/>
                </a:lnTo>
                <a:lnTo>
                  <a:pt x="223532" y="464515"/>
                </a:lnTo>
                <a:lnTo>
                  <a:pt x="248969" y="464515"/>
                </a:lnTo>
                <a:lnTo>
                  <a:pt x="248945" y="249300"/>
                </a:lnTo>
                <a:close/>
              </a:path>
              <a:path w="473075" h="473075">
                <a:moveTo>
                  <a:pt x="191427" y="0"/>
                </a:moveTo>
                <a:lnTo>
                  <a:pt x="46189" y="4"/>
                </a:lnTo>
                <a:lnTo>
                  <a:pt x="9414" y="18122"/>
                </a:lnTo>
                <a:lnTo>
                  <a:pt x="0" y="249313"/>
                </a:lnTo>
                <a:lnTo>
                  <a:pt x="472477" y="249300"/>
                </a:lnTo>
                <a:lnTo>
                  <a:pt x="472478" y="223900"/>
                </a:lnTo>
                <a:lnTo>
                  <a:pt x="8369" y="223900"/>
                </a:lnTo>
                <a:lnTo>
                  <a:pt x="13614" y="211317"/>
                </a:lnTo>
                <a:lnTo>
                  <a:pt x="22475" y="201242"/>
                </a:lnTo>
                <a:lnTo>
                  <a:pt x="34156" y="194470"/>
                </a:lnTo>
                <a:lnTo>
                  <a:pt x="47859" y="191795"/>
                </a:lnTo>
                <a:lnTo>
                  <a:pt x="191427" y="191782"/>
                </a:lnTo>
                <a:lnTo>
                  <a:pt x="191427" y="0"/>
                </a:lnTo>
                <a:close/>
              </a:path>
              <a:path w="473075" h="473075">
                <a:moveTo>
                  <a:pt x="223532" y="0"/>
                </a:moveTo>
                <a:lnTo>
                  <a:pt x="223532" y="223900"/>
                </a:lnTo>
                <a:lnTo>
                  <a:pt x="248945" y="223900"/>
                </a:lnTo>
                <a:lnTo>
                  <a:pt x="248945" y="8699"/>
                </a:lnTo>
                <a:lnTo>
                  <a:pt x="453305" y="8699"/>
                </a:lnTo>
                <a:lnTo>
                  <a:pt x="441769" y="2505"/>
                </a:lnTo>
                <a:lnTo>
                  <a:pt x="427812" y="4"/>
                </a:lnTo>
                <a:lnTo>
                  <a:pt x="223532" y="0"/>
                </a:lnTo>
                <a:close/>
              </a:path>
              <a:path w="473075" h="473075">
                <a:moveTo>
                  <a:pt x="453305" y="8699"/>
                </a:moveTo>
                <a:lnTo>
                  <a:pt x="248945" y="8699"/>
                </a:lnTo>
                <a:lnTo>
                  <a:pt x="261532" y="13953"/>
                </a:lnTo>
                <a:lnTo>
                  <a:pt x="271612" y="22811"/>
                </a:lnTo>
                <a:lnTo>
                  <a:pt x="278391" y="34481"/>
                </a:lnTo>
                <a:lnTo>
                  <a:pt x="281075" y="48173"/>
                </a:lnTo>
                <a:lnTo>
                  <a:pt x="281089" y="191795"/>
                </a:lnTo>
                <a:lnTo>
                  <a:pt x="472478" y="191795"/>
                </a:lnTo>
                <a:lnTo>
                  <a:pt x="472478" y="45275"/>
                </a:lnTo>
                <a:lnTo>
                  <a:pt x="470160" y="31258"/>
                </a:lnTo>
                <a:lnTo>
                  <a:pt x="463739" y="18927"/>
                </a:lnTo>
                <a:lnTo>
                  <a:pt x="454010" y="9078"/>
                </a:lnTo>
                <a:lnTo>
                  <a:pt x="453305" y="8699"/>
                </a:lnTo>
                <a:close/>
              </a:path>
            </a:pathLst>
          </a:custGeom>
          <a:solidFill>
            <a:srgbClr val="00529B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43" name="object 43"/>
          <p:cNvSpPr/>
          <p:nvPr/>
        </p:nvSpPr>
        <p:spPr>
          <a:xfrm>
            <a:off x="6232926" y="2324381"/>
            <a:ext cx="177742" cy="185081"/>
          </a:xfrm>
          <a:custGeom>
            <a:avLst/>
            <a:gdLst/>
            <a:ahLst/>
            <a:cxnLst/>
            <a:rect l="l" t="t" r="r" b="b"/>
            <a:pathLst>
              <a:path w="215265" h="224155">
                <a:moveTo>
                  <a:pt x="215163" y="0"/>
                </a:moveTo>
                <a:lnTo>
                  <a:pt x="183045" y="0"/>
                </a:lnTo>
                <a:lnTo>
                  <a:pt x="183045" y="191795"/>
                </a:lnTo>
                <a:lnTo>
                  <a:pt x="39498" y="191808"/>
                </a:lnTo>
                <a:lnTo>
                  <a:pt x="25791" y="194480"/>
                </a:lnTo>
                <a:lnTo>
                  <a:pt x="14104" y="201250"/>
                </a:lnTo>
                <a:lnTo>
                  <a:pt x="5240" y="211323"/>
                </a:lnTo>
                <a:lnTo>
                  <a:pt x="0" y="223901"/>
                </a:lnTo>
                <a:lnTo>
                  <a:pt x="215163" y="223901"/>
                </a:lnTo>
                <a:lnTo>
                  <a:pt x="215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44" name="object 44"/>
          <p:cNvSpPr/>
          <p:nvPr/>
        </p:nvSpPr>
        <p:spPr>
          <a:xfrm>
            <a:off x="6431564" y="2331575"/>
            <a:ext cx="184558" cy="177742"/>
          </a:xfrm>
          <a:custGeom>
            <a:avLst/>
            <a:gdLst/>
            <a:ahLst/>
            <a:cxnLst/>
            <a:rect l="l" t="t" r="r" b="b"/>
            <a:pathLst>
              <a:path w="223520" h="215264">
                <a:moveTo>
                  <a:pt x="0" y="0"/>
                </a:moveTo>
                <a:lnTo>
                  <a:pt x="0" y="215188"/>
                </a:lnTo>
                <a:lnTo>
                  <a:pt x="223532" y="215176"/>
                </a:lnTo>
                <a:lnTo>
                  <a:pt x="223532" y="183095"/>
                </a:lnTo>
                <a:lnTo>
                  <a:pt x="32143" y="183095"/>
                </a:lnTo>
                <a:lnTo>
                  <a:pt x="32129" y="39474"/>
                </a:lnTo>
                <a:lnTo>
                  <a:pt x="29446" y="25782"/>
                </a:lnTo>
                <a:lnTo>
                  <a:pt x="22667" y="14111"/>
                </a:lnTo>
                <a:lnTo>
                  <a:pt x="12586" y="52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45" name="object 45"/>
          <p:cNvSpPr/>
          <p:nvPr/>
        </p:nvSpPr>
        <p:spPr>
          <a:xfrm>
            <a:off x="6431562" y="2530238"/>
            <a:ext cx="177742" cy="185081"/>
          </a:xfrm>
          <a:custGeom>
            <a:avLst/>
            <a:gdLst/>
            <a:ahLst/>
            <a:cxnLst/>
            <a:rect l="l" t="t" r="r" b="b"/>
            <a:pathLst>
              <a:path w="215265" h="224154">
                <a:moveTo>
                  <a:pt x="215163" y="0"/>
                </a:moveTo>
                <a:lnTo>
                  <a:pt x="0" y="0"/>
                </a:lnTo>
                <a:lnTo>
                  <a:pt x="25" y="223558"/>
                </a:lnTo>
                <a:lnTo>
                  <a:pt x="32143" y="223558"/>
                </a:lnTo>
                <a:lnTo>
                  <a:pt x="32143" y="32118"/>
                </a:lnTo>
                <a:lnTo>
                  <a:pt x="175675" y="32105"/>
                </a:lnTo>
                <a:lnTo>
                  <a:pt x="189380" y="29430"/>
                </a:lnTo>
                <a:lnTo>
                  <a:pt x="201066" y="22650"/>
                </a:lnTo>
                <a:lnTo>
                  <a:pt x="209928" y="12571"/>
                </a:lnTo>
                <a:lnTo>
                  <a:pt x="215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46" name="object 46"/>
          <p:cNvSpPr/>
          <p:nvPr/>
        </p:nvSpPr>
        <p:spPr>
          <a:xfrm>
            <a:off x="6226015" y="2530231"/>
            <a:ext cx="185081" cy="177742"/>
          </a:xfrm>
          <a:custGeom>
            <a:avLst/>
            <a:gdLst/>
            <a:ahLst/>
            <a:cxnLst/>
            <a:rect l="l" t="t" r="r" b="b"/>
            <a:pathLst>
              <a:path w="224154" h="215264">
                <a:moveTo>
                  <a:pt x="223558" y="0"/>
                </a:moveTo>
                <a:lnTo>
                  <a:pt x="0" y="12"/>
                </a:lnTo>
                <a:lnTo>
                  <a:pt x="0" y="32105"/>
                </a:lnTo>
                <a:lnTo>
                  <a:pt x="191389" y="32105"/>
                </a:lnTo>
                <a:lnTo>
                  <a:pt x="191403" y="175738"/>
                </a:lnTo>
                <a:lnTo>
                  <a:pt x="194092" y="189432"/>
                </a:lnTo>
                <a:lnTo>
                  <a:pt x="200878" y="201109"/>
                </a:lnTo>
                <a:lnTo>
                  <a:pt x="210958" y="209970"/>
                </a:lnTo>
                <a:lnTo>
                  <a:pt x="223532" y="215214"/>
                </a:lnTo>
                <a:lnTo>
                  <a:pt x="223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47" name="object 47"/>
          <p:cNvSpPr/>
          <p:nvPr/>
        </p:nvSpPr>
        <p:spPr>
          <a:xfrm>
            <a:off x="5940455" y="3051075"/>
            <a:ext cx="2501345" cy="3681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48" name="object 48"/>
          <p:cNvSpPr txBox="1"/>
          <p:nvPr/>
        </p:nvSpPr>
        <p:spPr>
          <a:xfrm>
            <a:off x="3957506" y="4326422"/>
            <a:ext cx="1340141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 marR="4195">
              <a:lnSpc>
                <a:spcPts val="1073"/>
              </a:lnSpc>
            </a:pPr>
            <a:r>
              <a:rPr sz="991" spc="-25" dirty="0">
                <a:solidFill>
                  <a:srgbClr val="231F20"/>
                </a:solidFill>
                <a:latin typeface="Arial Unicode MS"/>
                <a:cs typeface="Arial Unicode MS"/>
              </a:rPr>
              <a:t>1200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Pleasant </a:t>
            </a:r>
            <a:r>
              <a:rPr sz="991" spc="-29" dirty="0">
                <a:solidFill>
                  <a:srgbClr val="231F20"/>
                </a:solidFill>
                <a:latin typeface="Arial Unicode MS"/>
                <a:cs typeface="Arial Unicode MS"/>
              </a:rPr>
              <a:t>Street</a:t>
            </a:r>
            <a:r>
              <a:rPr sz="991" spc="-17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Des </a:t>
            </a:r>
            <a:r>
              <a:rPr sz="991" spc="-33" dirty="0">
                <a:solidFill>
                  <a:srgbClr val="231F20"/>
                </a:solidFill>
                <a:latin typeface="Arial Unicode MS"/>
                <a:cs typeface="Arial Unicode MS"/>
              </a:rPr>
              <a:t>Moines,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-29" dirty="0">
                <a:solidFill>
                  <a:srgbClr val="231F20"/>
                </a:solidFill>
                <a:latin typeface="Arial Unicode MS"/>
                <a:cs typeface="Arial Unicode MS"/>
              </a:rPr>
              <a:t>Iowa</a:t>
            </a:r>
            <a:r>
              <a:rPr sz="991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91" spc="4" dirty="0">
                <a:solidFill>
                  <a:srgbClr val="231F20"/>
                </a:solidFill>
                <a:latin typeface="Arial Unicode MS"/>
                <a:cs typeface="Arial Unicode MS"/>
              </a:rPr>
              <a:t>50309</a:t>
            </a:r>
            <a:endParaRPr sz="991">
              <a:latin typeface="Arial Unicode MS"/>
              <a:cs typeface="Arial Unicode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483516" y="5151182"/>
            <a:ext cx="2134474" cy="359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080" marR="4195" indent="-121118">
              <a:lnSpc>
                <a:spcPct val="109000"/>
              </a:lnSpc>
            </a:pPr>
            <a:r>
              <a:rPr sz="1073" spc="33" dirty="0">
                <a:solidFill>
                  <a:srgbClr val="00529B"/>
                </a:solidFill>
                <a:latin typeface="Georgia"/>
                <a:cs typeface="Georgia"/>
              </a:rPr>
              <a:t>For</a:t>
            </a:r>
            <a:r>
              <a:rPr sz="1073" spc="-50" dirty="0">
                <a:solidFill>
                  <a:srgbClr val="00529B"/>
                </a:solidFill>
                <a:latin typeface="Georgia"/>
                <a:cs typeface="Georgia"/>
              </a:rPr>
              <a:t> </a:t>
            </a:r>
            <a:r>
              <a:rPr sz="1073" spc="12" dirty="0">
                <a:solidFill>
                  <a:srgbClr val="00529B"/>
                </a:solidFill>
                <a:latin typeface="Georgia"/>
                <a:cs typeface="Georgia"/>
              </a:rPr>
              <a:t>more</a:t>
            </a:r>
            <a:r>
              <a:rPr sz="1073" spc="-50" dirty="0">
                <a:solidFill>
                  <a:srgbClr val="00529B"/>
                </a:solidFill>
                <a:latin typeface="Georgia"/>
                <a:cs typeface="Georgia"/>
              </a:rPr>
              <a:t> </a:t>
            </a:r>
            <a:r>
              <a:rPr sz="1073" spc="25" dirty="0">
                <a:solidFill>
                  <a:srgbClr val="00529B"/>
                </a:solidFill>
                <a:latin typeface="Georgia"/>
                <a:cs typeface="Georgia"/>
              </a:rPr>
              <a:t>teen</a:t>
            </a:r>
            <a:r>
              <a:rPr sz="1073" spc="-50" dirty="0">
                <a:solidFill>
                  <a:srgbClr val="00529B"/>
                </a:solidFill>
                <a:latin typeface="Georgia"/>
                <a:cs typeface="Georgia"/>
              </a:rPr>
              <a:t> </a:t>
            </a:r>
            <a:r>
              <a:rPr sz="1073" spc="17" dirty="0">
                <a:solidFill>
                  <a:srgbClr val="00529B"/>
                </a:solidFill>
                <a:latin typeface="Georgia"/>
                <a:cs typeface="Georgia"/>
              </a:rPr>
              <a:t>health</a:t>
            </a:r>
            <a:r>
              <a:rPr sz="1073" spc="-50" dirty="0">
                <a:solidFill>
                  <a:srgbClr val="00529B"/>
                </a:solidFill>
                <a:latin typeface="Georgia"/>
                <a:cs typeface="Georgia"/>
              </a:rPr>
              <a:t> </a:t>
            </a:r>
            <a:r>
              <a:rPr sz="1073" spc="12" dirty="0">
                <a:solidFill>
                  <a:srgbClr val="00529B"/>
                </a:solidFill>
                <a:latin typeface="Georgia"/>
                <a:cs typeface="Georgia"/>
              </a:rPr>
              <a:t>information,</a:t>
            </a:r>
            <a:r>
              <a:rPr sz="1073" spc="4" dirty="0">
                <a:solidFill>
                  <a:srgbClr val="00529B"/>
                </a:solidFill>
                <a:latin typeface="Georgia"/>
                <a:cs typeface="Georgia"/>
              </a:rPr>
              <a:t> </a:t>
            </a:r>
            <a:r>
              <a:rPr sz="1073" spc="33" dirty="0">
                <a:solidFill>
                  <a:srgbClr val="00529B"/>
                </a:solidFill>
                <a:latin typeface="Georgia"/>
                <a:cs typeface="Georgia"/>
              </a:rPr>
              <a:t>visit</a:t>
            </a:r>
            <a:r>
              <a:rPr sz="1073" spc="-50" dirty="0">
                <a:solidFill>
                  <a:srgbClr val="00529B"/>
                </a:solidFill>
                <a:latin typeface="Georgia"/>
                <a:cs typeface="Georgia"/>
              </a:rPr>
              <a:t> </a:t>
            </a:r>
            <a:r>
              <a:rPr sz="1073" spc="12" dirty="0">
                <a:solidFill>
                  <a:srgbClr val="00529B"/>
                </a:solidFill>
                <a:latin typeface="Georgia"/>
                <a:cs typeface="Georgia"/>
              </a:rPr>
              <a:t>blankchildrens.org/teens</a:t>
            </a:r>
            <a:endParaRPr sz="1073">
              <a:latin typeface="Georgia"/>
              <a:cs typeface="Georgi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362681" y="3807713"/>
            <a:ext cx="220735" cy="180363"/>
          </a:xfrm>
          <a:custGeom>
            <a:avLst/>
            <a:gdLst/>
            <a:ahLst/>
            <a:cxnLst/>
            <a:rect l="l" t="t" r="r" b="b"/>
            <a:pathLst>
              <a:path w="267335" h="218439">
                <a:moveTo>
                  <a:pt x="55740" y="53367"/>
                </a:moveTo>
                <a:lnTo>
                  <a:pt x="0" y="53367"/>
                </a:lnTo>
                <a:lnTo>
                  <a:pt x="0" y="68277"/>
                </a:lnTo>
                <a:lnTo>
                  <a:pt x="9283" y="70372"/>
                </a:lnTo>
                <a:lnTo>
                  <a:pt x="12014" y="71046"/>
                </a:lnTo>
                <a:lnTo>
                  <a:pt x="12928" y="71465"/>
                </a:lnTo>
                <a:lnTo>
                  <a:pt x="14071" y="74233"/>
                </a:lnTo>
                <a:lnTo>
                  <a:pt x="55740" y="170233"/>
                </a:lnTo>
                <a:lnTo>
                  <a:pt x="44170" y="196687"/>
                </a:lnTo>
                <a:lnTo>
                  <a:pt x="41909" y="201233"/>
                </a:lnTo>
                <a:lnTo>
                  <a:pt x="21996" y="203507"/>
                </a:lnTo>
                <a:lnTo>
                  <a:pt x="21996" y="218442"/>
                </a:lnTo>
                <a:lnTo>
                  <a:pt x="89001" y="218442"/>
                </a:lnTo>
                <a:lnTo>
                  <a:pt x="89001" y="203710"/>
                </a:lnTo>
                <a:lnTo>
                  <a:pt x="66344" y="201462"/>
                </a:lnTo>
                <a:lnTo>
                  <a:pt x="76412" y="178383"/>
                </a:lnTo>
                <a:lnTo>
                  <a:pt x="93035" y="140083"/>
                </a:lnTo>
                <a:lnTo>
                  <a:pt x="69303" y="140083"/>
                </a:lnTo>
                <a:lnTo>
                  <a:pt x="40982" y="70106"/>
                </a:lnTo>
                <a:lnTo>
                  <a:pt x="55740" y="68277"/>
                </a:lnTo>
                <a:lnTo>
                  <a:pt x="55740" y="53367"/>
                </a:lnTo>
                <a:close/>
              </a:path>
              <a:path w="267335" h="218439">
                <a:moveTo>
                  <a:pt x="182632" y="42493"/>
                </a:moveTo>
                <a:lnTo>
                  <a:pt x="169895" y="46212"/>
                </a:lnTo>
                <a:lnTo>
                  <a:pt x="158851" y="51094"/>
                </a:lnTo>
                <a:lnTo>
                  <a:pt x="158851" y="153253"/>
                </a:lnTo>
                <a:lnTo>
                  <a:pt x="158394" y="153926"/>
                </a:lnTo>
                <a:lnTo>
                  <a:pt x="155219" y="154358"/>
                </a:lnTo>
                <a:lnTo>
                  <a:pt x="140982" y="155920"/>
                </a:lnTo>
                <a:lnTo>
                  <a:pt x="140982" y="170436"/>
                </a:lnTo>
                <a:lnTo>
                  <a:pt x="221132" y="170436"/>
                </a:lnTo>
                <a:lnTo>
                  <a:pt x="221132" y="155920"/>
                </a:lnTo>
                <a:lnTo>
                  <a:pt x="188772" y="154142"/>
                </a:lnTo>
                <a:lnTo>
                  <a:pt x="185369" y="153684"/>
                </a:lnTo>
                <a:lnTo>
                  <a:pt x="185115" y="153253"/>
                </a:lnTo>
                <a:lnTo>
                  <a:pt x="185115" y="149595"/>
                </a:lnTo>
                <a:lnTo>
                  <a:pt x="188995" y="109369"/>
                </a:lnTo>
                <a:lnTo>
                  <a:pt x="206152" y="109369"/>
                </a:lnTo>
                <a:lnTo>
                  <a:pt x="211546" y="109177"/>
                </a:lnTo>
                <a:lnTo>
                  <a:pt x="227330" y="107928"/>
                </a:lnTo>
                <a:lnTo>
                  <a:pt x="239853" y="103603"/>
                </a:lnTo>
                <a:lnTo>
                  <a:pt x="250050" y="96648"/>
                </a:lnTo>
                <a:lnTo>
                  <a:pt x="255467" y="90007"/>
                </a:lnTo>
                <a:lnTo>
                  <a:pt x="185115" y="90007"/>
                </a:lnTo>
                <a:lnTo>
                  <a:pt x="182632" y="42493"/>
                </a:lnTo>
                <a:close/>
              </a:path>
              <a:path w="267335" h="218439">
                <a:moveTo>
                  <a:pt x="199352" y="0"/>
                </a:moveTo>
                <a:lnTo>
                  <a:pt x="154303" y="11401"/>
                </a:lnTo>
                <a:lnTo>
                  <a:pt x="122875" y="37356"/>
                </a:lnTo>
                <a:lnTo>
                  <a:pt x="101057" y="71619"/>
                </a:lnTo>
                <a:lnTo>
                  <a:pt x="79981" y="119430"/>
                </a:lnTo>
                <a:lnTo>
                  <a:pt x="75154" y="130220"/>
                </a:lnTo>
                <a:lnTo>
                  <a:pt x="70205" y="140083"/>
                </a:lnTo>
                <a:lnTo>
                  <a:pt x="93035" y="140083"/>
                </a:lnTo>
                <a:lnTo>
                  <a:pt x="99687" y="125074"/>
                </a:lnTo>
                <a:lnTo>
                  <a:pt x="106516" y="110231"/>
                </a:lnTo>
                <a:lnTo>
                  <a:pt x="125883" y="73853"/>
                </a:lnTo>
                <a:lnTo>
                  <a:pt x="153547" y="42711"/>
                </a:lnTo>
                <a:lnTo>
                  <a:pt x="190312" y="28799"/>
                </a:lnTo>
                <a:lnTo>
                  <a:pt x="214492" y="27412"/>
                </a:lnTo>
                <a:lnTo>
                  <a:pt x="260240" y="27412"/>
                </a:lnTo>
                <a:lnTo>
                  <a:pt x="254484" y="19800"/>
                </a:lnTo>
                <a:lnTo>
                  <a:pt x="244038" y="11449"/>
                </a:lnTo>
                <a:lnTo>
                  <a:pt x="231177" y="5212"/>
                </a:lnTo>
                <a:lnTo>
                  <a:pt x="216186" y="1319"/>
                </a:lnTo>
                <a:lnTo>
                  <a:pt x="199352" y="0"/>
                </a:lnTo>
                <a:close/>
              </a:path>
              <a:path w="267335" h="218439">
                <a:moveTo>
                  <a:pt x="206152" y="109369"/>
                </a:moveTo>
                <a:lnTo>
                  <a:pt x="188995" y="109369"/>
                </a:lnTo>
                <a:lnTo>
                  <a:pt x="199789" y="109595"/>
                </a:lnTo>
                <a:lnTo>
                  <a:pt x="206152" y="109369"/>
                </a:lnTo>
                <a:close/>
              </a:path>
              <a:path w="267335" h="218439">
                <a:moveTo>
                  <a:pt x="260240" y="27412"/>
                </a:moveTo>
                <a:lnTo>
                  <a:pt x="214492" y="27412"/>
                </a:lnTo>
                <a:lnTo>
                  <a:pt x="225094" y="31343"/>
                </a:lnTo>
                <a:lnTo>
                  <a:pt x="232949" y="39529"/>
                </a:lnTo>
                <a:lnTo>
                  <a:pt x="237399" y="53154"/>
                </a:lnTo>
                <a:lnTo>
                  <a:pt x="237786" y="73400"/>
                </a:lnTo>
                <a:lnTo>
                  <a:pt x="229437" y="83708"/>
                </a:lnTo>
                <a:lnTo>
                  <a:pt x="217325" y="88446"/>
                </a:lnTo>
                <a:lnTo>
                  <a:pt x="203022" y="89588"/>
                </a:lnTo>
                <a:lnTo>
                  <a:pt x="185115" y="90007"/>
                </a:lnTo>
                <a:lnTo>
                  <a:pt x="255467" y="90007"/>
                </a:lnTo>
                <a:lnTo>
                  <a:pt x="257892" y="87033"/>
                </a:lnTo>
                <a:lnTo>
                  <a:pt x="263347" y="74728"/>
                </a:lnTo>
                <a:lnTo>
                  <a:pt x="266387" y="59704"/>
                </a:lnTo>
                <a:lnTo>
                  <a:pt x="266979" y="41930"/>
                </a:lnTo>
                <a:lnTo>
                  <a:pt x="262226" y="30037"/>
                </a:lnTo>
                <a:lnTo>
                  <a:pt x="260240" y="274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51" name="object 51"/>
          <p:cNvSpPr/>
          <p:nvPr/>
        </p:nvSpPr>
        <p:spPr>
          <a:xfrm>
            <a:off x="3978175" y="3813004"/>
            <a:ext cx="132127" cy="137370"/>
          </a:xfrm>
          <a:custGeom>
            <a:avLst/>
            <a:gdLst/>
            <a:ahLst/>
            <a:cxnLst/>
            <a:rect l="l" t="t" r="r" b="b"/>
            <a:pathLst>
              <a:path w="160020" h="166370">
                <a:moveTo>
                  <a:pt x="63169" y="0"/>
                </a:moveTo>
                <a:lnTo>
                  <a:pt x="0" y="0"/>
                </a:lnTo>
                <a:lnTo>
                  <a:pt x="0" y="14490"/>
                </a:lnTo>
                <a:lnTo>
                  <a:pt x="14274" y="16065"/>
                </a:lnTo>
                <a:lnTo>
                  <a:pt x="17449" y="16306"/>
                </a:lnTo>
                <a:lnTo>
                  <a:pt x="17881" y="17208"/>
                </a:lnTo>
                <a:lnTo>
                  <a:pt x="18107" y="114359"/>
                </a:lnTo>
                <a:lnTo>
                  <a:pt x="41274" y="156908"/>
                </a:lnTo>
                <a:lnTo>
                  <a:pt x="91213" y="165984"/>
                </a:lnTo>
                <a:lnTo>
                  <a:pt x="105851" y="162907"/>
                </a:lnTo>
                <a:lnTo>
                  <a:pt x="118113" y="157272"/>
                </a:lnTo>
                <a:lnTo>
                  <a:pt x="127872" y="149001"/>
                </a:lnTo>
                <a:lnTo>
                  <a:pt x="130794" y="144496"/>
                </a:lnTo>
                <a:lnTo>
                  <a:pt x="74597" y="144496"/>
                </a:lnTo>
                <a:lnTo>
                  <a:pt x="60726" y="140994"/>
                </a:lnTo>
                <a:lnTo>
                  <a:pt x="51353" y="133062"/>
                </a:lnTo>
                <a:lnTo>
                  <a:pt x="46046" y="120481"/>
                </a:lnTo>
                <a:lnTo>
                  <a:pt x="44373" y="103035"/>
                </a:lnTo>
                <a:lnTo>
                  <a:pt x="44373" y="17208"/>
                </a:lnTo>
                <a:lnTo>
                  <a:pt x="44627" y="16776"/>
                </a:lnTo>
                <a:lnTo>
                  <a:pt x="48018" y="16306"/>
                </a:lnTo>
                <a:lnTo>
                  <a:pt x="63169" y="14490"/>
                </a:lnTo>
                <a:lnTo>
                  <a:pt x="63169" y="0"/>
                </a:lnTo>
                <a:close/>
              </a:path>
              <a:path w="160020" h="166370">
                <a:moveTo>
                  <a:pt x="159639" y="0"/>
                </a:moveTo>
                <a:lnTo>
                  <a:pt x="99199" y="0"/>
                </a:lnTo>
                <a:lnTo>
                  <a:pt x="99199" y="14490"/>
                </a:lnTo>
                <a:lnTo>
                  <a:pt x="113449" y="16065"/>
                </a:lnTo>
                <a:lnTo>
                  <a:pt x="116636" y="16306"/>
                </a:lnTo>
                <a:lnTo>
                  <a:pt x="117068" y="17208"/>
                </a:lnTo>
                <a:lnTo>
                  <a:pt x="117068" y="20612"/>
                </a:lnTo>
                <a:lnTo>
                  <a:pt x="116361" y="115454"/>
                </a:lnTo>
                <a:lnTo>
                  <a:pt x="112369" y="129050"/>
                </a:lnTo>
                <a:lnTo>
                  <a:pt x="104413" y="138074"/>
                </a:lnTo>
                <a:lnTo>
                  <a:pt x="91990" y="143048"/>
                </a:lnTo>
                <a:lnTo>
                  <a:pt x="74597" y="144496"/>
                </a:lnTo>
                <a:lnTo>
                  <a:pt x="130794" y="144496"/>
                </a:lnTo>
                <a:lnTo>
                  <a:pt x="135000" y="138013"/>
                </a:lnTo>
                <a:lnTo>
                  <a:pt x="139370" y="124229"/>
                </a:lnTo>
                <a:lnTo>
                  <a:pt x="140855" y="107568"/>
                </a:lnTo>
                <a:lnTo>
                  <a:pt x="140855" y="17208"/>
                </a:lnTo>
                <a:lnTo>
                  <a:pt x="141058" y="16776"/>
                </a:lnTo>
                <a:lnTo>
                  <a:pt x="144475" y="16306"/>
                </a:lnTo>
                <a:lnTo>
                  <a:pt x="159639" y="14490"/>
                </a:lnTo>
                <a:lnTo>
                  <a:pt x="1596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52" name="object 52"/>
          <p:cNvSpPr/>
          <p:nvPr/>
        </p:nvSpPr>
        <p:spPr>
          <a:xfrm>
            <a:off x="4114001" y="3850335"/>
            <a:ext cx="108008" cy="98571"/>
          </a:xfrm>
          <a:custGeom>
            <a:avLst/>
            <a:gdLst/>
            <a:ahLst/>
            <a:cxnLst/>
            <a:rect l="l" t="t" r="r" b="b"/>
            <a:pathLst>
              <a:path w="130810" h="119379">
                <a:moveTo>
                  <a:pt x="35763" y="1859"/>
                </a:moveTo>
                <a:lnTo>
                  <a:pt x="2260" y="1859"/>
                </a:lnTo>
                <a:lnTo>
                  <a:pt x="0" y="16375"/>
                </a:lnTo>
                <a:lnTo>
                  <a:pt x="12458" y="20629"/>
                </a:lnTo>
                <a:lnTo>
                  <a:pt x="14706" y="21341"/>
                </a:lnTo>
                <a:lnTo>
                  <a:pt x="15379" y="22928"/>
                </a:lnTo>
                <a:lnTo>
                  <a:pt x="15379" y="101719"/>
                </a:lnTo>
                <a:lnTo>
                  <a:pt x="14922" y="102405"/>
                </a:lnTo>
                <a:lnTo>
                  <a:pt x="11760" y="102849"/>
                </a:lnTo>
                <a:lnTo>
                  <a:pt x="901" y="104195"/>
                </a:lnTo>
                <a:lnTo>
                  <a:pt x="901" y="118927"/>
                </a:lnTo>
                <a:lnTo>
                  <a:pt x="57048" y="118927"/>
                </a:lnTo>
                <a:lnTo>
                  <a:pt x="57048" y="104411"/>
                </a:lnTo>
                <a:lnTo>
                  <a:pt x="41643" y="102405"/>
                </a:lnTo>
                <a:lnTo>
                  <a:pt x="41427" y="101948"/>
                </a:lnTo>
                <a:lnTo>
                  <a:pt x="41427" y="98353"/>
                </a:lnTo>
                <a:lnTo>
                  <a:pt x="41694" y="32933"/>
                </a:lnTo>
                <a:lnTo>
                  <a:pt x="50677" y="27552"/>
                </a:lnTo>
                <a:lnTo>
                  <a:pt x="62719" y="23348"/>
                </a:lnTo>
                <a:lnTo>
                  <a:pt x="77915" y="22012"/>
                </a:lnTo>
                <a:lnTo>
                  <a:pt x="111681" y="22012"/>
                </a:lnTo>
                <a:lnTo>
                  <a:pt x="110599" y="17819"/>
                </a:lnTo>
                <a:lnTo>
                  <a:pt x="108159" y="14546"/>
                </a:lnTo>
                <a:lnTo>
                  <a:pt x="38468" y="14546"/>
                </a:lnTo>
                <a:lnTo>
                  <a:pt x="37579" y="14305"/>
                </a:lnTo>
                <a:lnTo>
                  <a:pt x="35763" y="1859"/>
                </a:lnTo>
                <a:close/>
              </a:path>
              <a:path w="130810" h="119379">
                <a:moveTo>
                  <a:pt x="111681" y="22012"/>
                </a:moveTo>
                <a:lnTo>
                  <a:pt x="77915" y="22012"/>
                </a:lnTo>
                <a:lnTo>
                  <a:pt x="86767" y="30746"/>
                </a:lnTo>
                <a:lnTo>
                  <a:pt x="88531" y="46245"/>
                </a:lnTo>
                <a:lnTo>
                  <a:pt x="88458" y="101719"/>
                </a:lnTo>
                <a:lnTo>
                  <a:pt x="88074" y="102849"/>
                </a:lnTo>
                <a:lnTo>
                  <a:pt x="84899" y="103306"/>
                </a:lnTo>
                <a:lnTo>
                  <a:pt x="73558" y="104665"/>
                </a:lnTo>
                <a:lnTo>
                  <a:pt x="73558" y="118927"/>
                </a:lnTo>
                <a:lnTo>
                  <a:pt x="130657" y="118927"/>
                </a:lnTo>
                <a:lnTo>
                  <a:pt x="130657" y="104411"/>
                </a:lnTo>
                <a:lnTo>
                  <a:pt x="114769" y="102405"/>
                </a:lnTo>
                <a:lnTo>
                  <a:pt x="114579" y="101948"/>
                </a:lnTo>
                <a:lnTo>
                  <a:pt x="114579" y="98353"/>
                </a:lnTo>
                <a:lnTo>
                  <a:pt x="114051" y="31202"/>
                </a:lnTo>
                <a:lnTo>
                  <a:pt x="111681" y="22012"/>
                </a:lnTo>
                <a:close/>
              </a:path>
              <a:path w="130810" h="119379">
                <a:moveTo>
                  <a:pt x="73587" y="0"/>
                </a:moveTo>
                <a:lnTo>
                  <a:pt x="61041" y="2844"/>
                </a:lnTo>
                <a:lnTo>
                  <a:pt x="49435" y="7881"/>
                </a:lnTo>
                <a:lnTo>
                  <a:pt x="38468" y="14546"/>
                </a:lnTo>
                <a:lnTo>
                  <a:pt x="108159" y="14546"/>
                </a:lnTo>
                <a:lnTo>
                  <a:pt x="103238" y="7946"/>
                </a:lnTo>
                <a:lnTo>
                  <a:pt x="91167" y="1900"/>
                </a:lnTo>
                <a:lnTo>
                  <a:pt x="735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53" name="object 53"/>
          <p:cNvSpPr/>
          <p:nvPr/>
        </p:nvSpPr>
        <p:spPr>
          <a:xfrm>
            <a:off x="4234323" y="3805878"/>
            <a:ext cx="49810" cy="143137"/>
          </a:xfrm>
          <a:custGeom>
            <a:avLst/>
            <a:gdLst/>
            <a:ahLst/>
            <a:cxnLst/>
            <a:rect l="l" t="t" r="r" b="b"/>
            <a:pathLst>
              <a:path w="60325" h="173354">
                <a:moveTo>
                  <a:pt x="43281" y="55702"/>
                </a:moveTo>
                <a:lnTo>
                  <a:pt x="4102" y="55702"/>
                </a:lnTo>
                <a:lnTo>
                  <a:pt x="1828" y="70218"/>
                </a:lnTo>
                <a:lnTo>
                  <a:pt x="14287" y="74472"/>
                </a:lnTo>
                <a:lnTo>
                  <a:pt x="16535" y="75183"/>
                </a:lnTo>
                <a:lnTo>
                  <a:pt x="17221" y="76771"/>
                </a:lnTo>
                <a:lnTo>
                  <a:pt x="17221" y="155562"/>
                </a:lnTo>
                <a:lnTo>
                  <a:pt x="16751" y="156248"/>
                </a:lnTo>
                <a:lnTo>
                  <a:pt x="0" y="158508"/>
                </a:lnTo>
                <a:lnTo>
                  <a:pt x="0" y="172770"/>
                </a:lnTo>
                <a:lnTo>
                  <a:pt x="60223" y="172770"/>
                </a:lnTo>
                <a:lnTo>
                  <a:pt x="60223" y="158254"/>
                </a:lnTo>
                <a:lnTo>
                  <a:pt x="46901" y="156692"/>
                </a:lnTo>
                <a:lnTo>
                  <a:pt x="43497" y="156248"/>
                </a:lnTo>
                <a:lnTo>
                  <a:pt x="43281" y="155790"/>
                </a:lnTo>
                <a:lnTo>
                  <a:pt x="43281" y="55702"/>
                </a:lnTo>
                <a:close/>
              </a:path>
              <a:path w="60325" h="173354">
                <a:moveTo>
                  <a:pt x="38061" y="0"/>
                </a:moveTo>
                <a:lnTo>
                  <a:pt x="16535" y="0"/>
                </a:lnTo>
                <a:lnTo>
                  <a:pt x="10414" y="5892"/>
                </a:lnTo>
                <a:lnTo>
                  <a:pt x="10414" y="27381"/>
                </a:lnTo>
                <a:lnTo>
                  <a:pt x="16535" y="33515"/>
                </a:lnTo>
                <a:lnTo>
                  <a:pt x="38061" y="33515"/>
                </a:lnTo>
                <a:lnTo>
                  <a:pt x="44399" y="27381"/>
                </a:lnTo>
                <a:lnTo>
                  <a:pt x="44399" y="5892"/>
                </a:lnTo>
                <a:lnTo>
                  <a:pt x="380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54" name="object 54"/>
          <p:cNvSpPr/>
          <p:nvPr/>
        </p:nvSpPr>
        <p:spPr>
          <a:xfrm>
            <a:off x="4289421" y="3825595"/>
            <a:ext cx="70782" cy="124786"/>
          </a:xfrm>
          <a:custGeom>
            <a:avLst/>
            <a:gdLst/>
            <a:ahLst/>
            <a:cxnLst/>
            <a:rect l="l" t="t" r="r" b="b"/>
            <a:pathLst>
              <a:path w="85725" h="151129">
                <a:moveTo>
                  <a:pt x="44157" y="50279"/>
                </a:moveTo>
                <a:lnTo>
                  <a:pt x="18097" y="50279"/>
                </a:lnTo>
                <a:lnTo>
                  <a:pt x="18252" y="123234"/>
                </a:lnTo>
                <a:lnTo>
                  <a:pt x="21216" y="135752"/>
                </a:lnTo>
                <a:lnTo>
                  <a:pt x="28711" y="144478"/>
                </a:lnTo>
                <a:lnTo>
                  <a:pt x="41732" y="149475"/>
                </a:lnTo>
                <a:lnTo>
                  <a:pt x="61273" y="150804"/>
                </a:lnTo>
                <a:lnTo>
                  <a:pt x="74030" y="147916"/>
                </a:lnTo>
                <a:lnTo>
                  <a:pt x="85356" y="143598"/>
                </a:lnTo>
                <a:lnTo>
                  <a:pt x="81361" y="131127"/>
                </a:lnTo>
                <a:lnTo>
                  <a:pt x="47764" y="131127"/>
                </a:lnTo>
                <a:lnTo>
                  <a:pt x="44157" y="125920"/>
                </a:lnTo>
                <a:lnTo>
                  <a:pt x="44157" y="50279"/>
                </a:lnTo>
                <a:close/>
              </a:path>
              <a:path w="85725" h="151129">
                <a:moveTo>
                  <a:pt x="80124" y="127266"/>
                </a:moveTo>
                <a:lnTo>
                  <a:pt x="74256" y="129298"/>
                </a:lnTo>
                <a:lnTo>
                  <a:pt x="67221" y="131127"/>
                </a:lnTo>
                <a:lnTo>
                  <a:pt x="81361" y="131127"/>
                </a:lnTo>
                <a:lnTo>
                  <a:pt x="80124" y="127266"/>
                </a:lnTo>
                <a:close/>
              </a:path>
              <a:path w="85725" h="151129">
                <a:moveTo>
                  <a:pt x="44157" y="0"/>
                </a:moveTo>
                <a:lnTo>
                  <a:pt x="26196" y="7539"/>
                </a:lnTo>
                <a:lnTo>
                  <a:pt x="21217" y="20868"/>
                </a:lnTo>
                <a:lnTo>
                  <a:pt x="12801" y="29848"/>
                </a:lnTo>
                <a:lnTo>
                  <a:pt x="0" y="34213"/>
                </a:lnTo>
                <a:lnTo>
                  <a:pt x="0" y="50279"/>
                </a:lnTo>
                <a:lnTo>
                  <a:pt x="78803" y="50279"/>
                </a:lnTo>
                <a:lnTo>
                  <a:pt x="78803" y="31711"/>
                </a:lnTo>
                <a:lnTo>
                  <a:pt x="44157" y="31711"/>
                </a:lnTo>
                <a:lnTo>
                  <a:pt x="441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55" name="object 55"/>
          <p:cNvSpPr/>
          <p:nvPr/>
        </p:nvSpPr>
        <p:spPr>
          <a:xfrm>
            <a:off x="4589435" y="3850586"/>
            <a:ext cx="94376" cy="99619"/>
          </a:xfrm>
          <a:custGeom>
            <a:avLst/>
            <a:gdLst/>
            <a:ahLst/>
            <a:cxnLst/>
            <a:rect l="l" t="t" r="r" b="b"/>
            <a:pathLst>
              <a:path w="114300" h="120650">
                <a:moveTo>
                  <a:pt x="46450" y="0"/>
                </a:moveTo>
                <a:lnTo>
                  <a:pt x="11362" y="19744"/>
                </a:lnTo>
                <a:lnTo>
                  <a:pt x="55" y="59633"/>
                </a:lnTo>
                <a:lnTo>
                  <a:pt x="0" y="65237"/>
                </a:lnTo>
                <a:lnTo>
                  <a:pt x="1459" y="78593"/>
                </a:lnTo>
                <a:lnTo>
                  <a:pt x="32954" y="115439"/>
                </a:lnTo>
                <a:lnTo>
                  <a:pt x="69460" y="120211"/>
                </a:lnTo>
                <a:lnTo>
                  <a:pt x="83381" y="116183"/>
                </a:lnTo>
                <a:lnTo>
                  <a:pt x="94574" y="109278"/>
                </a:lnTo>
                <a:lnTo>
                  <a:pt x="102507" y="100385"/>
                </a:lnTo>
                <a:lnTo>
                  <a:pt x="46648" y="100385"/>
                </a:lnTo>
                <a:lnTo>
                  <a:pt x="38252" y="94836"/>
                </a:lnTo>
                <a:lnTo>
                  <a:pt x="32288" y="84590"/>
                </a:lnTo>
                <a:lnTo>
                  <a:pt x="28864" y="68881"/>
                </a:lnTo>
                <a:lnTo>
                  <a:pt x="28088" y="46947"/>
                </a:lnTo>
                <a:lnTo>
                  <a:pt x="32366" y="34375"/>
                </a:lnTo>
                <a:lnTo>
                  <a:pt x="40479" y="25965"/>
                </a:lnTo>
                <a:lnTo>
                  <a:pt x="52881" y="21561"/>
                </a:lnTo>
                <a:lnTo>
                  <a:pt x="70028" y="21007"/>
                </a:lnTo>
                <a:lnTo>
                  <a:pt x="103795" y="21007"/>
                </a:lnTo>
                <a:lnTo>
                  <a:pt x="103264" y="20062"/>
                </a:lnTo>
                <a:lnTo>
                  <a:pt x="94355" y="11417"/>
                </a:lnTo>
                <a:lnTo>
                  <a:pt x="82154" y="5016"/>
                </a:lnTo>
                <a:lnTo>
                  <a:pt x="66305" y="1122"/>
                </a:lnTo>
                <a:lnTo>
                  <a:pt x="46450" y="0"/>
                </a:lnTo>
                <a:close/>
              </a:path>
              <a:path w="114300" h="120650">
                <a:moveTo>
                  <a:pt x="103795" y="21007"/>
                </a:moveTo>
                <a:lnTo>
                  <a:pt x="70028" y="21007"/>
                </a:lnTo>
                <a:lnTo>
                  <a:pt x="79387" y="28179"/>
                </a:lnTo>
                <a:lnTo>
                  <a:pt x="85018" y="40898"/>
                </a:lnTo>
                <a:lnTo>
                  <a:pt x="86899" y="59633"/>
                </a:lnTo>
                <a:lnTo>
                  <a:pt x="86173" y="71700"/>
                </a:lnTo>
                <a:lnTo>
                  <a:pt x="82348" y="85258"/>
                </a:lnTo>
                <a:lnTo>
                  <a:pt x="74807" y="94454"/>
                </a:lnTo>
                <a:lnTo>
                  <a:pt x="63068" y="99444"/>
                </a:lnTo>
                <a:lnTo>
                  <a:pt x="46648" y="100385"/>
                </a:lnTo>
                <a:lnTo>
                  <a:pt x="102507" y="100385"/>
                </a:lnTo>
                <a:lnTo>
                  <a:pt x="103126" y="99691"/>
                </a:lnTo>
                <a:lnTo>
                  <a:pt x="109125" y="87622"/>
                </a:lnTo>
                <a:lnTo>
                  <a:pt x="112658" y="73266"/>
                </a:lnTo>
                <a:lnTo>
                  <a:pt x="113814" y="56823"/>
                </a:lnTo>
                <a:lnTo>
                  <a:pt x="112636" y="43029"/>
                </a:lnTo>
                <a:lnTo>
                  <a:pt x="109239" y="30688"/>
                </a:lnTo>
                <a:lnTo>
                  <a:pt x="103795" y="210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56" name="object 56"/>
          <p:cNvSpPr/>
          <p:nvPr/>
        </p:nvSpPr>
        <p:spPr>
          <a:xfrm>
            <a:off x="4693448" y="3805786"/>
            <a:ext cx="49810" cy="143137"/>
          </a:xfrm>
          <a:custGeom>
            <a:avLst/>
            <a:gdLst/>
            <a:ahLst/>
            <a:cxnLst/>
            <a:rect l="l" t="t" r="r" b="b"/>
            <a:pathLst>
              <a:path w="60325" h="173354">
                <a:moveTo>
                  <a:pt x="43256" y="55702"/>
                </a:moveTo>
                <a:lnTo>
                  <a:pt x="4064" y="55702"/>
                </a:lnTo>
                <a:lnTo>
                  <a:pt x="1828" y="70230"/>
                </a:lnTo>
                <a:lnTo>
                  <a:pt x="14274" y="74498"/>
                </a:lnTo>
                <a:lnTo>
                  <a:pt x="16510" y="75183"/>
                </a:lnTo>
                <a:lnTo>
                  <a:pt x="17170" y="76771"/>
                </a:lnTo>
                <a:lnTo>
                  <a:pt x="17043" y="155790"/>
                </a:lnTo>
                <a:lnTo>
                  <a:pt x="16751" y="156260"/>
                </a:lnTo>
                <a:lnTo>
                  <a:pt x="0" y="158521"/>
                </a:lnTo>
                <a:lnTo>
                  <a:pt x="0" y="172770"/>
                </a:lnTo>
                <a:lnTo>
                  <a:pt x="60236" y="172770"/>
                </a:lnTo>
                <a:lnTo>
                  <a:pt x="60236" y="158254"/>
                </a:lnTo>
                <a:lnTo>
                  <a:pt x="43459" y="156260"/>
                </a:lnTo>
                <a:lnTo>
                  <a:pt x="43256" y="155790"/>
                </a:lnTo>
                <a:lnTo>
                  <a:pt x="43256" y="55702"/>
                </a:lnTo>
                <a:close/>
              </a:path>
              <a:path w="60325" h="173354">
                <a:moveTo>
                  <a:pt x="38023" y="0"/>
                </a:moveTo>
                <a:lnTo>
                  <a:pt x="16510" y="0"/>
                </a:lnTo>
                <a:lnTo>
                  <a:pt x="10375" y="5880"/>
                </a:lnTo>
                <a:lnTo>
                  <a:pt x="10375" y="27393"/>
                </a:lnTo>
                <a:lnTo>
                  <a:pt x="16510" y="33502"/>
                </a:lnTo>
                <a:lnTo>
                  <a:pt x="38023" y="33502"/>
                </a:lnTo>
                <a:lnTo>
                  <a:pt x="44399" y="27393"/>
                </a:lnTo>
                <a:lnTo>
                  <a:pt x="44399" y="5880"/>
                </a:lnTo>
                <a:lnTo>
                  <a:pt x="380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57" name="object 57"/>
          <p:cNvSpPr/>
          <p:nvPr/>
        </p:nvSpPr>
        <p:spPr>
          <a:xfrm>
            <a:off x="4755445" y="3850250"/>
            <a:ext cx="108008" cy="98571"/>
          </a:xfrm>
          <a:custGeom>
            <a:avLst/>
            <a:gdLst/>
            <a:ahLst/>
            <a:cxnLst/>
            <a:rect l="l" t="t" r="r" b="b"/>
            <a:pathLst>
              <a:path w="130810" h="119379">
                <a:moveTo>
                  <a:pt x="35788" y="1850"/>
                </a:moveTo>
                <a:lnTo>
                  <a:pt x="2247" y="1850"/>
                </a:lnTo>
                <a:lnTo>
                  <a:pt x="0" y="16379"/>
                </a:lnTo>
                <a:lnTo>
                  <a:pt x="12471" y="20646"/>
                </a:lnTo>
                <a:lnTo>
                  <a:pt x="14744" y="21332"/>
                </a:lnTo>
                <a:lnTo>
                  <a:pt x="15366" y="22920"/>
                </a:lnTo>
                <a:lnTo>
                  <a:pt x="15244" y="101939"/>
                </a:lnTo>
                <a:lnTo>
                  <a:pt x="14960" y="102409"/>
                </a:lnTo>
                <a:lnTo>
                  <a:pt x="11798" y="102841"/>
                </a:lnTo>
                <a:lnTo>
                  <a:pt x="965" y="104200"/>
                </a:lnTo>
                <a:lnTo>
                  <a:pt x="965" y="118919"/>
                </a:lnTo>
                <a:lnTo>
                  <a:pt x="57086" y="118919"/>
                </a:lnTo>
                <a:lnTo>
                  <a:pt x="57086" y="104403"/>
                </a:lnTo>
                <a:lnTo>
                  <a:pt x="41681" y="102409"/>
                </a:lnTo>
                <a:lnTo>
                  <a:pt x="41452" y="101939"/>
                </a:lnTo>
                <a:lnTo>
                  <a:pt x="41452" y="98332"/>
                </a:lnTo>
                <a:lnTo>
                  <a:pt x="41705" y="32911"/>
                </a:lnTo>
                <a:lnTo>
                  <a:pt x="50701" y="27543"/>
                </a:lnTo>
                <a:lnTo>
                  <a:pt x="62724" y="23338"/>
                </a:lnTo>
                <a:lnTo>
                  <a:pt x="77923" y="21997"/>
                </a:lnTo>
                <a:lnTo>
                  <a:pt x="111726" y="21997"/>
                </a:lnTo>
                <a:lnTo>
                  <a:pt x="110649" y="17824"/>
                </a:lnTo>
                <a:lnTo>
                  <a:pt x="108188" y="14525"/>
                </a:lnTo>
                <a:lnTo>
                  <a:pt x="38519" y="14525"/>
                </a:lnTo>
                <a:lnTo>
                  <a:pt x="37617" y="14296"/>
                </a:lnTo>
                <a:lnTo>
                  <a:pt x="35788" y="1850"/>
                </a:lnTo>
                <a:close/>
              </a:path>
              <a:path w="130810" h="119379">
                <a:moveTo>
                  <a:pt x="111726" y="21997"/>
                </a:moveTo>
                <a:lnTo>
                  <a:pt x="77923" y="21997"/>
                </a:lnTo>
                <a:lnTo>
                  <a:pt x="86771" y="30723"/>
                </a:lnTo>
                <a:lnTo>
                  <a:pt x="88531" y="46237"/>
                </a:lnTo>
                <a:lnTo>
                  <a:pt x="88443" y="101736"/>
                </a:lnTo>
                <a:lnTo>
                  <a:pt x="88061" y="102841"/>
                </a:lnTo>
                <a:lnTo>
                  <a:pt x="84924" y="103311"/>
                </a:lnTo>
                <a:lnTo>
                  <a:pt x="73558" y="104670"/>
                </a:lnTo>
                <a:lnTo>
                  <a:pt x="73558" y="118919"/>
                </a:lnTo>
                <a:lnTo>
                  <a:pt x="130657" y="118919"/>
                </a:lnTo>
                <a:lnTo>
                  <a:pt x="130657" y="104403"/>
                </a:lnTo>
                <a:lnTo>
                  <a:pt x="114820" y="102409"/>
                </a:lnTo>
                <a:lnTo>
                  <a:pt x="114630" y="101939"/>
                </a:lnTo>
                <a:lnTo>
                  <a:pt x="114630" y="98332"/>
                </a:lnTo>
                <a:lnTo>
                  <a:pt x="114103" y="31206"/>
                </a:lnTo>
                <a:lnTo>
                  <a:pt x="111726" y="21997"/>
                </a:lnTo>
                <a:close/>
              </a:path>
              <a:path w="130810" h="119379">
                <a:moveTo>
                  <a:pt x="73633" y="0"/>
                </a:moveTo>
                <a:lnTo>
                  <a:pt x="61075" y="2837"/>
                </a:lnTo>
                <a:lnTo>
                  <a:pt x="49474" y="7866"/>
                </a:lnTo>
                <a:lnTo>
                  <a:pt x="38519" y="14525"/>
                </a:lnTo>
                <a:lnTo>
                  <a:pt x="108188" y="14525"/>
                </a:lnTo>
                <a:lnTo>
                  <a:pt x="103285" y="7951"/>
                </a:lnTo>
                <a:lnTo>
                  <a:pt x="91212" y="1903"/>
                </a:lnTo>
                <a:lnTo>
                  <a:pt x="736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58" name="object 58"/>
          <p:cNvSpPr/>
          <p:nvPr/>
        </p:nvSpPr>
        <p:spPr>
          <a:xfrm>
            <a:off x="4868207" y="3825595"/>
            <a:ext cx="70782" cy="124786"/>
          </a:xfrm>
          <a:custGeom>
            <a:avLst/>
            <a:gdLst/>
            <a:ahLst/>
            <a:cxnLst/>
            <a:rect l="l" t="t" r="r" b="b"/>
            <a:pathLst>
              <a:path w="85725" h="151129">
                <a:moveTo>
                  <a:pt x="44170" y="50279"/>
                </a:moveTo>
                <a:lnTo>
                  <a:pt x="18122" y="50279"/>
                </a:lnTo>
                <a:lnTo>
                  <a:pt x="18280" y="123274"/>
                </a:lnTo>
                <a:lnTo>
                  <a:pt x="21254" y="135774"/>
                </a:lnTo>
                <a:lnTo>
                  <a:pt x="28758" y="144487"/>
                </a:lnTo>
                <a:lnTo>
                  <a:pt x="41789" y="149474"/>
                </a:lnTo>
                <a:lnTo>
                  <a:pt x="61343" y="150798"/>
                </a:lnTo>
                <a:lnTo>
                  <a:pt x="74101" y="147911"/>
                </a:lnTo>
                <a:lnTo>
                  <a:pt x="85407" y="143598"/>
                </a:lnTo>
                <a:lnTo>
                  <a:pt x="81402" y="131127"/>
                </a:lnTo>
                <a:lnTo>
                  <a:pt x="47777" y="131127"/>
                </a:lnTo>
                <a:lnTo>
                  <a:pt x="44170" y="125920"/>
                </a:lnTo>
                <a:lnTo>
                  <a:pt x="44170" y="50279"/>
                </a:lnTo>
                <a:close/>
              </a:path>
              <a:path w="85725" h="151129">
                <a:moveTo>
                  <a:pt x="80162" y="127266"/>
                </a:moveTo>
                <a:lnTo>
                  <a:pt x="74282" y="129298"/>
                </a:lnTo>
                <a:lnTo>
                  <a:pt x="67233" y="131127"/>
                </a:lnTo>
                <a:lnTo>
                  <a:pt x="81402" y="131127"/>
                </a:lnTo>
                <a:lnTo>
                  <a:pt x="80162" y="127266"/>
                </a:lnTo>
                <a:close/>
              </a:path>
              <a:path w="85725" h="151129">
                <a:moveTo>
                  <a:pt x="44170" y="0"/>
                </a:moveTo>
                <a:lnTo>
                  <a:pt x="26224" y="7580"/>
                </a:lnTo>
                <a:lnTo>
                  <a:pt x="21216" y="20888"/>
                </a:lnTo>
                <a:lnTo>
                  <a:pt x="12797" y="29854"/>
                </a:lnTo>
                <a:lnTo>
                  <a:pt x="0" y="34213"/>
                </a:lnTo>
                <a:lnTo>
                  <a:pt x="0" y="50279"/>
                </a:lnTo>
                <a:lnTo>
                  <a:pt x="78854" y="50279"/>
                </a:lnTo>
                <a:lnTo>
                  <a:pt x="78854" y="31711"/>
                </a:lnTo>
                <a:lnTo>
                  <a:pt x="44170" y="31711"/>
                </a:lnTo>
                <a:lnTo>
                  <a:pt x="441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59" name="object 59"/>
          <p:cNvSpPr/>
          <p:nvPr/>
        </p:nvSpPr>
        <p:spPr>
          <a:xfrm>
            <a:off x="4999887" y="3813015"/>
            <a:ext cx="132651" cy="135797"/>
          </a:xfrm>
          <a:custGeom>
            <a:avLst/>
            <a:gdLst/>
            <a:ahLst/>
            <a:cxnLst/>
            <a:rect l="l" t="t" r="r" b="b"/>
            <a:pathLst>
              <a:path w="160654" h="164464">
                <a:moveTo>
                  <a:pt x="63195" y="0"/>
                </a:moveTo>
                <a:lnTo>
                  <a:pt x="0" y="0"/>
                </a:lnTo>
                <a:lnTo>
                  <a:pt x="0" y="14516"/>
                </a:lnTo>
                <a:lnTo>
                  <a:pt x="14262" y="16103"/>
                </a:lnTo>
                <a:lnTo>
                  <a:pt x="17424" y="16319"/>
                </a:lnTo>
                <a:lnTo>
                  <a:pt x="17894" y="17233"/>
                </a:lnTo>
                <a:lnTo>
                  <a:pt x="17894" y="146786"/>
                </a:lnTo>
                <a:lnTo>
                  <a:pt x="17424" y="147472"/>
                </a:lnTo>
                <a:lnTo>
                  <a:pt x="14262" y="147929"/>
                </a:lnTo>
                <a:lnTo>
                  <a:pt x="0" y="149504"/>
                </a:lnTo>
                <a:lnTo>
                  <a:pt x="0" y="163995"/>
                </a:lnTo>
                <a:lnTo>
                  <a:pt x="63195" y="163995"/>
                </a:lnTo>
                <a:lnTo>
                  <a:pt x="63195" y="149504"/>
                </a:lnTo>
                <a:lnTo>
                  <a:pt x="48031" y="147713"/>
                </a:lnTo>
                <a:lnTo>
                  <a:pt x="44615" y="147256"/>
                </a:lnTo>
                <a:lnTo>
                  <a:pt x="44386" y="146786"/>
                </a:lnTo>
                <a:lnTo>
                  <a:pt x="44386" y="89496"/>
                </a:lnTo>
                <a:lnTo>
                  <a:pt x="142481" y="89496"/>
                </a:lnTo>
                <a:lnTo>
                  <a:pt x="142481" y="69557"/>
                </a:lnTo>
                <a:lnTo>
                  <a:pt x="44386" y="69557"/>
                </a:lnTo>
                <a:lnTo>
                  <a:pt x="44386" y="17233"/>
                </a:lnTo>
                <a:lnTo>
                  <a:pt x="44615" y="16776"/>
                </a:lnTo>
                <a:lnTo>
                  <a:pt x="48031" y="16319"/>
                </a:lnTo>
                <a:lnTo>
                  <a:pt x="63195" y="14516"/>
                </a:lnTo>
                <a:lnTo>
                  <a:pt x="63195" y="0"/>
                </a:lnTo>
                <a:close/>
              </a:path>
              <a:path w="160654" h="164464">
                <a:moveTo>
                  <a:pt x="142481" y="89496"/>
                </a:moveTo>
                <a:lnTo>
                  <a:pt x="115976" y="89496"/>
                </a:lnTo>
                <a:lnTo>
                  <a:pt x="115976" y="146786"/>
                </a:lnTo>
                <a:lnTo>
                  <a:pt x="115519" y="147472"/>
                </a:lnTo>
                <a:lnTo>
                  <a:pt x="112331" y="147929"/>
                </a:lnTo>
                <a:lnTo>
                  <a:pt x="98094" y="149504"/>
                </a:lnTo>
                <a:lnTo>
                  <a:pt x="98094" y="163995"/>
                </a:lnTo>
                <a:lnTo>
                  <a:pt x="160362" y="163995"/>
                </a:lnTo>
                <a:lnTo>
                  <a:pt x="160362" y="149504"/>
                </a:lnTo>
                <a:lnTo>
                  <a:pt x="142697" y="147256"/>
                </a:lnTo>
                <a:lnTo>
                  <a:pt x="142481" y="146786"/>
                </a:lnTo>
                <a:lnTo>
                  <a:pt x="142481" y="89496"/>
                </a:lnTo>
                <a:close/>
              </a:path>
              <a:path w="160654" h="164464">
                <a:moveTo>
                  <a:pt x="160362" y="0"/>
                </a:moveTo>
                <a:lnTo>
                  <a:pt x="98094" y="0"/>
                </a:lnTo>
                <a:lnTo>
                  <a:pt x="98094" y="14516"/>
                </a:lnTo>
                <a:lnTo>
                  <a:pt x="112331" y="16103"/>
                </a:lnTo>
                <a:lnTo>
                  <a:pt x="115519" y="16319"/>
                </a:lnTo>
                <a:lnTo>
                  <a:pt x="115976" y="17233"/>
                </a:lnTo>
                <a:lnTo>
                  <a:pt x="115976" y="69557"/>
                </a:lnTo>
                <a:lnTo>
                  <a:pt x="142481" y="69557"/>
                </a:lnTo>
                <a:lnTo>
                  <a:pt x="142481" y="17233"/>
                </a:lnTo>
                <a:lnTo>
                  <a:pt x="142697" y="16776"/>
                </a:lnTo>
                <a:lnTo>
                  <a:pt x="160362" y="14516"/>
                </a:lnTo>
                <a:lnTo>
                  <a:pt x="1603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60" name="object 60"/>
          <p:cNvSpPr/>
          <p:nvPr/>
        </p:nvSpPr>
        <p:spPr>
          <a:xfrm>
            <a:off x="5139112" y="3849935"/>
            <a:ext cx="82841" cy="100668"/>
          </a:xfrm>
          <a:custGeom>
            <a:avLst/>
            <a:gdLst/>
            <a:ahLst/>
            <a:cxnLst/>
            <a:rect l="l" t="t" r="r" b="b"/>
            <a:pathLst>
              <a:path w="100329" h="121920">
                <a:moveTo>
                  <a:pt x="49505" y="0"/>
                </a:moveTo>
                <a:lnTo>
                  <a:pt x="10247" y="23154"/>
                </a:lnTo>
                <a:lnTo>
                  <a:pt x="0" y="74325"/>
                </a:lnTo>
                <a:lnTo>
                  <a:pt x="2951" y="87494"/>
                </a:lnTo>
                <a:lnTo>
                  <a:pt x="43225" y="120233"/>
                </a:lnTo>
                <a:lnTo>
                  <a:pt x="62330" y="121733"/>
                </a:lnTo>
                <a:lnTo>
                  <a:pt x="75408" y="119780"/>
                </a:lnTo>
                <a:lnTo>
                  <a:pt x="87486" y="116225"/>
                </a:lnTo>
                <a:lnTo>
                  <a:pt x="98554" y="111382"/>
                </a:lnTo>
                <a:lnTo>
                  <a:pt x="89753" y="100207"/>
                </a:lnTo>
                <a:lnTo>
                  <a:pt x="63570" y="100207"/>
                </a:lnTo>
                <a:lnTo>
                  <a:pt x="48090" y="100128"/>
                </a:lnTo>
                <a:lnTo>
                  <a:pt x="36314" y="94085"/>
                </a:lnTo>
                <a:lnTo>
                  <a:pt x="29497" y="83091"/>
                </a:lnTo>
                <a:lnTo>
                  <a:pt x="26799" y="67644"/>
                </a:lnTo>
                <a:lnTo>
                  <a:pt x="100108" y="65750"/>
                </a:lnTo>
                <a:lnTo>
                  <a:pt x="100233" y="56617"/>
                </a:lnTo>
                <a:lnTo>
                  <a:pt x="99828" y="48835"/>
                </a:lnTo>
                <a:lnTo>
                  <a:pt x="74576" y="48835"/>
                </a:lnTo>
                <a:lnTo>
                  <a:pt x="28902" y="37942"/>
                </a:lnTo>
                <a:lnTo>
                  <a:pt x="35341" y="27728"/>
                </a:lnTo>
                <a:lnTo>
                  <a:pt x="46527" y="22422"/>
                </a:lnTo>
                <a:lnTo>
                  <a:pt x="62707" y="21894"/>
                </a:lnTo>
                <a:lnTo>
                  <a:pt x="93542" y="21894"/>
                </a:lnTo>
                <a:lnTo>
                  <a:pt x="87396" y="12936"/>
                </a:lnTo>
                <a:lnTo>
                  <a:pt x="77229" y="5548"/>
                </a:lnTo>
                <a:lnTo>
                  <a:pt x="64528" y="1324"/>
                </a:lnTo>
                <a:lnTo>
                  <a:pt x="49505" y="0"/>
                </a:lnTo>
                <a:close/>
              </a:path>
              <a:path w="100329" h="121920">
                <a:moveTo>
                  <a:pt x="85968" y="95400"/>
                </a:moveTo>
                <a:lnTo>
                  <a:pt x="75364" y="98635"/>
                </a:lnTo>
                <a:lnTo>
                  <a:pt x="63570" y="100207"/>
                </a:lnTo>
                <a:lnTo>
                  <a:pt x="89753" y="100207"/>
                </a:lnTo>
                <a:lnTo>
                  <a:pt x="85968" y="95400"/>
                </a:lnTo>
                <a:close/>
              </a:path>
              <a:path w="100329" h="121920">
                <a:moveTo>
                  <a:pt x="93542" y="21894"/>
                </a:moveTo>
                <a:lnTo>
                  <a:pt x="62707" y="21894"/>
                </a:lnTo>
                <a:lnTo>
                  <a:pt x="71275" y="30955"/>
                </a:lnTo>
                <a:lnTo>
                  <a:pt x="74576" y="48835"/>
                </a:lnTo>
                <a:lnTo>
                  <a:pt x="99828" y="48835"/>
                </a:lnTo>
                <a:lnTo>
                  <a:pt x="99278" y="38264"/>
                </a:lnTo>
                <a:lnTo>
                  <a:pt x="94817" y="23753"/>
                </a:lnTo>
                <a:lnTo>
                  <a:pt x="93542" y="218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61" name="object 61"/>
          <p:cNvSpPr/>
          <p:nvPr/>
        </p:nvSpPr>
        <p:spPr>
          <a:xfrm>
            <a:off x="5235734" y="3849971"/>
            <a:ext cx="90706" cy="100668"/>
          </a:xfrm>
          <a:custGeom>
            <a:avLst/>
            <a:gdLst/>
            <a:ahLst/>
            <a:cxnLst/>
            <a:rect l="l" t="t" r="r" b="b"/>
            <a:pathLst>
              <a:path w="109854" h="121920">
                <a:moveTo>
                  <a:pt x="91047" y="18711"/>
                </a:moveTo>
                <a:lnTo>
                  <a:pt x="56124" y="18711"/>
                </a:lnTo>
                <a:lnTo>
                  <a:pt x="67073" y="25583"/>
                </a:lnTo>
                <a:lnTo>
                  <a:pt x="69418" y="40203"/>
                </a:lnTo>
                <a:lnTo>
                  <a:pt x="69418" y="51735"/>
                </a:lnTo>
                <a:lnTo>
                  <a:pt x="26454" y="56312"/>
                </a:lnTo>
                <a:lnTo>
                  <a:pt x="14519" y="61432"/>
                </a:lnTo>
                <a:lnTo>
                  <a:pt x="6081" y="69947"/>
                </a:lnTo>
                <a:lnTo>
                  <a:pt x="1216" y="82519"/>
                </a:lnTo>
                <a:lnTo>
                  <a:pt x="0" y="99805"/>
                </a:lnTo>
                <a:lnTo>
                  <a:pt x="4992" y="110391"/>
                </a:lnTo>
                <a:lnTo>
                  <a:pt x="16551" y="118552"/>
                </a:lnTo>
                <a:lnTo>
                  <a:pt x="37287" y="121710"/>
                </a:lnTo>
                <a:lnTo>
                  <a:pt x="50598" y="118824"/>
                </a:lnTo>
                <a:lnTo>
                  <a:pt x="61747" y="113268"/>
                </a:lnTo>
                <a:lnTo>
                  <a:pt x="71234" y="105659"/>
                </a:lnTo>
                <a:lnTo>
                  <a:pt x="109689" y="105659"/>
                </a:lnTo>
                <a:lnTo>
                  <a:pt x="109689" y="104745"/>
                </a:lnTo>
                <a:lnTo>
                  <a:pt x="95237" y="102713"/>
                </a:lnTo>
                <a:lnTo>
                  <a:pt x="95034" y="102256"/>
                </a:lnTo>
                <a:lnTo>
                  <a:pt x="95033" y="101811"/>
                </a:lnTo>
                <a:lnTo>
                  <a:pt x="30860" y="101811"/>
                </a:lnTo>
                <a:lnTo>
                  <a:pt x="25666" y="98179"/>
                </a:lnTo>
                <a:lnTo>
                  <a:pt x="25818" y="84334"/>
                </a:lnTo>
                <a:lnTo>
                  <a:pt x="31449" y="74470"/>
                </a:lnTo>
                <a:lnTo>
                  <a:pt x="47891" y="70087"/>
                </a:lnTo>
                <a:lnTo>
                  <a:pt x="69418" y="68296"/>
                </a:lnTo>
                <a:lnTo>
                  <a:pt x="95022" y="68296"/>
                </a:lnTo>
                <a:lnTo>
                  <a:pt x="95012" y="38174"/>
                </a:lnTo>
                <a:lnTo>
                  <a:pt x="93112" y="22877"/>
                </a:lnTo>
                <a:lnTo>
                  <a:pt x="91047" y="18711"/>
                </a:lnTo>
                <a:close/>
              </a:path>
              <a:path w="109854" h="121920">
                <a:moveTo>
                  <a:pt x="109689" y="105659"/>
                </a:moveTo>
                <a:lnTo>
                  <a:pt x="71234" y="105659"/>
                </a:lnTo>
                <a:lnTo>
                  <a:pt x="71907" y="105888"/>
                </a:lnTo>
                <a:lnTo>
                  <a:pt x="74129" y="119236"/>
                </a:lnTo>
                <a:lnTo>
                  <a:pt x="109689" y="119236"/>
                </a:lnTo>
                <a:lnTo>
                  <a:pt x="109689" y="105659"/>
                </a:lnTo>
                <a:close/>
              </a:path>
              <a:path w="109854" h="121920">
                <a:moveTo>
                  <a:pt x="95022" y="68296"/>
                </a:moveTo>
                <a:lnTo>
                  <a:pt x="69418" y="68296"/>
                </a:lnTo>
                <a:lnTo>
                  <a:pt x="64516" y="92488"/>
                </a:lnTo>
                <a:lnTo>
                  <a:pt x="53116" y="99069"/>
                </a:lnTo>
                <a:lnTo>
                  <a:pt x="40170" y="101811"/>
                </a:lnTo>
                <a:lnTo>
                  <a:pt x="95033" y="101811"/>
                </a:lnTo>
                <a:lnTo>
                  <a:pt x="95022" y="68296"/>
                </a:lnTo>
                <a:close/>
              </a:path>
              <a:path w="109854" h="121920">
                <a:moveTo>
                  <a:pt x="44209" y="0"/>
                </a:moveTo>
                <a:lnTo>
                  <a:pt x="30187" y="1728"/>
                </a:lnTo>
                <a:lnTo>
                  <a:pt x="17285" y="6712"/>
                </a:lnTo>
                <a:lnTo>
                  <a:pt x="7834" y="16460"/>
                </a:lnTo>
                <a:lnTo>
                  <a:pt x="4165" y="32482"/>
                </a:lnTo>
                <a:lnTo>
                  <a:pt x="29795" y="26600"/>
                </a:lnTo>
                <a:lnTo>
                  <a:pt x="38422" y="19594"/>
                </a:lnTo>
                <a:lnTo>
                  <a:pt x="56124" y="18711"/>
                </a:lnTo>
                <a:lnTo>
                  <a:pt x="91047" y="18711"/>
                </a:lnTo>
                <a:lnTo>
                  <a:pt x="87707" y="11973"/>
                </a:lnTo>
                <a:lnTo>
                  <a:pt x="78172" y="4900"/>
                </a:lnTo>
                <a:lnTo>
                  <a:pt x="63881" y="1096"/>
                </a:lnTo>
                <a:lnTo>
                  <a:pt x="442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62" name="object 62"/>
          <p:cNvSpPr/>
          <p:nvPr/>
        </p:nvSpPr>
        <p:spPr>
          <a:xfrm>
            <a:off x="5334657" y="3807216"/>
            <a:ext cx="48761" cy="141564"/>
          </a:xfrm>
          <a:custGeom>
            <a:avLst/>
            <a:gdLst/>
            <a:ahLst/>
            <a:cxnLst/>
            <a:rect l="l" t="t" r="r" b="b"/>
            <a:pathLst>
              <a:path w="59054" h="171450">
                <a:moveTo>
                  <a:pt x="42570" y="0"/>
                </a:moveTo>
                <a:lnTo>
                  <a:pt x="2921" y="0"/>
                </a:lnTo>
                <a:lnTo>
                  <a:pt x="660" y="14490"/>
                </a:lnTo>
                <a:lnTo>
                  <a:pt x="13589" y="18808"/>
                </a:lnTo>
                <a:lnTo>
                  <a:pt x="15811" y="19494"/>
                </a:lnTo>
                <a:lnTo>
                  <a:pt x="16522" y="21069"/>
                </a:lnTo>
                <a:lnTo>
                  <a:pt x="16522" y="153809"/>
                </a:lnTo>
                <a:lnTo>
                  <a:pt x="16052" y="154495"/>
                </a:lnTo>
                <a:lnTo>
                  <a:pt x="0" y="156768"/>
                </a:lnTo>
                <a:lnTo>
                  <a:pt x="0" y="171018"/>
                </a:lnTo>
                <a:lnTo>
                  <a:pt x="58902" y="171018"/>
                </a:lnTo>
                <a:lnTo>
                  <a:pt x="58902" y="156527"/>
                </a:lnTo>
                <a:lnTo>
                  <a:pt x="46202" y="154952"/>
                </a:lnTo>
                <a:lnTo>
                  <a:pt x="42799" y="154495"/>
                </a:lnTo>
                <a:lnTo>
                  <a:pt x="42570" y="154038"/>
                </a:lnTo>
                <a:lnTo>
                  <a:pt x="425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63" name="object 63"/>
          <p:cNvSpPr/>
          <p:nvPr/>
        </p:nvSpPr>
        <p:spPr>
          <a:xfrm>
            <a:off x="5389350" y="3825555"/>
            <a:ext cx="70782" cy="124786"/>
          </a:xfrm>
          <a:custGeom>
            <a:avLst/>
            <a:gdLst/>
            <a:ahLst/>
            <a:cxnLst/>
            <a:rect l="l" t="t" r="r" b="b"/>
            <a:pathLst>
              <a:path w="85725" h="151129">
                <a:moveTo>
                  <a:pt x="44196" y="50279"/>
                </a:moveTo>
                <a:lnTo>
                  <a:pt x="18097" y="50279"/>
                </a:lnTo>
                <a:lnTo>
                  <a:pt x="18253" y="123302"/>
                </a:lnTo>
                <a:lnTo>
                  <a:pt x="21223" y="135821"/>
                </a:lnTo>
                <a:lnTo>
                  <a:pt x="28723" y="144541"/>
                </a:lnTo>
                <a:lnTo>
                  <a:pt x="41748" y="149530"/>
                </a:lnTo>
                <a:lnTo>
                  <a:pt x="61289" y="150856"/>
                </a:lnTo>
                <a:lnTo>
                  <a:pt x="74059" y="147963"/>
                </a:lnTo>
                <a:lnTo>
                  <a:pt x="85356" y="143624"/>
                </a:lnTo>
                <a:lnTo>
                  <a:pt x="81440" y="131178"/>
                </a:lnTo>
                <a:lnTo>
                  <a:pt x="47828" y="131178"/>
                </a:lnTo>
                <a:lnTo>
                  <a:pt x="44196" y="125958"/>
                </a:lnTo>
                <a:lnTo>
                  <a:pt x="44196" y="50279"/>
                </a:lnTo>
                <a:close/>
              </a:path>
              <a:path w="85725" h="151129">
                <a:moveTo>
                  <a:pt x="80225" y="127317"/>
                </a:moveTo>
                <a:lnTo>
                  <a:pt x="74320" y="129349"/>
                </a:lnTo>
                <a:lnTo>
                  <a:pt x="67297" y="131178"/>
                </a:lnTo>
                <a:lnTo>
                  <a:pt x="81440" y="131178"/>
                </a:lnTo>
                <a:lnTo>
                  <a:pt x="80225" y="127317"/>
                </a:lnTo>
                <a:close/>
              </a:path>
              <a:path w="85725" h="151129">
                <a:moveTo>
                  <a:pt x="44196" y="0"/>
                </a:moveTo>
                <a:lnTo>
                  <a:pt x="26218" y="7557"/>
                </a:lnTo>
                <a:lnTo>
                  <a:pt x="21224" y="20879"/>
                </a:lnTo>
                <a:lnTo>
                  <a:pt x="12805" y="29847"/>
                </a:lnTo>
                <a:lnTo>
                  <a:pt x="0" y="34201"/>
                </a:lnTo>
                <a:lnTo>
                  <a:pt x="0" y="50279"/>
                </a:lnTo>
                <a:lnTo>
                  <a:pt x="78828" y="50279"/>
                </a:lnTo>
                <a:lnTo>
                  <a:pt x="78828" y="31711"/>
                </a:lnTo>
                <a:lnTo>
                  <a:pt x="44196" y="31711"/>
                </a:lnTo>
                <a:lnTo>
                  <a:pt x="441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64" name="object 64"/>
          <p:cNvSpPr/>
          <p:nvPr/>
        </p:nvSpPr>
        <p:spPr>
          <a:xfrm>
            <a:off x="5468509" y="3807216"/>
            <a:ext cx="108533" cy="141564"/>
          </a:xfrm>
          <a:custGeom>
            <a:avLst/>
            <a:gdLst/>
            <a:ahLst/>
            <a:cxnLst/>
            <a:rect l="l" t="t" r="r" b="b"/>
            <a:pathLst>
              <a:path w="131445" h="171450">
                <a:moveTo>
                  <a:pt x="41681" y="0"/>
                </a:moveTo>
                <a:lnTo>
                  <a:pt x="2247" y="0"/>
                </a:lnTo>
                <a:lnTo>
                  <a:pt x="0" y="14490"/>
                </a:lnTo>
                <a:lnTo>
                  <a:pt x="12928" y="18808"/>
                </a:lnTo>
                <a:lnTo>
                  <a:pt x="15189" y="19494"/>
                </a:lnTo>
                <a:lnTo>
                  <a:pt x="15849" y="21069"/>
                </a:lnTo>
                <a:lnTo>
                  <a:pt x="15849" y="153809"/>
                </a:lnTo>
                <a:lnTo>
                  <a:pt x="15392" y="154495"/>
                </a:lnTo>
                <a:lnTo>
                  <a:pt x="12204" y="154952"/>
                </a:lnTo>
                <a:lnTo>
                  <a:pt x="1346" y="156768"/>
                </a:lnTo>
                <a:lnTo>
                  <a:pt x="1346" y="171018"/>
                </a:lnTo>
                <a:lnTo>
                  <a:pt x="57543" y="171018"/>
                </a:lnTo>
                <a:lnTo>
                  <a:pt x="57543" y="156527"/>
                </a:lnTo>
                <a:lnTo>
                  <a:pt x="42138" y="154495"/>
                </a:lnTo>
                <a:lnTo>
                  <a:pt x="41909" y="154038"/>
                </a:lnTo>
                <a:lnTo>
                  <a:pt x="41909" y="150418"/>
                </a:lnTo>
                <a:lnTo>
                  <a:pt x="42435" y="84800"/>
                </a:lnTo>
                <a:lnTo>
                  <a:pt x="51887" y="79199"/>
                </a:lnTo>
                <a:lnTo>
                  <a:pt x="63801" y="75000"/>
                </a:lnTo>
                <a:lnTo>
                  <a:pt x="78567" y="73787"/>
                </a:lnTo>
                <a:lnTo>
                  <a:pt x="112216" y="73787"/>
                </a:lnTo>
                <a:lnTo>
                  <a:pt x="111736" y="71571"/>
                </a:lnTo>
                <a:lnTo>
                  <a:pt x="108224" y="66154"/>
                </a:lnTo>
                <a:lnTo>
                  <a:pt x="41681" y="66154"/>
                </a:lnTo>
                <a:lnTo>
                  <a:pt x="41681" y="0"/>
                </a:lnTo>
                <a:close/>
              </a:path>
              <a:path w="131445" h="171450">
                <a:moveTo>
                  <a:pt x="112216" y="73787"/>
                </a:moveTo>
                <a:lnTo>
                  <a:pt x="78567" y="73787"/>
                </a:lnTo>
                <a:lnTo>
                  <a:pt x="87419" y="83598"/>
                </a:lnTo>
                <a:lnTo>
                  <a:pt x="89039" y="97866"/>
                </a:lnTo>
                <a:lnTo>
                  <a:pt x="88917" y="154038"/>
                </a:lnTo>
                <a:lnTo>
                  <a:pt x="88785" y="154736"/>
                </a:lnTo>
                <a:lnTo>
                  <a:pt x="85153" y="155194"/>
                </a:lnTo>
                <a:lnTo>
                  <a:pt x="74523" y="156768"/>
                </a:lnTo>
                <a:lnTo>
                  <a:pt x="74523" y="171018"/>
                </a:lnTo>
                <a:lnTo>
                  <a:pt x="131190" y="171018"/>
                </a:lnTo>
                <a:lnTo>
                  <a:pt x="131190" y="156527"/>
                </a:lnTo>
                <a:lnTo>
                  <a:pt x="115303" y="154495"/>
                </a:lnTo>
                <a:lnTo>
                  <a:pt x="115074" y="154038"/>
                </a:lnTo>
                <a:lnTo>
                  <a:pt x="115074" y="150418"/>
                </a:lnTo>
                <a:lnTo>
                  <a:pt x="114794" y="85704"/>
                </a:lnTo>
                <a:lnTo>
                  <a:pt x="112216" y="73787"/>
                </a:lnTo>
                <a:close/>
              </a:path>
              <a:path w="131445" h="171450">
                <a:moveTo>
                  <a:pt x="76765" y="51819"/>
                </a:moveTo>
                <a:lnTo>
                  <a:pt x="63804" y="54447"/>
                </a:lnTo>
                <a:lnTo>
                  <a:pt x="52286" y="59555"/>
                </a:lnTo>
                <a:lnTo>
                  <a:pt x="41681" y="66154"/>
                </a:lnTo>
                <a:lnTo>
                  <a:pt x="108224" y="66154"/>
                </a:lnTo>
                <a:lnTo>
                  <a:pt x="104799" y="60870"/>
                </a:lnTo>
                <a:lnTo>
                  <a:pt x="93352" y="54115"/>
                </a:lnTo>
                <a:lnTo>
                  <a:pt x="76765" y="518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65" name="object 65"/>
          <p:cNvSpPr/>
          <p:nvPr/>
        </p:nvSpPr>
        <p:spPr>
          <a:xfrm>
            <a:off x="3978421" y="4055601"/>
            <a:ext cx="102241" cy="112203"/>
          </a:xfrm>
          <a:custGeom>
            <a:avLst/>
            <a:gdLst/>
            <a:ahLst/>
            <a:cxnLst/>
            <a:rect l="l" t="t" r="r" b="b"/>
            <a:pathLst>
              <a:path w="123825" h="135889">
                <a:moveTo>
                  <a:pt x="56070" y="0"/>
                </a:moveTo>
                <a:lnTo>
                  <a:pt x="0" y="0"/>
                </a:lnTo>
                <a:lnTo>
                  <a:pt x="0" y="10312"/>
                </a:lnTo>
                <a:lnTo>
                  <a:pt x="11811" y="11620"/>
                </a:lnTo>
                <a:lnTo>
                  <a:pt x="14439" y="11811"/>
                </a:lnTo>
                <a:lnTo>
                  <a:pt x="14808" y="12560"/>
                </a:lnTo>
                <a:lnTo>
                  <a:pt x="14808" y="123393"/>
                </a:lnTo>
                <a:lnTo>
                  <a:pt x="14439" y="123952"/>
                </a:lnTo>
                <a:lnTo>
                  <a:pt x="11811" y="124320"/>
                </a:lnTo>
                <a:lnTo>
                  <a:pt x="0" y="125641"/>
                </a:lnTo>
                <a:lnTo>
                  <a:pt x="0" y="135763"/>
                </a:lnTo>
                <a:lnTo>
                  <a:pt x="56499" y="135709"/>
                </a:lnTo>
                <a:lnTo>
                  <a:pt x="97885" y="123291"/>
                </a:lnTo>
                <a:lnTo>
                  <a:pt x="99185" y="122072"/>
                </a:lnTo>
                <a:lnTo>
                  <a:pt x="32067" y="122072"/>
                </a:lnTo>
                <a:lnTo>
                  <a:pt x="32067" y="13500"/>
                </a:lnTo>
                <a:lnTo>
                  <a:pt x="102332" y="13500"/>
                </a:lnTo>
                <a:lnTo>
                  <a:pt x="100474" y="11768"/>
                </a:lnTo>
                <a:lnTo>
                  <a:pt x="88439" y="5330"/>
                </a:lnTo>
                <a:lnTo>
                  <a:pt x="73670" y="1357"/>
                </a:lnTo>
                <a:lnTo>
                  <a:pt x="56070" y="0"/>
                </a:lnTo>
                <a:close/>
              </a:path>
              <a:path w="123825" h="135889">
                <a:moveTo>
                  <a:pt x="102332" y="13500"/>
                </a:moveTo>
                <a:lnTo>
                  <a:pt x="32067" y="13500"/>
                </a:lnTo>
                <a:lnTo>
                  <a:pt x="65937" y="14222"/>
                </a:lnTo>
                <a:lnTo>
                  <a:pt x="77680" y="17074"/>
                </a:lnTo>
                <a:lnTo>
                  <a:pt x="103598" y="61160"/>
                </a:lnTo>
                <a:lnTo>
                  <a:pt x="104284" y="83173"/>
                </a:lnTo>
                <a:lnTo>
                  <a:pt x="100052" y="96645"/>
                </a:lnTo>
                <a:lnTo>
                  <a:pt x="92824" y="107471"/>
                </a:lnTo>
                <a:lnTo>
                  <a:pt x="82554" y="115450"/>
                </a:lnTo>
                <a:lnTo>
                  <a:pt x="69192" y="120383"/>
                </a:lnTo>
                <a:lnTo>
                  <a:pt x="52692" y="122072"/>
                </a:lnTo>
                <a:lnTo>
                  <a:pt x="99185" y="122072"/>
                </a:lnTo>
                <a:lnTo>
                  <a:pt x="122278" y="75923"/>
                </a:lnTo>
                <a:lnTo>
                  <a:pt x="123203" y="59186"/>
                </a:lnTo>
                <a:lnTo>
                  <a:pt x="121139" y="44381"/>
                </a:lnTo>
                <a:lnTo>
                  <a:pt x="116727" y="31444"/>
                </a:lnTo>
                <a:lnTo>
                  <a:pt x="109871" y="20523"/>
                </a:lnTo>
                <a:lnTo>
                  <a:pt x="102332" y="135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66" name="object 66"/>
          <p:cNvSpPr/>
          <p:nvPr/>
        </p:nvSpPr>
        <p:spPr>
          <a:xfrm>
            <a:off x="4092813" y="4086572"/>
            <a:ext cx="66588" cy="82841"/>
          </a:xfrm>
          <a:custGeom>
            <a:avLst/>
            <a:gdLst/>
            <a:ahLst/>
            <a:cxnLst/>
            <a:rect l="l" t="t" r="r" b="b"/>
            <a:pathLst>
              <a:path w="80645" h="100329">
                <a:moveTo>
                  <a:pt x="41305" y="0"/>
                </a:moveTo>
                <a:lnTo>
                  <a:pt x="5097" y="25982"/>
                </a:lnTo>
                <a:lnTo>
                  <a:pt x="0" y="63110"/>
                </a:lnTo>
                <a:lnTo>
                  <a:pt x="3418" y="75284"/>
                </a:lnTo>
                <a:lnTo>
                  <a:pt x="9964" y="85536"/>
                </a:lnTo>
                <a:lnTo>
                  <a:pt x="20282" y="93371"/>
                </a:lnTo>
                <a:lnTo>
                  <a:pt x="35013" y="98291"/>
                </a:lnTo>
                <a:lnTo>
                  <a:pt x="54802" y="99800"/>
                </a:lnTo>
                <a:lnTo>
                  <a:pt x="67288" y="96892"/>
                </a:lnTo>
                <a:lnTo>
                  <a:pt x="78198" y="92059"/>
                </a:lnTo>
                <a:lnTo>
                  <a:pt x="69665" y="85591"/>
                </a:lnTo>
                <a:lnTo>
                  <a:pt x="39389" y="85591"/>
                </a:lnTo>
                <a:lnTo>
                  <a:pt x="26740" y="80081"/>
                </a:lnTo>
                <a:lnTo>
                  <a:pt x="19592" y="69253"/>
                </a:lnTo>
                <a:lnTo>
                  <a:pt x="17073" y="54188"/>
                </a:lnTo>
                <a:lnTo>
                  <a:pt x="80078" y="54188"/>
                </a:lnTo>
                <a:lnTo>
                  <a:pt x="80268" y="51000"/>
                </a:lnTo>
                <a:lnTo>
                  <a:pt x="80446" y="47254"/>
                </a:lnTo>
                <a:lnTo>
                  <a:pt x="80062" y="41247"/>
                </a:lnTo>
                <a:lnTo>
                  <a:pt x="63390" y="41247"/>
                </a:lnTo>
                <a:lnTo>
                  <a:pt x="18436" y="33258"/>
                </a:lnTo>
                <a:lnTo>
                  <a:pt x="24260" y="21815"/>
                </a:lnTo>
                <a:lnTo>
                  <a:pt x="34923" y="16084"/>
                </a:lnTo>
                <a:lnTo>
                  <a:pt x="50695" y="15260"/>
                </a:lnTo>
                <a:lnTo>
                  <a:pt x="73055" y="15260"/>
                </a:lnTo>
                <a:lnTo>
                  <a:pt x="66452" y="7362"/>
                </a:lnTo>
                <a:lnTo>
                  <a:pt x="55159" y="1765"/>
                </a:lnTo>
                <a:lnTo>
                  <a:pt x="41305" y="0"/>
                </a:lnTo>
                <a:close/>
              </a:path>
              <a:path w="80645" h="100329">
                <a:moveTo>
                  <a:pt x="65557" y="82477"/>
                </a:moveTo>
                <a:lnTo>
                  <a:pt x="54640" y="85110"/>
                </a:lnTo>
                <a:lnTo>
                  <a:pt x="39389" y="85591"/>
                </a:lnTo>
                <a:lnTo>
                  <a:pt x="69665" y="85591"/>
                </a:lnTo>
                <a:lnTo>
                  <a:pt x="65557" y="82477"/>
                </a:lnTo>
                <a:close/>
              </a:path>
              <a:path w="80645" h="100329">
                <a:moveTo>
                  <a:pt x="73055" y="15260"/>
                </a:moveTo>
                <a:lnTo>
                  <a:pt x="50695" y="15260"/>
                </a:lnTo>
                <a:lnTo>
                  <a:pt x="59641" y="23546"/>
                </a:lnTo>
                <a:lnTo>
                  <a:pt x="63390" y="41247"/>
                </a:lnTo>
                <a:lnTo>
                  <a:pt x="80062" y="41247"/>
                </a:lnTo>
                <a:lnTo>
                  <a:pt x="79460" y="31843"/>
                </a:lnTo>
                <a:lnTo>
                  <a:pt x="74710" y="17239"/>
                </a:lnTo>
                <a:lnTo>
                  <a:pt x="73055" y="152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67" name="object 67"/>
          <p:cNvSpPr/>
          <p:nvPr/>
        </p:nvSpPr>
        <p:spPr>
          <a:xfrm>
            <a:off x="4172696" y="4086626"/>
            <a:ext cx="58723" cy="82841"/>
          </a:xfrm>
          <a:custGeom>
            <a:avLst/>
            <a:gdLst/>
            <a:ahLst/>
            <a:cxnLst/>
            <a:rect l="l" t="t" r="r" b="b"/>
            <a:pathLst>
              <a:path w="71120" h="100329">
                <a:moveTo>
                  <a:pt x="0" y="69131"/>
                </a:moveTo>
                <a:lnTo>
                  <a:pt x="117" y="94119"/>
                </a:lnTo>
                <a:lnTo>
                  <a:pt x="7311" y="96687"/>
                </a:lnTo>
                <a:lnTo>
                  <a:pt x="20515" y="99241"/>
                </a:lnTo>
                <a:lnTo>
                  <a:pt x="37975" y="100340"/>
                </a:lnTo>
                <a:lnTo>
                  <a:pt x="50958" y="97986"/>
                </a:lnTo>
                <a:lnTo>
                  <a:pt x="61655" y="91685"/>
                </a:lnTo>
                <a:lnTo>
                  <a:pt x="63662" y="88448"/>
                </a:lnTo>
                <a:lnTo>
                  <a:pt x="26060" y="88448"/>
                </a:lnTo>
                <a:lnTo>
                  <a:pt x="19494" y="86378"/>
                </a:lnTo>
                <a:lnTo>
                  <a:pt x="17068" y="85438"/>
                </a:lnTo>
                <a:lnTo>
                  <a:pt x="15379" y="84879"/>
                </a:lnTo>
                <a:lnTo>
                  <a:pt x="14998" y="84117"/>
                </a:lnTo>
                <a:lnTo>
                  <a:pt x="14808" y="82809"/>
                </a:lnTo>
                <a:lnTo>
                  <a:pt x="12560" y="69868"/>
                </a:lnTo>
                <a:lnTo>
                  <a:pt x="0" y="69131"/>
                </a:lnTo>
                <a:close/>
              </a:path>
              <a:path w="71120" h="100329">
                <a:moveTo>
                  <a:pt x="36457" y="0"/>
                </a:moveTo>
                <a:lnTo>
                  <a:pt x="23503" y="2261"/>
                </a:lnTo>
                <a:lnTo>
                  <a:pt x="12724" y="8521"/>
                </a:lnTo>
                <a:lnTo>
                  <a:pt x="5530" y="19883"/>
                </a:lnTo>
                <a:lnTo>
                  <a:pt x="3332" y="37453"/>
                </a:lnTo>
                <a:lnTo>
                  <a:pt x="10369" y="47930"/>
                </a:lnTo>
                <a:lnTo>
                  <a:pt x="22224" y="53915"/>
                </a:lnTo>
                <a:lnTo>
                  <a:pt x="36872" y="57765"/>
                </a:lnTo>
                <a:lnTo>
                  <a:pt x="50411" y="62863"/>
                </a:lnTo>
                <a:lnTo>
                  <a:pt x="56070" y="73620"/>
                </a:lnTo>
                <a:lnTo>
                  <a:pt x="50466" y="84838"/>
                </a:lnTo>
                <a:lnTo>
                  <a:pt x="35445" y="88448"/>
                </a:lnTo>
                <a:lnTo>
                  <a:pt x="63662" y="88448"/>
                </a:lnTo>
                <a:lnTo>
                  <a:pt x="68728" y="80279"/>
                </a:lnTo>
                <a:lnTo>
                  <a:pt x="70837" y="62606"/>
                </a:lnTo>
                <a:lnTo>
                  <a:pt x="63886" y="52237"/>
                </a:lnTo>
                <a:lnTo>
                  <a:pt x="52206" y="45959"/>
                </a:lnTo>
                <a:lnTo>
                  <a:pt x="37556" y="41674"/>
                </a:lnTo>
                <a:lnTo>
                  <a:pt x="23802" y="36652"/>
                </a:lnTo>
                <a:lnTo>
                  <a:pt x="17995" y="26548"/>
                </a:lnTo>
                <a:lnTo>
                  <a:pt x="17995" y="18496"/>
                </a:lnTo>
                <a:lnTo>
                  <a:pt x="24180" y="12489"/>
                </a:lnTo>
                <a:lnTo>
                  <a:pt x="66508" y="12489"/>
                </a:lnTo>
                <a:lnTo>
                  <a:pt x="65119" y="3757"/>
                </a:lnTo>
                <a:lnTo>
                  <a:pt x="53381" y="1209"/>
                </a:lnTo>
                <a:lnTo>
                  <a:pt x="36457" y="0"/>
                </a:lnTo>
                <a:close/>
              </a:path>
              <a:path w="71120" h="100329">
                <a:moveTo>
                  <a:pt x="66508" y="12489"/>
                </a:moveTo>
                <a:lnTo>
                  <a:pt x="44246" y="12489"/>
                </a:lnTo>
                <a:lnTo>
                  <a:pt x="49872" y="13607"/>
                </a:lnTo>
                <a:lnTo>
                  <a:pt x="52501" y="14547"/>
                </a:lnTo>
                <a:lnTo>
                  <a:pt x="54000" y="14940"/>
                </a:lnTo>
                <a:lnTo>
                  <a:pt x="54190" y="15677"/>
                </a:lnTo>
                <a:lnTo>
                  <a:pt x="54381" y="16998"/>
                </a:lnTo>
                <a:lnTo>
                  <a:pt x="56629" y="28618"/>
                </a:lnTo>
                <a:lnTo>
                  <a:pt x="69189" y="29355"/>
                </a:lnTo>
                <a:lnTo>
                  <a:pt x="66508" y="124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68" name="object 68"/>
          <p:cNvSpPr/>
          <p:nvPr/>
        </p:nvSpPr>
        <p:spPr>
          <a:xfrm>
            <a:off x="4278270" y="4055595"/>
            <a:ext cx="129505" cy="112203"/>
          </a:xfrm>
          <a:custGeom>
            <a:avLst/>
            <a:gdLst/>
            <a:ahLst/>
            <a:cxnLst/>
            <a:rect l="l" t="t" r="r" b="b"/>
            <a:pathLst>
              <a:path w="156845" h="135889">
                <a:moveTo>
                  <a:pt x="36372" y="0"/>
                </a:moveTo>
                <a:lnTo>
                  <a:pt x="0" y="0"/>
                </a:lnTo>
                <a:lnTo>
                  <a:pt x="0" y="10325"/>
                </a:lnTo>
                <a:lnTo>
                  <a:pt x="11811" y="11620"/>
                </a:lnTo>
                <a:lnTo>
                  <a:pt x="14427" y="11823"/>
                </a:lnTo>
                <a:lnTo>
                  <a:pt x="14716" y="12382"/>
                </a:lnTo>
                <a:lnTo>
                  <a:pt x="14808" y="123405"/>
                </a:lnTo>
                <a:lnTo>
                  <a:pt x="14427" y="123964"/>
                </a:lnTo>
                <a:lnTo>
                  <a:pt x="11811" y="124320"/>
                </a:lnTo>
                <a:lnTo>
                  <a:pt x="0" y="125641"/>
                </a:lnTo>
                <a:lnTo>
                  <a:pt x="0" y="135762"/>
                </a:lnTo>
                <a:lnTo>
                  <a:pt x="51003" y="135762"/>
                </a:lnTo>
                <a:lnTo>
                  <a:pt x="51003" y="125641"/>
                </a:lnTo>
                <a:lnTo>
                  <a:pt x="34683" y="124142"/>
                </a:lnTo>
                <a:lnTo>
                  <a:pt x="31877" y="123761"/>
                </a:lnTo>
                <a:lnTo>
                  <a:pt x="31686" y="123405"/>
                </a:lnTo>
                <a:lnTo>
                  <a:pt x="31686" y="27749"/>
                </a:lnTo>
                <a:lnTo>
                  <a:pt x="49226" y="27749"/>
                </a:lnTo>
                <a:lnTo>
                  <a:pt x="36372" y="0"/>
                </a:lnTo>
                <a:close/>
              </a:path>
              <a:path w="156845" h="135889">
                <a:moveTo>
                  <a:pt x="140817" y="27571"/>
                </a:moveTo>
                <a:lnTo>
                  <a:pt x="123952" y="27571"/>
                </a:lnTo>
                <a:lnTo>
                  <a:pt x="123952" y="123405"/>
                </a:lnTo>
                <a:lnTo>
                  <a:pt x="123571" y="124142"/>
                </a:lnTo>
                <a:lnTo>
                  <a:pt x="120942" y="124320"/>
                </a:lnTo>
                <a:lnTo>
                  <a:pt x="105384" y="125641"/>
                </a:lnTo>
                <a:lnTo>
                  <a:pt x="105384" y="135762"/>
                </a:lnTo>
                <a:lnTo>
                  <a:pt x="156387" y="135762"/>
                </a:lnTo>
                <a:lnTo>
                  <a:pt x="156387" y="125641"/>
                </a:lnTo>
                <a:lnTo>
                  <a:pt x="143827" y="124142"/>
                </a:lnTo>
                <a:lnTo>
                  <a:pt x="141389" y="123761"/>
                </a:lnTo>
                <a:lnTo>
                  <a:pt x="140817" y="123024"/>
                </a:lnTo>
                <a:lnTo>
                  <a:pt x="140817" y="27571"/>
                </a:lnTo>
                <a:close/>
              </a:path>
              <a:path w="156845" h="135889">
                <a:moveTo>
                  <a:pt x="49226" y="27749"/>
                </a:moveTo>
                <a:lnTo>
                  <a:pt x="31686" y="27749"/>
                </a:lnTo>
                <a:lnTo>
                  <a:pt x="68072" y="103885"/>
                </a:lnTo>
                <a:lnTo>
                  <a:pt x="86258" y="103885"/>
                </a:lnTo>
                <a:lnTo>
                  <a:pt x="93572" y="89077"/>
                </a:lnTo>
                <a:lnTo>
                  <a:pt x="77635" y="89077"/>
                </a:lnTo>
                <a:lnTo>
                  <a:pt x="49226" y="27749"/>
                </a:lnTo>
                <a:close/>
              </a:path>
              <a:path w="156845" h="135889">
                <a:moveTo>
                  <a:pt x="156387" y="0"/>
                </a:moveTo>
                <a:lnTo>
                  <a:pt x="120383" y="0"/>
                </a:lnTo>
                <a:lnTo>
                  <a:pt x="77635" y="89077"/>
                </a:lnTo>
                <a:lnTo>
                  <a:pt x="93572" y="89077"/>
                </a:lnTo>
                <a:lnTo>
                  <a:pt x="123952" y="27571"/>
                </a:lnTo>
                <a:lnTo>
                  <a:pt x="140817" y="27571"/>
                </a:lnTo>
                <a:lnTo>
                  <a:pt x="140817" y="12382"/>
                </a:lnTo>
                <a:lnTo>
                  <a:pt x="141008" y="12001"/>
                </a:lnTo>
                <a:lnTo>
                  <a:pt x="143827" y="11620"/>
                </a:lnTo>
                <a:lnTo>
                  <a:pt x="156387" y="10121"/>
                </a:lnTo>
                <a:lnTo>
                  <a:pt x="1563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69" name="object 69"/>
          <p:cNvSpPr/>
          <p:nvPr/>
        </p:nvSpPr>
        <p:spPr>
          <a:xfrm>
            <a:off x="4416654" y="4086827"/>
            <a:ext cx="75501" cy="82841"/>
          </a:xfrm>
          <a:custGeom>
            <a:avLst/>
            <a:gdLst/>
            <a:ahLst/>
            <a:cxnLst/>
            <a:rect l="l" t="t" r="r" b="b"/>
            <a:pathLst>
              <a:path w="91439" h="100329">
                <a:moveTo>
                  <a:pt x="40394" y="0"/>
                </a:moveTo>
                <a:lnTo>
                  <a:pt x="6307" y="20962"/>
                </a:lnTo>
                <a:lnTo>
                  <a:pt x="0" y="49370"/>
                </a:lnTo>
                <a:lnTo>
                  <a:pt x="175" y="55298"/>
                </a:lnTo>
                <a:lnTo>
                  <a:pt x="16707" y="92069"/>
                </a:lnTo>
                <a:lnTo>
                  <a:pt x="45325" y="100208"/>
                </a:lnTo>
                <a:lnTo>
                  <a:pt x="59849" y="98485"/>
                </a:lnTo>
                <a:lnTo>
                  <a:pt x="71498" y="93392"/>
                </a:lnTo>
                <a:lnTo>
                  <a:pt x="80180" y="85128"/>
                </a:lnTo>
                <a:lnTo>
                  <a:pt x="35990" y="85128"/>
                </a:lnTo>
                <a:lnTo>
                  <a:pt x="25832" y="78600"/>
                </a:lnTo>
                <a:lnTo>
                  <a:pt x="19692" y="66479"/>
                </a:lnTo>
                <a:lnTo>
                  <a:pt x="17633" y="48536"/>
                </a:lnTo>
                <a:lnTo>
                  <a:pt x="19883" y="33002"/>
                </a:lnTo>
                <a:lnTo>
                  <a:pt x="26451" y="22311"/>
                </a:lnTo>
                <a:lnTo>
                  <a:pt x="37734" y="16259"/>
                </a:lnTo>
                <a:lnTo>
                  <a:pt x="54130" y="14640"/>
                </a:lnTo>
                <a:lnTo>
                  <a:pt x="81235" y="14640"/>
                </a:lnTo>
                <a:lnTo>
                  <a:pt x="72580" y="7086"/>
                </a:lnTo>
                <a:lnTo>
                  <a:pt x="58794" y="1763"/>
                </a:lnTo>
                <a:lnTo>
                  <a:pt x="40394" y="0"/>
                </a:lnTo>
                <a:close/>
              </a:path>
              <a:path w="91439" h="100329">
                <a:moveTo>
                  <a:pt x="81235" y="14640"/>
                </a:moveTo>
                <a:lnTo>
                  <a:pt x="54130" y="14640"/>
                </a:lnTo>
                <a:lnTo>
                  <a:pt x="65123" y="20226"/>
                </a:lnTo>
                <a:lnTo>
                  <a:pt x="71701" y="31674"/>
                </a:lnTo>
                <a:lnTo>
                  <a:pt x="73785" y="48536"/>
                </a:lnTo>
                <a:lnTo>
                  <a:pt x="73781" y="53804"/>
                </a:lnTo>
                <a:lnTo>
                  <a:pt x="71092" y="68402"/>
                </a:lnTo>
                <a:lnTo>
                  <a:pt x="64317" y="78412"/>
                </a:lnTo>
                <a:lnTo>
                  <a:pt x="52826" y="83949"/>
                </a:lnTo>
                <a:lnTo>
                  <a:pt x="35990" y="85128"/>
                </a:lnTo>
                <a:lnTo>
                  <a:pt x="80180" y="85128"/>
                </a:lnTo>
                <a:lnTo>
                  <a:pt x="80362" y="84955"/>
                </a:lnTo>
                <a:lnTo>
                  <a:pt x="86527" y="73206"/>
                </a:lnTo>
                <a:lnTo>
                  <a:pt x="90082" y="58172"/>
                </a:lnTo>
                <a:lnTo>
                  <a:pt x="91113" y="39884"/>
                </a:lnTo>
                <a:lnTo>
                  <a:pt x="88254" y="26600"/>
                </a:lnTo>
                <a:lnTo>
                  <a:pt x="82239" y="15516"/>
                </a:lnTo>
                <a:lnTo>
                  <a:pt x="81235" y="146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70" name="object 70"/>
          <p:cNvSpPr/>
          <p:nvPr/>
        </p:nvSpPr>
        <p:spPr>
          <a:xfrm>
            <a:off x="4502728" y="4051260"/>
            <a:ext cx="39323" cy="116922"/>
          </a:xfrm>
          <a:custGeom>
            <a:avLst/>
            <a:gdLst/>
            <a:ahLst/>
            <a:cxnLst/>
            <a:rect l="l" t="t" r="r" b="b"/>
            <a:pathLst>
              <a:path w="47625" h="141604">
                <a:moveTo>
                  <a:pt x="29057" y="0"/>
                </a:moveTo>
                <a:lnTo>
                  <a:pt x="13677" y="0"/>
                </a:lnTo>
                <a:lnTo>
                  <a:pt x="9182" y="4305"/>
                </a:lnTo>
                <a:lnTo>
                  <a:pt x="9182" y="19494"/>
                </a:lnTo>
                <a:lnTo>
                  <a:pt x="13677" y="23825"/>
                </a:lnTo>
                <a:lnTo>
                  <a:pt x="29057" y="23825"/>
                </a:lnTo>
                <a:lnTo>
                  <a:pt x="33375" y="19494"/>
                </a:lnTo>
                <a:lnTo>
                  <a:pt x="33375" y="4305"/>
                </a:lnTo>
                <a:lnTo>
                  <a:pt x="29057" y="0"/>
                </a:lnTo>
                <a:close/>
              </a:path>
              <a:path w="47625" h="141604">
                <a:moveTo>
                  <a:pt x="32435" y="44640"/>
                </a:moveTo>
                <a:lnTo>
                  <a:pt x="3936" y="44640"/>
                </a:lnTo>
                <a:lnTo>
                  <a:pt x="2247" y="54584"/>
                </a:lnTo>
                <a:lnTo>
                  <a:pt x="12928" y="58127"/>
                </a:lnTo>
                <a:lnTo>
                  <a:pt x="14820" y="58686"/>
                </a:lnTo>
                <a:lnTo>
                  <a:pt x="15366" y="60007"/>
                </a:lnTo>
                <a:lnTo>
                  <a:pt x="15278" y="128828"/>
                </a:lnTo>
                <a:lnTo>
                  <a:pt x="14998" y="129387"/>
                </a:lnTo>
                <a:lnTo>
                  <a:pt x="12369" y="129578"/>
                </a:lnTo>
                <a:lnTo>
                  <a:pt x="0" y="130695"/>
                </a:lnTo>
                <a:lnTo>
                  <a:pt x="0" y="141008"/>
                </a:lnTo>
                <a:lnTo>
                  <a:pt x="47434" y="141008"/>
                </a:lnTo>
                <a:lnTo>
                  <a:pt x="47434" y="130898"/>
                </a:lnTo>
                <a:lnTo>
                  <a:pt x="35432" y="129578"/>
                </a:lnTo>
                <a:lnTo>
                  <a:pt x="32626" y="129209"/>
                </a:lnTo>
                <a:lnTo>
                  <a:pt x="32435" y="128828"/>
                </a:lnTo>
                <a:lnTo>
                  <a:pt x="32435" y="446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71" name="object 71"/>
          <p:cNvSpPr/>
          <p:nvPr/>
        </p:nvSpPr>
        <p:spPr>
          <a:xfrm>
            <a:off x="4553651" y="4087946"/>
            <a:ext cx="88084" cy="80220"/>
          </a:xfrm>
          <a:custGeom>
            <a:avLst/>
            <a:gdLst/>
            <a:ahLst/>
            <a:cxnLst/>
            <a:rect l="l" t="t" r="r" b="b"/>
            <a:pathLst>
              <a:path w="106679" h="97154">
                <a:moveTo>
                  <a:pt x="26263" y="214"/>
                </a:moveTo>
                <a:lnTo>
                  <a:pt x="1701" y="214"/>
                </a:lnTo>
                <a:lnTo>
                  <a:pt x="0" y="10146"/>
                </a:lnTo>
                <a:lnTo>
                  <a:pt x="10693" y="13689"/>
                </a:lnTo>
                <a:lnTo>
                  <a:pt x="12572" y="14260"/>
                </a:lnTo>
                <a:lnTo>
                  <a:pt x="13144" y="15581"/>
                </a:lnTo>
                <a:lnTo>
                  <a:pt x="13023" y="84403"/>
                </a:lnTo>
                <a:lnTo>
                  <a:pt x="12763" y="84784"/>
                </a:lnTo>
                <a:lnTo>
                  <a:pt x="10134" y="85139"/>
                </a:lnTo>
                <a:lnTo>
                  <a:pt x="761" y="86257"/>
                </a:lnTo>
                <a:lnTo>
                  <a:pt x="761" y="96582"/>
                </a:lnTo>
                <a:lnTo>
                  <a:pt x="43700" y="96582"/>
                </a:lnTo>
                <a:lnTo>
                  <a:pt x="43700" y="86460"/>
                </a:lnTo>
                <a:lnTo>
                  <a:pt x="30391" y="84784"/>
                </a:lnTo>
                <a:lnTo>
                  <a:pt x="30200" y="84403"/>
                </a:lnTo>
                <a:lnTo>
                  <a:pt x="30200" y="81393"/>
                </a:lnTo>
                <a:lnTo>
                  <a:pt x="38060" y="19490"/>
                </a:lnTo>
                <a:lnTo>
                  <a:pt x="49487" y="14891"/>
                </a:lnTo>
                <a:lnTo>
                  <a:pt x="63941" y="13483"/>
                </a:lnTo>
                <a:lnTo>
                  <a:pt x="88013" y="13483"/>
                </a:lnTo>
                <a:lnTo>
                  <a:pt x="86462" y="11454"/>
                </a:lnTo>
                <a:lnTo>
                  <a:pt x="28320" y="11454"/>
                </a:lnTo>
                <a:lnTo>
                  <a:pt x="27762" y="11276"/>
                </a:lnTo>
                <a:lnTo>
                  <a:pt x="26263" y="214"/>
                </a:lnTo>
                <a:close/>
              </a:path>
              <a:path w="106679" h="97154">
                <a:moveTo>
                  <a:pt x="88013" y="13483"/>
                </a:moveTo>
                <a:lnTo>
                  <a:pt x="63941" y="13483"/>
                </a:lnTo>
                <a:lnTo>
                  <a:pt x="73422" y="22133"/>
                </a:lnTo>
                <a:lnTo>
                  <a:pt x="75577" y="36955"/>
                </a:lnTo>
                <a:lnTo>
                  <a:pt x="75577" y="84022"/>
                </a:lnTo>
                <a:lnTo>
                  <a:pt x="74637" y="84961"/>
                </a:lnTo>
                <a:lnTo>
                  <a:pt x="72199" y="85139"/>
                </a:lnTo>
                <a:lnTo>
                  <a:pt x="63207" y="86257"/>
                </a:lnTo>
                <a:lnTo>
                  <a:pt x="63207" y="96582"/>
                </a:lnTo>
                <a:lnTo>
                  <a:pt x="106337" y="96582"/>
                </a:lnTo>
                <a:lnTo>
                  <a:pt x="106337" y="86460"/>
                </a:lnTo>
                <a:lnTo>
                  <a:pt x="92824" y="84784"/>
                </a:lnTo>
                <a:lnTo>
                  <a:pt x="92646" y="84403"/>
                </a:lnTo>
                <a:lnTo>
                  <a:pt x="92485" y="27924"/>
                </a:lnTo>
                <a:lnTo>
                  <a:pt x="89806" y="15830"/>
                </a:lnTo>
                <a:lnTo>
                  <a:pt x="88013" y="13483"/>
                </a:lnTo>
                <a:close/>
              </a:path>
              <a:path w="106679" h="97154">
                <a:moveTo>
                  <a:pt x="50848" y="0"/>
                </a:moveTo>
                <a:lnTo>
                  <a:pt x="38946" y="4810"/>
                </a:lnTo>
                <a:lnTo>
                  <a:pt x="28320" y="11454"/>
                </a:lnTo>
                <a:lnTo>
                  <a:pt x="86462" y="11454"/>
                </a:lnTo>
                <a:lnTo>
                  <a:pt x="82831" y="6704"/>
                </a:lnTo>
                <a:lnTo>
                  <a:pt x="70274" y="1206"/>
                </a:lnTo>
                <a:lnTo>
                  <a:pt x="508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72" name="object 72"/>
          <p:cNvSpPr/>
          <p:nvPr/>
        </p:nvSpPr>
        <p:spPr>
          <a:xfrm>
            <a:off x="4648866" y="4086572"/>
            <a:ext cx="66588" cy="82841"/>
          </a:xfrm>
          <a:custGeom>
            <a:avLst/>
            <a:gdLst/>
            <a:ahLst/>
            <a:cxnLst/>
            <a:rect l="l" t="t" r="r" b="b"/>
            <a:pathLst>
              <a:path w="80645" h="100329">
                <a:moveTo>
                  <a:pt x="41302" y="0"/>
                </a:moveTo>
                <a:lnTo>
                  <a:pt x="5096" y="25978"/>
                </a:lnTo>
                <a:lnTo>
                  <a:pt x="0" y="63109"/>
                </a:lnTo>
                <a:lnTo>
                  <a:pt x="3416" y="75283"/>
                </a:lnTo>
                <a:lnTo>
                  <a:pt x="9960" y="85536"/>
                </a:lnTo>
                <a:lnTo>
                  <a:pt x="20276" y="93370"/>
                </a:lnTo>
                <a:lnTo>
                  <a:pt x="35008" y="98290"/>
                </a:lnTo>
                <a:lnTo>
                  <a:pt x="54800" y="99799"/>
                </a:lnTo>
                <a:lnTo>
                  <a:pt x="67283" y="96891"/>
                </a:lnTo>
                <a:lnTo>
                  <a:pt x="78199" y="92059"/>
                </a:lnTo>
                <a:lnTo>
                  <a:pt x="69664" y="85591"/>
                </a:lnTo>
                <a:lnTo>
                  <a:pt x="39383" y="85591"/>
                </a:lnTo>
                <a:lnTo>
                  <a:pt x="26727" y="80081"/>
                </a:lnTo>
                <a:lnTo>
                  <a:pt x="19583" y="69253"/>
                </a:lnTo>
                <a:lnTo>
                  <a:pt x="17074" y="54188"/>
                </a:lnTo>
                <a:lnTo>
                  <a:pt x="80066" y="54188"/>
                </a:lnTo>
                <a:lnTo>
                  <a:pt x="80447" y="47254"/>
                </a:lnTo>
                <a:lnTo>
                  <a:pt x="80062" y="41247"/>
                </a:lnTo>
                <a:lnTo>
                  <a:pt x="63378" y="41247"/>
                </a:lnTo>
                <a:lnTo>
                  <a:pt x="18423" y="33247"/>
                </a:lnTo>
                <a:lnTo>
                  <a:pt x="24256" y="21811"/>
                </a:lnTo>
                <a:lnTo>
                  <a:pt x="34917" y="16083"/>
                </a:lnTo>
                <a:lnTo>
                  <a:pt x="50686" y="15260"/>
                </a:lnTo>
                <a:lnTo>
                  <a:pt x="73052" y="15260"/>
                </a:lnTo>
                <a:lnTo>
                  <a:pt x="66446" y="7362"/>
                </a:lnTo>
                <a:lnTo>
                  <a:pt x="55153" y="1765"/>
                </a:lnTo>
                <a:lnTo>
                  <a:pt x="41302" y="0"/>
                </a:lnTo>
                <a:close/>
              </a:path>
              <a:path w="80645" h="100329">
                <a:moveTo>
                  <a:pt x="65554" y="82476"/>
                </a:moveTo>
                <a:lnTo>
                  <a:pt x="54635" y="85110"/>
                </a:lnTo>
                <a:lnTo>
                  <a:pt x="39383" y="85591"/>
                </a:lnTo>
                <a:lnTo>
                  <a:pt x="69664" y="85591"/>
                </a:lnTo>
                <a:lnTo>
                  <a:pt x="65554" y="82476"/>
                </a:lnTo>
                <a:close/>
              </a:path>
              <a:path w="80645" h="100329">
                <a:moveTo>
                  <a:pt x="73052" y="15260"/>
                </a:moveTo>
                <a:lnTo>
                  <a:pt x="50686" y="15260"/>
                </a:lnTo>
                <a:lnTo>
                  <a:pt x="59635" y="23546"/>
                </a:lnTo>
                <a:lnTo>
                  <a:pt x="63378" y="41247"/>
                </a:lnTo>
                <a:lnTo>
                  <a:pt x="80062" y="41247"/>
                </a:lnTo>
                <a:lnTo>
                  <a:pt x="79460" y="31840"/>
                </a:lnTo>
                <a:lnTo>
                  <a:pt x="74706" y="17238"/>
                </a:lnTo>
                <a:lnTo>
                  <a:pt x="73052" y="152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73" name="object 73"/>
          <p:cNvSpPr/>
          <p:nvPr/>
        </p:nvSpPr>
        <p:spPr>
          <a:xfrm>
            <a:off x="4728123" y="4086625"/>
            <a:ext cx="58723" cy="82841"/>
          </a:xfrm>
          <a:custGeom>
            <a:avLst/>
            <a:gdLst/>
            <a:ahLst/>
            <a:cxnLst/>
            <a:rect l="l" t="t" r="r" b="b"/>
            <a:pathLst>
              <a:path w="71120" h="100329">
                <a:moveTo>
                  <a:pt x="0" y="69132"/>
                </a:moveTo>
                <a:lnTo>
                  <a:pt x="112" y="94116"/>
                </a:lnTo>
                <a:lnTo>
                  <a:pt x="7292" y="96685"/>
                </a:lnTo>
                <a:lnTo>
                  <a:pt x="20494" y="99241"/>
                </a:lnTo>
                <a:lnTo>
                  <a:pt x="37957" y="100342"/>
                </a:lnTo>
                <a:lnTo>
                  <a:pt x="50937" y="97993"/>
                </a:lnTo>
                <a:lnTo>
                  <a:pt x="61636" y="91695"/>
                </a:lnTo>
                <a:lnTo>
                  <a:pt x="63651" y="88448"/>
                </a:lnTo>
                <a:lnTo>
                  <a:pt x="26060" y="88448"/>
                </a:lnTo>
                <a:lnTo>
                  <a:pt x="19494" y="86378"/>
                </a:lnTo>
                <a:lnTo>
                  <a:pt x="17056" y="85439"/>
                </a:lnTo>
                <a:lnTo>
                  <a:pt x="15379" y="84880"/>
                </a:lnTo>
                <a:lnTo>
                  <a:pt x="14998" y="84118"/>
                </a:lnTo>
                <a:lnTo>
                  <a:pt x="14808" y="82810"/>
                </a:lnTo>
                <a:lnTo>
                  <a:pt x="12560" y="69868"/>
                </a:lnTo>
                <a:lnTo>
                  <a:pt x="0" y="69132"/>
                </a:lnTo>
                <a:close/>
              </a:path>
              <a:path w="71120" h="100329">
                <a:moveTo>
                  <a:pt x="36466" y="0"/>
                </a:moveTo>
                <a:lnTo>
                  <a:pt x="23509" y="2259"/>
                </a:lnTo>
                <a:lnTo>
                  <a:pt x="12727" y="8517"/>
                </a:lnTo>
                <a:lnTo>
                  <a:pt x="5530" y="19877"/>
                </a:lnTo>
                <a:lnTo>
                  <a:pt x="3328" y="37444"/>
                </a:lnTo>
                <a:lnTo>
                  <a:pt x="10360" y="47926"/>
                </a:lnTo>
                <a:lnTo>
                  <a:pt x="22211" y="53913"/>
                </a:lnTo>
                <a:lnTo>
                  <a:pt x="36861" y="57763"/>
                </a:lnTo>
                <a:lnTo>
                  <a:pt x="50400" y="62861"/>
                </a:lnTo>
                <a:lnTo>
                  <a:pt x="56057" y="73621"/>
                </a:lnTo>
                <a:lnTo>
                  <a:pt x="50453" y="84838"/>
                </a:lnTo>
                <a:lnTo>
                  <a:pt x="35433" y="88448"/>
                </a:lnTo>
                <a:lnTo>
                  <a:pt x="63651" y="88448"/>
                </a:lnTo>
                <a:lnTo>
                  <a:pt x="68714" y="80290"/>
                </a:lnTo>
                <a:lnTo>
                  <a:pt x="70827" y="62615"/>
                </a:lnTo>
                <a:lnTo>
                  <a:pt x="63878" y="52240"/>
                </a:lnTo>
                <a:lnTo>
                  <a:pt x="52201" y="45961"/>
                </a:lnTo>
                <a:lnTo>
                  <a:pt x="37556" y="41674"/>
                </a:lnTo>
                <a:lnTo>
                  <a:pt x="23802" y="36653"/>
                </a:lnTo>
                <a:lnTo>
                  <a:pt x="17995" y="26549"/>
                </a:lnTo>
                <a:lnTo>
                  <a:pt x="17995" y="18497"/>
                </a:lnTo>
                <a:lnTo>
                  <a:pt x="24180" y="12490"/>
                </a:lnTo>
                <a:lnTo>
                  <a:pt x="66511" y="12490"/>
                </a:lnTo>
                <a:lnTo>
                  <a:pt x="65124" y="3759"/>
                </a:lnTo>
                <a:lnTo>
                  <a:pt x="53388" y="1210"/>
                </a:lnTo>
                <a:lnTo>
                  <a:pt x="36466" y="0"/>
                </a:lnTo>
                <a:close/>
              </a:path>
              <a:path w="71120" h="100329">
                <a:moveTo>
                  <a:pt x="66511" y="12490"/>
                </a:moveTo>
                <a:lnTo>
                  <a:pt x="44246" y="12490"/>
                </a:lnTo>
                <a:lnTo>
                  <a:pt x="49872" y="13607"/>
                </a:lnTo>
                <a:lnTo>
                  <a:pt x="52501" y="14547"/>
                </a:lnTo>
                <a:lnTo>
                  <a:pt x="54000" y="14941"/>
                </a:lnTo>
                <a:lnTo>
                  <a:pt x="54178" y="15677"/>
                </a:lnTo>
                <a:lnTo>
                  <a:pt x="54381" y="16998"/>
                </a:lnTo>
                <a:lnTo>
                  <a:pt x="56629" y="28619"/>
                </a:lnTo>
                <a:lnTo>
                  <a:pt x="69189" y="29355"/>
                </a:lnTo>
                <a:lnTo>
                  <a:pt x="66511" y="124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74" name="object 74"/>
          <p:cNvSpPr/>
          <p:nvPr/>
        </p:nvSpPr>
        <p:spPr>
          <a:xfrm>
            <a:off x="3521609" y="3804930"/>
            <a:ext cx="364397" cy="364397"/>
          </a:xfrm>
          <a:custGeom>
            <a:avLst/>
            <a:gdLst/>
            <a:ahLst/>
            <a:cxnLst/>
            <a:rect l="l" t="t" r="r" b="b"/>
            <a:pathLst>
              <a:path w="441325" h="441325">
                <a:moveTo>
                  <a:pt x="178600" y="262623"/>
                </a:moveTo>
                <a:lnTo>
                  <a:pt x="0" y="262623"/>
                </a:lnTo>
                <a:lnTo>
                  <a:pt x="0" y="398970"/>
                </a:lnTo>
                <a:lnTo>
                  <a:pt x="19353" y="434366"/>
                </a:lnTo>
                <a:lnTo>
                  <a:pt x="232333" y="441286"/>
                </a:lnTo>
                <a:lnTo>
                  <a:pt x="232332" y="433489"/>
                </a:lnTo>
                <a:lnTo>
                  <a:pt x="208597" y="433489"/>
                </a:lnTo>
                <a:lnTo>
                  <a:pt x="196103" y="428108"/>
                </a:lnTo>
                <a:lnTo>
                  <a:pt x="186342" y="418912"/>
                </a:lnTo>
                <a:lnTo>
                  <a:pt x="180235" y="406820"/>
                </a:lnTo>
                <a:lnTo>
                  <a:pt x="178600" y="262623"/>
                </a:lnTo>
                <a:close/>
              </a:path>
              <a:path w="441325" h="441325">
                <a:moveTo>
                  <a:pt x="178625" y="0"/>
                </a:moveTo>
                <a:lnTo>
                  <a:pt x="43129" y="0"/>
                </a:lnTo>
                <a:lnTo>
                  <a:pt x="28862" y="2423"/>
                </a:lnTo>
                <a:lnTo>
                  <a:pt x="16593" y="9102"/>
                </a:lnTo>
                <a:lnTo>
                  <a:pt x="7161" y="19153"/>
                </a:lnTo>
                <a:lnTo>
                  <a:pt x="1403" y="31691"/>
                </a:lnTo>
                <a:lnTo>
                  <a:pt x="0" y="232663"/>
                </a:lnTo>
                <a:lnTo>
                  <a:pt x="433095" y="232663"/>
                </a:lnTo>
                <a:lnTo>
                  <a:pt x="427720" y="245153"/>
                </a:lnTo>
                <a:lnTo>
                  <a:pt x="418523" y="254911"/>
                </a:lnTo>
                <a:lnTo>
                  <a:pt x="406424" y="261011"/>
                </a:lnTo>
                <a:lnTo>
                  <a:pt x="262305" y="262635"/>
                </a:lnTo>
                <a:lnTo>
                  <a:pt x="262305" y="441286"/>
                </a:lnTo>
                <a:lnTo>
                  <a:pt x="398665" y="441286"/>
                </a:lnTo>
                <a:lnTo>
                  <a:pt x="412614" y="438904"/>
                </a:lnTo>
                <a:lnTo>
                  <a:pt x="424701" y="432268"/>
                </a:lnTo>
                <a:lnTo>
                  <a:pt x="434016" y="422143"/>
                </a:lnTo>
                <a:lnTo>
                  <a:pt x="439646" y="409295"/>
                </a:lnTo>
                <a:lnTo>
                  <a:pt x="440905" y="208953"/>
                </a:lnTo>
                <a:lnTo>
                  <a:pt x="7797" y="208953"/>
                </a:lnTo>
                <a:lnTo>
                  <a:pt x="13185" y="196451"/>
                </a:lnTo>
                <a:lnTo>
                  <a:pt x="22383" y="186698"/>
                </a:lnTo>
                <a:lnTo>
                  <a:pt x="34477" y="180606"/>
                </a:lnTo>
                <a:lnTo>
                  <a:pt x="178625" y="178981"/>
                </a:lnTo>
                <a:lnTo>
                  <a:pt x="178625" y="0"/>
                </a:lnTo>
                <a:close/>
              </a:path>
              <a:path w="441325" h="441325">
                <a:moveTo>
                  <a:pt x="232308" y="232663"/>
                </a:moveTo>
                <a:lnTo>
                  <a:pt x="208622" y="232663"/>
                </a:lnTo>
                <a:lnTo>
                  <a:pt x="208597" y="433489"/>
                </a:lnTo>
                <a:lnTo>
                  <a:pt x="232332" y="433489"/>
                </a:lnTo>
                <a:lnTo>
                  <a:pt x="232308" y="232663"/>
                </a:lnTo>
                <a:close/>
              </a:path>
              <a:path w="441325" h="441325">
                <a:moveTo>
                  <a:pt x="208597" y="0"/>
                </a:moveTo>
                <a:lnTo>
                  <a:pt x="208597" y="208953"/>
                </a:lnTo>
                <a:lnTo>
                  <a:pt x="232308" y="208953"/>
                </a:lnTo>
                <a:lnTo>
                  <a:pt x="232308" y="8127"/>
                </a:lnTo>
                <a:lnTo>
                  <a:pt x="422769" y="8127"/>
                </a:lnTo>
                <a:lnTo>
                  <a:pt x="421391" y="6872"/>
                </a:lnTo>
                <a:lnTo>
                  <a:pt x="408650" y="1249"/>
                </a:lnTo>
                <a:lnTo>
                  <a:pt x="208597" y="0"/>
                </a:lnTo>
                <a:close/>
              </a:path>
              <a:path w="441325" h="441325">
                <a:moveTo>
                  <a:pt x="422769" y="8127"/>
                </a:moveTo>
                <a:lnTo>
                  <a:pt x="232308" y="8127"/>
                </a:lnTo>
                <a:lnTo>
                  <a:pt x="244813" y="13524"/>
                </a:lnTo>
                <a:lnTo>
                  <a:pt x="254572" y="22717"/>
                </a:lnTo>
                <a:lnTo>
                  <a:pt x="260672" y="34800"/>
                </a:lnTo>
                <a:lnTo>
                  <a:pt x="262305" y="178993"/>
                </a:lnTo>
                <a:lnTo>
                  <a:pt x="440905" y="178993"/>
                </a:lnTo>
                <a:lnTo>
                  <a:pt x="440905" y="42252"/>
                </a:lnTo>
                <a:lnTo>
                  <a:pt x="438432" y="28287"/>
                </a:lnTo>
                <a:lnTo>
                  <a:pt x="431623" y="16190"/>
                </a:lnTo>
                <a:lnTo>
                  <a:pt x="422769" y="8127"/>
                </a:lnTo>
                <a:close/>
              </a:path>
            </a:pathLst>
          </a:custGeom>
          <a:solidFill>
            <a:srgbClr val="00529B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75" name="object 75"/>
          <p:cNvSpPr/>
          <p:nvPr/>
        </p:nvSpPr>
        <p:spPr>
          <a:xfrm>
            <a:off x="3528057" y="3804936"/>
            <a:ext cx="166207" cy="173023"/>
          </a:xfrm>
          <a:custGeom>
            <a:avLst/>
            <a:gdLst/>
            <a:ahLst/>
            <a:cxnLst/>
            <a:rect l="l" t="t" r="r" b="b"/>
            <a:pathLst>
              <a:path w="201295" h="209550">
                <a:moveTo>
                  <a:pt x="200787" y="0"/>
                </a:moveTo>
                <a:lnTo>
                  <a:pt x="170815" y="0"/>
                </a:lnTo>
                <a:lnTo>
                  <a:pt x="170815" y="178981"/>
                </a:lnTo>
                <a:lnTo>
                  <a:pt x="26675" y="180603"/>
                </a:lnTo>
                <a:lnTo>
                  <a:pt x="14578" y="186695"/>
                </a:lnTo>
                <a:lnTo>
                  <a:pt x="5381" y="196449"/>
                </a:lnTo>
                <a:lnTo>
                  <a:pt x="0" y="208953"/>
                </a:lnTo>
                <a:lnTo>
                  <a:pt x="200787" y="208953"/>
                </a:lnTo>
                <a:lnTo>
                  <a:pt x="2007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76" name="object 76"/>
          <p:cNvSpPr/>
          <p:nvPr/>
        </p:nvSpPr>
        <p:spPr>
          <a:xfrm>
            <a:off x="3713424" y="3811649"/>
            <a:ext cx="172499" cy="166207"/>
          </a:xfrm>
          <a:custGeom>
            <a:avLst/>
            <a:gdLst/>
            <a:ahLst/>
            <a:cxnLst/>
            <a:rect l="l" t="t" r="r" b="b"/>
            <a:pathLst>
              <a:path w="208914" h="201295">
                <a:moveTo>
                  <a:pt x="0" y="0"/>
                </a:moveTo>
                <a:lnTo>
                  <a:pt x="0" y="200812"/>
                </a:lnTo>
                <a:lnTo>
                  <a:pt x="208597" y="200799"/>
                </a:lnTo>
                <a:lnTo>
                  <a:pt x="208597" y="170853"/>
                </a:lnTo>
                <a:lnTo>
                  <a:pt x="29984" y="170853"/>
                </a:lnTo>
                <a:lnTo>
                  <a:pt x="28357" y="26674"/>
                </a:lnTo>
                <a:lnTo>
                  <a:pt x="22263" y="14586"/>
                </a:lnTo>
                <a:lnTo>
                  <a:pt x="12507" y="53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77" name="object 77"/>
          <p:cNvSpPr/>
          <p:nvPr/>
        </p:nvSpPr>
        <p:spPr>
          <a:xfrm>
            <a:off x="3713420" y="3997038"/>
            <a:ext cx="166207" cy="172499"/>
          </a:xfrm>
          <a:custGeom>
            <a:avLst/>
            <a:gdLst/>
            <a:ahLst/>
            <a:cxnLst/>
            <a:rect l="l" t="t" r="r" b="b"/>
            <a:pathLst>
              <a:path w="201295" h="208914">
                <a:moveTo>
                  <a:pt x="200799" y="0"/>
                </a:moveTo>
                <a:lnTo>
                  <a:pt x="0" y="0"/>
                </a:lnTo>
                <a:lnTo>
                  <a:pt x="25" y="208622"/>
                </a:lnTo>
                <a:lnTo>
                  <a:pt x="29997" y="208622"/>
                </a:lnTo>
                <a:lnTo>
                  <a:pt x="29997" y="29972"/>
                </a:lnTo>
                <a:lnTo>
                  <a:pt x="174122" y="28347"/>
                </a:lnTo>
                <a:lnTo>
                  <a:pt x="186218" y="22247"/>
                </a:lnTo>
                <a:lnTo>
                  <a:pt x="195417" y="12489"/>
                </a:lnTo>
                <a:lnTo>
                  <a:pt x="200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78" name="object 78"/>
          <p:cNvSpPr/>
          <p:nvPr/>
        </p:nvSpPr>
        <p:spPr>
          <a:xfrm>
            <a:off x="3521607" y="3997032"/>
            <a:ext cx="172499" cy="166207"/>
          </a:xfrm>
          <a:custGeom>
            <a:avLst/>
            <a:gdLst/>
            <a:ahLst/>
            <a:cxnLst/>
            <a:rect l="l" t="t" r="r" b="b"/>
            <a:pathLst>
              <a:path w="208914" h="201295">
                <a:moveTo>
                  <a:pt x="208622" y="0"/>
                </a:moveTo>
                <a:lnTo>
                  <a:pt x="0" y="12"/>
                </a:lnTo>
                <a:lnTo>
                  <a:pt x="0" y="29959"/>
                </a:lnTo>
                <a:lnTo>
                  <a:pt x="178612" y="29959"/>
                </a:lnTo>
                <a:lnTo>
                  <a:pt x="180247" y="174159"/>
                </a:lnTo>
                <a:lnTo>
                  <a:pt x="186349" y="186255"/>
                </a:lnTo>
                <a:lnTo>
                  <a:pt x="196106" y="195455"/>
                </a:lnTo>
                <a:lnTo>
                  <a:pt x="208597" y="200837"/>
                </a:lnTo>
                <a:lnTo>
                  <a:pt x="2086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79" name="object 79"/>
          <p:cNvSpPr/>
          <p:nvPr/>
        </p:nvSpPr>
        <p:spPr>
          <a:xfrm>
            <a:off x="325074" y="125845"/>
            <a:ext cx="2831284" cy="1143000"/>
          </a:xfrm>
          <a:custGeom>
            <a:avLst/>
            <a:gdLst/>
            <a:ahLst/>
            <a:cxnLst/>
            <a:rect l="l" t="t" r="r" b="b"/>
            <a:pathLst>
              <a:path w="3429000" h="1384300">
                <a:moveTo>
                  <a:pt x="0" y="1383779"/>
                </a:moveTo>
                <a:lnTo>
                  <a:pt x="3429000" y="1383779"/>
                </a:lnTo>
                <a:lnTo>
                  <a:pt x="3429000" y="0"/>
                </a:lnTo>
                <a:lnTo>
                  <a:pt x="0" y="0"/>
                </a:lnTo>
                <a:lnTo>
                  <a:pt x="0" y="1383779"/>
                </a:lnTo>
                <a:close/>
              </a:path>
            </a:pathLst>
          </a:custGeom>
          <a:solidFill>
            <a:srgbClr val="00A8D5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80" name="object 80"/>
          <p:cNvSpPr/>
          <p:nvPr/>
        </p:nvSpPr>
        <p:spPr>
          <a:xfrm>
            <a:off x="325074" y="744669"/>
            <a:ext cx="2831284" cy="2175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81" name="object 81"/>
          <p:cNvSpPr/>
          <p:nvPr/>
        </p:nvSpPr>
        <p:spPr>
          <a:xfrm>
            <a:off x="327045" y="765645"/>
            <a:ext cx="943761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50800">
            <a:solidFill>
              <a:srgbClr val="00529B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82" name="object 82"/>
          <p:cNvSpPr/>
          <p:nvPr/>
        </p:nvSpPr>
        <p:spPr>
          <a:xfrm>
            <a:off x="1270806" y="765645"/>
            <a:ext cx="943761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50800">
            <a:solidFill>
              <a:srgbClr val="F58021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83" name="object 83"/>
          <p:cNvSpPr/>
          <p:nvPr/>
        </p:nvSpPr>
        <p:spPr>
          <a:xfrm>
            <a:off x="2214567" y="765645"/>
            <a:ext cx="943761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50800">
            <a:solidFill>
              <a:srgbClr val="953192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84" name="object 84"/>
          <p:cNvSpPr/>
          <p:nvPr/>
        </p:nvSpPr>
        <p:spPr>
          <a:xfrm>
            <a:off x="718108" y="5246747"/>
            <a:ext cx="1536758" cy="1485899"/>
          </a:xfrm>
          <a:custGeom>
            <a:avLst/>
            <a:gdLst/>
            <a:ahLst/>
            <a:cxnLst/>
            <a:rect l="l" t="t" r="r" b="b"/>
            <a:pathLst>
              <a:path w="1861185" h="1799590">
                <a:moveTo>
                  <a:pt x="957324" y="0"/>
                </a:moveTo>
                <a:lnTo>
                  <a:pt x="885381" y="778"/>
                </a:lnTo>
                <a:lnTo>
                  <a:pt x="813963" y="7077"/>
                </a:lnTo>
                <a:lnTo>
                  <a:pt x="743397" y="18803"/>
                </a:lnTo>
                <a:lnTo>
                  <a:pt x="674009" y="35865"/>
                </a:lnTo>
                <a:lnTo>
                  <a:pt x="606123" y="58167"/>
                </a:lnTo>
                <a:lnTo>
                  <a:pt x="540066" y="85616"/>
                </a:lnTo>
                <a:lnTo>
                  <a:pt x="476163" y="118120"/>
                </a:lnTo>
                <a:lnTo>
                  <a:pt x="414739" y="155585"/>
                </a:lnTo>
                <a:lnTo>
                  <a:pt x="356121" y="197917"/>
                </a:lnTo>
                <a:lnTo>
                  <a:pt x="300634" y="245023"/>
                </a:lnTo>
                <a:lnTo>
                  <a:pt x="248603" y="296809"/>
                </a:lnTo>
                <a:lnTo>
                  <a:pt x="200355" y="353183"/>
                </a:lnTo>
                <a:lnTo>
                  <a:pt x="156214" y="414051"/>
                </a:lnTo>
                <a:lnTo>
                  <a:pt x="116507" y="479319"/>
                </a:lnTo>
                <a:lnTo>
                  <a:pt x="82197" y="547580"/>
                </a:lnTo>
                <a:lnTo>
                  <a:pt x="53969" y="617269"/>
                </a:lnTo>
                <a:lnTo>
                  <a:pt x="31728" y="688060"/>
                </a:lnTo>
                <a:lnTo>
                  <a:pt x="15382" y="759628"/>
                </a:lnTo>
                <a:lnTo>
                  <a:pt x="4837" y="831646"/>
                </a:lnTo>
                <a:lnTo>
                  <a:pt x="0" y="903790"/>
                </a:lnTo>
                <a:lnTo>
                  <a:pt x="777" y="975734"/>
                </a:lnTo>
                <a:lnTo>
                  <a:pt x="7075" y="1047151"/>
                </a:lnTo>
                <a:lnTo>
                  <a:pt x="18802" y="1117717"/>
                </a:lnTo>
                <a:lnTo>
                  <a:pt x="35862" y="1187105"/>
                </a:lnTo>
                <a:lnTo>
                  <a:pt x="58164" y="1254991"/>
                </a:lnTo>
                <a:lnTo>
                  <a:pt x="85613" y="1321048"/>
                </a:lnTo>
                <a:lnTo>
                  <a:pt x="118117" y="1384952"/>
                </a:lnTo>
                <a:lnTo>
                  <a:pt x="155582" y="1446375"/>
                </a:lnTo>
                <a:lnTo>
                  <a:pt x="197914" y="1504993"/>
                </a:lnTo>
                <a:lnTo>
                  <a:pt x="245020" y="1560480"/>
                </a:lnTo>
                <a:lnTo>
                  <a:pt x="296808" y="1612511"/>
                </a:lnTo>
                <a:lnTo>
                  <a:pt x="353182" y="1660759"/>
                </a:lnTo>
                <a:lnTo>
                  <a:pt x="414051" y="1704900"/>
                </a:lnTo>
                <a:lnTo>
                  <a:pt x="479321" y="1744607"/>
                </a:lnTo>
                <a:lnTo>
                  <a:pt x="547582" y="1778917"/>
                </a:lnTo>
                <a:lnTo>
                  <a:pt x="597177" y="1799006"/>
                </a:lnTo>
                <a:lnTo>
                  <a:pt x="1264485" y="1799006"/>
                </a:lnTo>
                <a:lnTo>
                  <a:pt x="1321051" y="1775501"/>
                </a:lnTo>
                <a:lnTo>
                  <a:pt x="1384954" y="1742997"/>
                </a:lnTo>
                <a:lnTo>
                  <a:pt x="1446377" y="1705532"/>
                </a:lnTo>
                <a:lnTo>
                  <a:pt x="1504996" y="1663200"/>
                </a:lnTo>
                <a:lnTo>
                  <a:pt x="1560483" y="1616094"/>
                </a:lnTo>
                <a:lnTo>
                  <a:pt x="1612513" y="1564307"/>
                </a:lnTo>
                <a:lnTo>
                  <a:pt x="1660762" y="1507932"/>
                </a:lnTo>
                <a:lnTo>
                  <a:pt x="1704902" y="1447063"/>
                </a:lnTo>
                <a:lnTo>
                  <a:pt x="1744609" y="1381793"/>
                </a:lnTo>
                <a:lnTo>
                  <a:pt x="1778919" y="1313532"/>
                </a:lnTo>
                <a:lnTo>
                  <a:pt x="1807148" y="1243843"/>
                </a:lnTo>
                <a:lnTo>
                  <a:pt x="1829388" y="1173052"/>
                </a:lnTo>
                <a:lnTo>
                  <a:pt x="1845734" y="1101484"/>
                </a:lnTo>
                <a:lnTo>
                  <a:pt x="1856278" y="1029465"/>
                </a:lnTo>
                <a:lnTo>
                  <a:pt x="1861115" y="957322"/>
                </a:lnTo>
                <a:lnTo>
                  <a:pt x="1860337" y="885378"/>
                </a:lnTo>
                <a:lnTo>
                  <a:pt x="1854037" y="813961"/>
                </a:lnTo>
                <a:lnTo>
                  <a:pt x="1842311" y="743395"/>
                </a:lnTo>
                <a:lnTo>
                  <a:pt x="1825249" y="674006"/>
                </a:lnTo>
                <a:lnTo>
                  <a:pt x="1802947" y="606121"/>
                </a:lnTo>
                <a:lnTo>
                  <a:pt x="1775498" y="540063"/>
                </a:lnTo>
                <a:lnTo>
                  <a:pt x="1742994" y="476160"/>
                </a:lnTo>
                <a:lnTo>
                  <a:pt x="1705529" y="414737"/>
                </a:lnTo>
                <a:lnTo>
                  <a:pt x="1663197" y="356119"/>
                </a:lnTo>
                <a:lnTo>
                  <a:pt x="1616091" y="300631"/>
                </a:lnTo>
                <a:lnTo>
                  <a:pt x="1564305" y="248601"/>
                </a:lnTo>
                <a:lnTo>
                  <a:pt x="1507931" y="200353"/>
                </a:lnTo>
                <a:lnTo>
                  <a:pt x="1447064" y="156212"/>
                </a:lnTo>
                <a:lnTo>
                  <a:pt x="1381796" y="116505"/>
                </a:lnTo>
                <a:lnTo>
                  <a:pt x="1313534" y="82195"/>
                </a:lnTo>
                <a:lnTo>
                  <a:pt x="1243845" y="53966"/>
                </a:lnTo>
                <a:lnTo>
                  <a:pt x="1173054" y="31726"/>
                </a:lnTo>
                <a:lnTo>
                  <a:pt x="1101486" y="15380"/>
                </a:lnTo>
                <a:lnTo>
                  <a:pt x="1029468" y="4836"/>
                </a:lnTo>
                <a:lnTo>
                  <a:pt x="957324" y="0"/>
                </a:lnTo>
                <a:close/>
              </a:path>
            </a:pathLst>
          </a:custGeom>
          <a:solidFill>
            <a:srgbClr val="C4C218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85" name="object 85"/>
          <p:cNvSpPr/>
          <p:nvPr/>
        </p:nvSpPr>
        <p:spPr>
          <a:xfrm>
            <a:off x="1113877" y="6687248"/>
            <a:ext cx="97522" cy="45091"/>
          </a:xfrm>
          <a:custGeom>
            <a:avLst/>
            <a:gdLst/>
            <a:ahLst/>
            <a:cxnLst/>
            <a:rect l="l" t="t" r="r" b="b"/>
            <a:pathLst>
              <a:path w="118109" h="54609">
                <a:moveTo>
                  <a:pt x="0" y="0"/>
                </a:moveTo>
                <a:lnTo>
                  <a:pt x="68261" y="34310"/>
                </a:lnTo>
                <a:lnTo>
                  <a:pt x="117855" y="54399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86" name="object 86"/>
          <p:cNvSpPr/>
          <p:nvPr/>
        </p:nvSpPr>
        <p:spPr>
          <a:xfrm>
            <a:off x="2212388" y="4928674"/>
            <a:ext cx="638088" cy="638088"/>
          </a:xfrm>
          <a:custGeom>
            <a:avLst/>
            <a:gdLst/>
            <a:ahLst/>
            <a:cxnLst/>
            <a:rect l="l" t="t" r="r" b="b"/>
            <a:pathLst>
              <a:path w="772794" h="772795">
                <a:moveTo>
                  <a:pt x="386283" y="0"/>
                </a:moveTo>
                <a:lnTo>
                  <a:pt x="323626" y="5055"/>
                </a:lnTo>
                <a:lnTo>
                  <a:pt x="264189" y="19693"/>
                </a:lnTo>
                <a:lnTo>
                  <a:pt x="208765" y="43116"/>
                </a:lnTo>
                <a:lnTo>
                  <a:pt x="158150" y="74531"/>
                </a:lnTo>
                <a:lnTo>
                  <a:pt x="113141" y="113141"/>
                </a:lnTo>
                <a:lnTo>
                  <a:pt x="74531" y="158150"/>
                </a:lnTo>
                <a:lnTo>
                  <a:pt x="43116" y="208765"/>
                </a:lnTo>
                <a:lnTo>
                  <a:pt x="19693" y="264189"/>
                </a:lnTo>
                <a:lnTo>
                  <a:pt x="5055" y="323626"/>
                </a:lnTo>
                <a:lnTo>
                  <a:pt x="0" y="386283"/>
                </a:lnTo>
                <a:lnTo>
                  <a:pt x="1280" y="417963"/>
                </a:lnTo>
                <a:lnTo>
                  <a:pt x="11226" y="479110"/>
                </a:lnTo>
                <a:lnTo>
                  <a:pt x="30356" y="536640"/>
                </a:lnTo>
                <a:lnTo>
                  <a:pt x="57874" y="589759"/>
                </a:lnTo>
                <a:lnTo>
                  <a:pt x="92986" y="637670"/>
                </a:lnTo>
                <a:lnTo>
                  <a:pt x="134895" y="679579"/>
                </a:lnTo>
                <a:lnTo>
                  <a:pt x="182807" y="714691"/>
                </a:lnTo>
                <a:lnTo>
                  <a:pt x="235925" y="742209"/>
                </a:lnTo>
                <a:lnTo>
                  <a:pt x="293456" y="761339"/>
                </a:lnTo>
                <a:lnTo>
                  <a:pt x="354602" y="771285"/>
                </a:lnTo>
                <a:lnTo>
                  <a:pt x="386283" y="772566"/>
                </a:lnTo>
                <a:lnTo>
                  <a:pt x="417963" y="771285"/>
                </a:lnTo>
                <a:lnTo>
                  <a:pt x="479110" y="761339"/>
                </a:lnTo>
                <a:lnTo>
                  <a:pt x="536640" y="742209"/>
                </a:lnTo>
                <a:lnTo>
                  <a:pt x="589759" y="714691"/>
                </a:lnTo>
                <a:lnTo>
                  <a:pt x="637670" y="679579"/>
                </a:lnTo>
                <a:lnTo>
                  <a:pt x="679579" y="637670"/>
                </a:lnTo>
                <a:lnTo>
                  <a:pt x="714691" y="589759"/>
                </a:lnTo>
                <a:lnTo>
                  <a:pt x="742209" y="536640"/>
                </a:lnTo>
                <a:lnTo>
                  <a:pt x="761339" y="479110"/>
                </a:lnTo>
                <a:lnTo>
                  <a:pt x="771285" y="417963"/>
                </a:lnTo>
                <a:lnTo>
                  <a:pt x="772566" y="386283"/>
                </a:lnTo>
                <a:lnTo>
                  <a:pt x="771285" y="354602"/>
                </a:lnTo>
                <a:lnTo>
                  <a:pt x="761339" y="293456"/>
                </a:lnTo>
                <a:lnTo>
                  <a:pt x="742209" y="235925"/>
                </a:lnTo>
                <a:lnTo>
                  <a:pt x="714691" y="182807"/>
                </a:lnTo>
                <a:lnTo>
                  <a:pt x="679579" y="134895"/>
                </a:lnTo>
                <a:lnTo>
                  <a:pt x="637670" y="92986"/>
                </a:lnTo>
                <a:lnTo>
                  <a:pt x="589759" y="57874"/>
                </a:lnTo>
                <a:lnTo>
                  <a:pt x="536640" y="30356"/>
                </a:lnTo>
                <a:lnTo>
                  <a:pt x="479110" y="11226"/>
                </a:lnTo>
                <a:lnTo>
                  <a:pt x="417963" y="1280"/>
                </a:lnTo>
                <a:lnTo>
                  <a:pt x="386283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87" name="object 87"/>
          <p:cNvSpPr/>
          <p:nvPr/>
        </p:nvSpPr>
        <p:spPr>
          <a:xfrm>
            <a:off x="2212388" y="4928674"/>
            <a:ext cx="638088" cy="638088"/>
          </a:xfrm>
          <a:custGeom>
            <a:avLst/>
            <a:gdLst/>
            <a:ahLst/>
            <a:cxnLst/>
            <a:rect l="l" t="t" r="r" b="b"/>
            <a:pathLst>
              <a:path w="772794" h="772795">
                <a:moveTo>
                  <a:pt x="386283" y="0"/>
                </a:moveTo>
                <a:lnTo>
                  <a:pt x="323626" y="5055"/>
                </a:lnTo>
                <a:lnTo>
                  <a:pt x="264189" y="19693"/>
                </a:lnTo>
                <a:lnTo>
                  <a:pt x="208765" y="43116"/>
                </a:lnTo>
                <a:lnTo>
                  <a:pt x="158150" y="74531"/>
                </a:lnTo>
                <a:lnTo>
                  <a:pt x="113141" y="113141"/>
                </a:lnTo>
                <a:lnTo>
                  <a:pt x="74531" y="158150"/>
                </a:lnTo>
                <a:lnTo>
                  <a:pt x="43116" y="208765"/>
                </a:lnTo>
                <a:lnTo>
                  <a:pt x="19693" y="264189"/>
                </a:lnTo>
                <a:lnTo>
                  <a:pt x="5055" y="323626"/>
                </a:lnTo>
                <a:lnTo>
                  <a:pt x="0" y="386283"/>
                </a:lnTo>
                <a:lnTo>
                  <a:pt x="1280" y="417963"/>
                </a:lnTo>
                <a:lnTo>
                  <a:pt x="11226" y="479110"/>
                </a:lnTo>
                <a:lnTo>
                  <a:pt x="30356" y="536640"/>
                </a:lnTo>
                <a:lnTo>
                  <a:pt x="57874" y="589759"/>
                </a:lnTo>
                <a:lnTo>
                  <a:pt x="92986" y="637670"/>
                </a:lnTo>
                <a:lnTo>
                  <a:pt x="134895" y="679579"/>
                </a:lnTo>
                <a:lnTo>
                  <a:pt x="182807" y="714691"/>
                </a:lnTo>
                <a:lnTo>
                  <a:pt x="235925" y="742209"/>
                </a:lnTo>
                <a:lnTo>
                  <a:pt x="293456" y="761339"/>
                </a:lnTo>
                <a:lnTo>
                  <a:pt x="354602" y="771285"/>
                </a:lnTo>
                <a:lnTo>
                  <a:pt x="386283" y="772566"/>
                </a:lnTo>
                <a:lnTo>
                  <a:pt x="417963" y="771285"/>
                </a:lnTo>
                <a:lnTo>
                  <a:pt x="479110" y="761339"/>
                </a:lnTo>
                <a:lnTo>
                  <a:pt x="536640" y="742209"/>
                </a:lnTo>
                <a:lnTo>
                  <a:pt x="589759" y="714691"/>
                </a:lnTo>
                <a:lnTo>
                  <a:pt x="637670" y="679579"/>
                </a:lnTo>
                <a:lnTo>
                  <a:pt x="679579" y="637670"/>
                </a:lnTo>
                <a:lnTo>
                  <a:pt x="714691" y="589759"/>
                </a:lnTo>
                <a:lnTo>
                  <a:pt x="742209" y="536640"/>
                </a:lnTo>
                <a:lnTo>
                  <a:pt x="761339" y="479110"/>
                </a:lnTo>
                <a:lnTo>
                  <a:pt x="771285" y="417963"/>
                </a:lnTo>
                <a:lnTo>
                  <a:pt x="772566" y="386283"/>
                </a:lnTo>
                <a:lnTo>
                  <a:pt x="771285" y="354602"/>
                </a:lnTo>
                <a:lnTo>
                  <a:pt x="761339" y="293456"/>
                </a:lnTo>
                <a:lnTo>
                  <a:pt x="742209" y="235925"/>
                </a:lnTo>
                <a:lnTo>
                  <a:pt x="714691" y="182807"/>
                </a:lnTo>
                <a:lnTo>
                  <a:pt x="679579" y="134895"/>
                </a:lnTo>
                <a:lnTo>
                  <a:pt x="637670" y="92986"/>
                </a:lnTo>
                <a:lnTo>
                  <a:pt x="589759" y="57874"/>
                </a:lnTo>
                <a:lnTo>
                  <a:pt x="536640" y="30356"/>
                </a:lnTo>
                <a:lnTo>
                  <a:pt x="479110" y="11226"/>
                </a:lnTo>
                <a:lnTo>
                  <a:pt x="417963" y="1280"/>
                </a:lnTo>
                <a:lnTo>
                  <a:pt x="386283" y="0"/>
                </a:lnTo>
                <a:close/>
              </a:path>
            </a:pathLst>
          </a:custGeom>
          <a:ln w="353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88" name="object 88"/>
          <p:cNvSpPr/>
          <p:nvPr/>
        </p:nvSpPr>
        <p:spPr>
          <a:xfrm>
            <a:off x="1920432" y="5399838"/>
            <a:ext cx="818974" cy="818974"/>
          </a:xfrm>
          <a:custGeom>
            <a:avLst/>
            <a:gdLst/>
            <a:ahLst/>
            <a:cxnLst/>
            <a:rect l="l" t="t" r="r" b="b"/>
            <a:pathLst>
              <a:path w="991869" h="991870">
                <a:moveTo>
                  <a:pt x="495871" y="0"/>
                </a:moveTo>
                <a:lnTo>
                  <a:pt x="455202" y="1643"/>
                </a:lnTo>
                <a:lnTo>
                  <a:pt x="415438" y="6490"/>
                </a:lnTo>
                <a:lnTo>
                  <a:pt x="376707" y="14411"/>
                </a:lnTo>
                <a:lnTo>
                  <a:pt x="339137" y="25279"/>
                </a:lnTo>
                <a:lnTo>
                  <a:pt x="302855" y="38967"/>
                </a:lnTo>
                <a:lnTo>
                  <a:pt x="267989" y="55348"/>
                </a:lnTo>
                <a:lnTo>
                  <a:pt x="234667" y="74292"/>
                </a:lnTo>
                <a:lnTo>
                  <a:pt x="203016" y="95674"/>
                </a:lnTo>
                <a:lnTo>
                  <a:pt x="173163" y="119364"/>
                </a:lnTo>
                <a:lnTo>
                  <a:pt x="119364" y="173163"/>
                </a:lnTo>
                <a:lnTo>
                  <a:pt x="95674" y="203016"/>
                </a:lnTo>
                <a:lnTo>
                  <a:pt x="74292" y="234667"/>
                </a:lnTo>
                <a:lnTo>
                  <a:pt x="55348" y="267989"/>
                </a:lnTo>
                <a:lnTo>
                  <a:pt x="38967" y="302855"/>
                </a:lnTo>
                <a:lnTo>
                  <a:pt x="25279" y="339137"/>
                </a:lnTo>
                <a:lnTo>
                  <a:pt x="14411" y="376707"/>
                </a:lnTo>
                <a:lnTo>
                  <a:pt x="6490" y="415438"/>
                </a:lnTo>
                <a:lnTo>
                  <a:pt x="1643" y="455202"/>
                </a:lnTo>
                <a:lnTo>
                  <a:pt x="0" y="495871"/>
                </a:lnTo>
                <a:lnTo>
                  <a:pt x="1643" y="536542"/>
                </a:lnTo>
                <a:lnTo>
                  <a:pt x="6490" y="576308"/>
                </a:lnTo>
                <a:lnTo>
                  <a:pt x="14411" y="615040"/>
                </a:lnTo>
                <a:lnTo>
                  <a:pt x="25279" y="652611"/>
                </a:lnTo>
                <a:lnTo>
                  <a:pt x="38967" y="688894"/>
                </a:lnTo>
                <a:lnTo>
                  <a:pt x="55348" y="723761"/>
                </a:lnTo>
                <a:lnTo>
                  <a:pt x="74292" y="757084"/>
                </a:lnTo>
                <a:lnTo>
                  <a:pt x="95674" y="788736"/>
                </a:lnTo>
                <a:lnTo>
                  <a:pt x="119364" y="818590"/>
                </a:lnTo>
                <a:lnTo>
                  <a:pt x="173163" y="872389"/>
                </a:lnTo>
                <a:lnTo>
                  <a:pt x="203016" y="896080"/>
                </a:lnTo>
                <a:lnTo>
                  <a:pt x="234667" y="917462"/>
                </a:lnTo>
                <a:lnTo>
                  <a:pt x="267989" y="936407"/>
                </a:lnTo>
                <a:lnTo>
                  <a:pt x="302855" y="952787"/>
                </a:lnTo>
                <a:lnTo>
                  <a:pt x="339137" y="966475"/>
                </a:lnTo>
                <a:lnTo>
                  <a:pt x="376707" y="977344"/>
                </a:lnTo>
                <a:lnTo>
                  <a:pt x="415438" y="985265"/>
                </a:lnTo>
                <a:lnTo>
                  <a:pt x="455202" y="990111"/>
                </a:lnTo>
                <a:lnTo>
                  <a:pt x="495871" y="991755"/>
                </a:lnTo>
                <a:lnTo>
                  <a:pt x="536540" y="990111"/>
                </a:lnTo>
                <a:lnTo>
                  <a:pt x="576304" y="985265"/>
                </a:lnTo>
                <a:lnTo>
                  <a:pt x="615035" y="977344"/>
                </a:lnTo>
                <a:lnTo>
                  <a:pt x="652605" y="966475"/>
                </a:lnTo>
                <a:lnTo>
                  <a:pt x="688887" y="952787"/>
                </a:lnTo>
                <a:lnTo>
                  <a:pt x="723753" y="936407"/>
                </a:lnTo>
                <a:lnTo>
                  <a:pt x="757075" y="917462"/>
                </a:lnTo>
                <a:lnTo>
                  <a:pt x="788726" y="896080"/>
                </a:lnTo>
                <a:lnTo>
                  <a:pt x="818579" y="872389"/>
                </a:lnTo>
                <a:lnTo>
                  <a:pt x="872378" y="818590"/>
                </a:lnTo>
                <a:lnTo>
                  <a:pt x="896068" y="788736"/>
                </a:lnTo>
                <a:lnTo>
                  <a:pt x="917450" y="757084"/>
                </a:lnTo>
                <a:lnTo>
                  <a:pt x="936394" y="723761"/>
                </a:lnTo>
                <a:lnTo>
                  <a:pt x="952775" y="688894"/>
                </a:lnTo>
                <a:lnTo>
                  <a:pt x="966463" y="652611"/>
                </a:lnTo>
                <a:lnTo>
                  <a:pt x="977331" y="615040"/>
                </a:lnTo>
                <a:lnTo>
                  <a:pt x="985252" y="576308"/>
                </a:lnTo>
                <a:lnTo>
                  <a:pt x="990099" y="536542"/>
                </a:lnTo>
                <a:lnTo>
                  <a:pt x="991742" y="495871"/>
                </a:lnTo>
                <a:lnTo>
                  <a:pt x="990099" y="455202"/>
                </a:lnTo>
                <a:lnTo>
                  <a:pt x="985252" y="415438"/>
                </a:lnTo>
                <a:lnTo>
                  <a:pt x="977331" y="376707"/>
                </a:lnTo>
                <a:lnTo>
                  <a:pt x="966463" y="339137"/>
                </a:lnTo>
                <a:lnTo>
                  <a:pt x="952775" y="302855"/>
                </a:lnTo>
                <a:lnTo>
                  <a:pt x="936394" y="267989"/>
                </a:lnTo>
                <a:lnTo>
                  <a:pt x="917450" y="234667"/>
                </a:lnTo>
                <a:lnTo>
                  <a:pt x="896068" y="203016"/>
                </a:lnTo>
                <a:lnTo>
                  <a:pt x="872378" y="173163"/>
                </a:lnTo>
                <a:lnTo>
                  <a:pt x="818579" y="119364"/>
                </a:lnTo>
                <a:lnTo>
                  <a:pt x="788726" y="95674"/>
                </a:lnTo>
                <a:lnTo>
                  <a:pt x="757075" y="74292"/>
                </a:lnTo>
                <a:lnTo>
                  <a:pt x="723753" y="55348"/>
                </a:lnTo>
                <a:lnTo>
                  <a:pt x="688887" y="38967"/>
                </a:lnTo>
                <a:lnTo>
                  <a:pt x="652605" y="25279"/>
                </a:lnTo>
                <a:lnTo>
                  <a:pt x="615035" y="14411"/>
                </a:lnTo>
                <a:lnTo>
                  <a:pt x="576304" y="6490"/>
                </a:lnTo>
                <a:lnTo>
                  <a:pt x="536540" y="1643"/>
                </a:lnTo>
                <a:lnTo>
                  <a:pt x="495871" y="0"/>
                </a:lnTo>
                <a:close/>
              </a:path>
            </a:pathLst>
          </a:custGeom>
          <a:solidFill>
            <a:srgbClr val="F58021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89" name="object 89"/>
          <p:cNvSpPr/>
          <p:nvPr/>
        </p:nvSpPr>
        <p:spPr>
          <a:xfrm>
            <a:off x="1920432" y="5399838"/>
            <a:ext cx="818974" cy="818974"/>
          </a:xfrm>
          <a:custGeom>
            <a:avLst/>
            <a:gdLst/>
            <a:ahLst/>
            <a:cxnLst/>
            <a:rect l="l" t="t" r="r" b="b"/>
            <a:pathLst>
              <a:path w="991869" h="991870">
                <a:moveTo>
                  <a:pt x="495871" y="0"/>
                </a:moveTo>
                <a:lnTo>
                  <a:pt x="455202" y="1643"/>
                </a:lnTo>
                <a:lnTo>
                  <a:pt x="415438" y="6490"/>
                </a:lnTo>
                <a:lnTo>
                  <a:pt x="376707" y="14411"/>
                </a:lnTo>
                <a:lnTo>
                  <a:pt x="339137" y="25279"/>
                </a:lnTo>
                <a:lnTo>
                  <a:pt x="302855" y="38967"/>
                </a:lnTo>
                <a:lnTo>
                  <a:pt x="267989" y="55348"/>
                </a:lnTo>
                <a:lnTo>
                  <a:pt x="234667" y="74292"/>
                </a:lnTo>
                <a:lnTo>
                  <a:pt x="203016" y="95674"/>
                </a:lnTo>
                <a:lnTo>
                  <a:pt x="173163" y="119364"/>
                </a:lnTo>
                <a:lnTo>
                  <a:pt x="119364" y="173163"/>
                </a:lnTo>
                <a:lnTo>
                  <a:pt x="95674" y="203016"/>
                </a:lnTo>
                <a:lnTo>
                  <a:pt x="74292" y="234667"/>
                </a:lnTo>
                <a:lnTo>
                  <a:pt x="55348" y="267989"/>
                </a:lnTo>
                <a:lnTo>
                  <a:pt x="38967" y="302855"/>
                </a:lnTo>
                <a:lnTo>
                  <a:pt x="25279" y="339137"/>
                </a:lnTo>
                <a:lnTo>
                  <a:pt x="14411" y="376707"/>
                </a:lnTo>
                <a:lnTo>
                  <a:pt x="6490" y="415438"/>
                </a:lnTo>
                <a:lnTo>
                  <a:pt x="1643" y="455202"/>
                </a:lnTo>
                <a:lnTo>
                  <a:pt x="0" y="495871"/>
                </a:lnTo>
                <a:lnTo>
                  <a:pt x="1643" y="536542"/>
                </a:lnTo>
                <a:lnTo>
                  <a:pt x="6490" y="576308"/>
                </a:lnTo>
                <a:lnTo>
                  <a:pt x="14411" y="615040"/>
                </a:lnTo>
                <a:lnTo>
                  <a:pt x="25279" y="652611"/>
                </a:lnTo>
                <a:lnTo>
                  <a:pt x="38967" y="688894"/>
                </a:lnTo>
                <a:lnTo>
                  <a:pt x="55348" y="723761"/>
                </a:lnTo>
                <a:lnTo>
                  <a:pt x="74292" y="757084"/>
                </a:lnTo>
                <a:lnTo>
                  <a:pt x="95674" y="788736"/>
                </a:lnTo>
                <a:lnTo>
                  <a:pt x="119364" y="818590"/>
                </a:lnTo>
                <a:lnTo>
                  <a:pt x="173163" y="872389"/>
                </a:lnTo>
                <a:lnTo>
                  <a:pt x="203016" y="896080"/>
                </a:lnTo>
                <a:lnTo>
                  <a:pt x="234667" y="917462"/>
                </a:lnTo>
                <a:lnTo>
                  <a:pt x="267989" y="936407"/>
                </a:lnTo>
                <a:lnTo>
                  <a:pt x="302855" y="952787"/>
                </a:lnTo>
                <a:lnTo>
                  <a:pt x="339137" y="966475"/>
                </a:lnTo>
                <a:lnTo>
                  <a:pt x="376707" y="977344"/>
                </a:lnTo>
                <a:lnTo>
                  <a:pt x="415438" y="985265"/>
                </a:lnTo>
                <a:lnTo>
                  <a:pt x="455202" y="990111"/>
                </a:lnTo>
                <a:lnTo>
                  <a:pt x="495871" y="991755"/>
                </a:lnTo>
                <a:lnTo>
                  <a:pt x="536540" y="990111"/>
                </a:lnTo>
                <a:lnTo>
                  <a:pt x="576304" y="985265"/>
                </a:lnTo>
                <a:lnTo>
                  <a:pt x="615035" y="977344"/>
                </a:lnTo>
                <a:lnTo>
                  <a:pt x="652605" y="966475"/>
                </a:lnTo>
                <a:lnTo>
                  <a:pt x="688887" y="952787"/>
                </a:lnTo>
                <a:lnTo>
                  <a:pt x="723753" y="936407"/>
                </a:lnTo>
                <a:lnTo>
                  <a:pt x="757075" y="917462"/>
                </a:lnTo>
                <a:lnTo>
                  <a:pt x="788726" y="896080"/>
                </a:lnTo>
                <a:lnTo>
                  <a:pt x="818579" y="872389"/>
                </a:lnTo>
                <a:lnTo>
                  <a:pt x="872378" y="818590"/>
                </a:lnTo>
                <a:lnTo>
                  <a:pt x="896068" y="788736"/>
                </a:lnTo>
                <a:lnTo>
                  <a:pt x="917450" y="757084"/>
                </a:lnTo>
                <a:lnTo>
                  <a:pt x="936394" y="723761"/>
                </a:lnTo>
                <a:lnTo>
                  <a:pt x="952775" y="688894"/>
                </a:lnTo>
                <a:lnTo>
                  <a:pt x="966463" y="652611"/>
                </a:lnTo>
                <a:lnTo>
                  <a:pt x="977331" y="615040"/>
                </a:lnTo>
                <a:lnTo>
                  <a:pt x="985252" y="576308"/>
                </a:lnTo>
                <a:lnTo>
                  <a:pt x="990099" y="536542"/>
                </a:lnTo>
                <a:lnTo>
                  <a:pt x="991742" y="495871"/>
                </a:lnTo>
                <a:lnTo>
                  <a:pt x="990099" y="455202"/>
                </a:lnTo>
                <a:lnTo>
                  <a:pt x="985252" y="415438"/>
                </a:lnTo>
                <a:lnTo>
                  <a:pt x="977331" y="376707"/>
                </a:lnTo>
                <a:lnTo>
                  <a:pt x="966463" y="339137"/>
                </a:lnTo>
                <a:lnTo>
                  <a:pt x="952775" y="302855"/>
                </a:lnTo>
                <a:lnTo>
                  <a:pt x="936394" y="267989"/>
                </a:lnTo>
                <a:lnTo>
                  <a:pt x="917450" y="234667"/>
                </a:lnTo>
                <a:lnTo>
                  <a:pt x="896068" y="203016"/>
                </a:lnTo>
                <a:lnTo>
                  <a:pt x="872378" y="173163"/>
                </a:lnTo>
                <a:lnTo>
                  <a:pt x="818579" y="119364"/>
                </a:lnTo>
                <a:lnTo>
                  <a:pt x="788726" y="95674"/>
                </a:lnTo>
                <a:lnTo>
                  <a:pt x="757075" y="74292"/>
                </a:lnTo>
                <a:lnTo>
                  <a:pt x="723753" y="55348"/>
                </a:lnTo>
                <a:lnTo>
                  <a:pt x="688887" y="38967"/>
                </a:lnTo>
                <a:lnTo>
                  <a:pt x="652605" y="25279"/>
                </a:lnTo>
                <a:lnTo>
                  <a:pt x="615035" y="14411"/>
                </a:lnTo>
                <a:lnTo>
                  <a:pt x="576304" y="6490"/>
                </a:lnTo>
                <a:lnTo>
                  <a:pt x="536540" y="1643"/>
                </a:lnTo>
                <a:lnTo>
                  <a:pt x="495871" y="0"/>
                </a:lnTo>
                <a:close/>
              </a:path>
            </a:pathLst>
          </a:custGeom>
          <a:ln w="39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90" name="object 90"/>
          <p:cNvSpPr txBox="1"/>
          <p:nvPr/>
        </p:nvSpPr>
        <p:spPr>
          <a:xfrm>
            <a:off x="5085354" y="6435985"/>
            <a:ext cx="504912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/>
            <a:r>
              <a:rPr sz="495" spc="37" dirty="0">
                <a:solidFill>
                  <a:srgbClr val="939598"/>
                </a:solidFill>
                <a:latin typeface="Arial Unicode MS"/>
                <a:cs typeface="Arial Unicode MS"/>
              </a:rPr>
              <a:t>00</a:t>
            </a:r>
            <a:r>
              <a:rPr sz="495" spc="33" dirty="0">
                <a:solidFill>
                  <a:srgbClr val="939598"/>
                </a:solidFill>
                <a:latin typeface="Arial Unicode MS"/>
                <a:cs typeface="Arial Unicode MS"/>
              </a:rPr>
              <a:t>0</a:t>
            </a:r>
            <a:r>
              <a:rPr sz="495" spc="12" dirty="0">
                <a:solidFill>
                  <a:srgbClr val="939598"/>
                </a:solidFill>
                <a:latin typeface="Arial Unicode MS"/>
                <a:cs typeface="Arial Unicode MS"/>
              </a:rPr>
              <a:t>8</a:t>
            </a:r>
            <a:r>
              <a:rPr sz="495" spc="-91" dirty="0">
                <a:solidFill>
                  <a:srgbClr val="939598"/>
                </a:solidFill>
                <a:latin typeface="Arial Unicode MS"/>
                <a:cs typeface="Arial Unicode MS"/>
              </a:rPr>
              <a:t>1</a:t>
            </a:r>
            <a:r>
              <a:rPr sz="495" spc="-37" dirty="0">
                <a:solidFill>
                  <a:srgbClr val="939598"/>
                </a:solidFill>
                <a:latin typeface="Arial Unicode MS"/>
                <a:cs typeface="Arial Unicode MS"/>
              </a:rPr>
              <a:t>7</a:t>
            </a:r>
            <a:r>
              <a:rPr sz="495" spc="21" dirty="0">
                <a:solidFill>
                  <a:srgbClr val="939598"/>
                </a:solidFill>
                <a:latin typeface="Arial Unicode MS"/>
                <a:cs typeface="Arial Unicode MS"/>
              </a:rPr>
              <a:t>-</a:t>
            </a:r>
            <a:r>
              <a:rPr sz="495" spc="-94" dirty="0">
                <a:solidFill>
                  <a:srgbClr val="939598"/>
                </a:solidFill>
                <a:latin typeface="Arial Unicode MS"/>
                <a:cs typeface="Arial Unicode MS"/>
              </a:rPr>
              <a:t>1</a:t>
            </a:r>
            <a:r>
              <a:rPr sz="495" spc="66" dirty="0">
                <a:solidFill>
                  <a:srgbClr val="939598"/>
                </a:solidFill>
                <a:latin typeface="Arial Unicode MS"/>
                <a:cs typeface="Arial Unicode MS"/>
              </a:rPr>
              <a:t> </a:t>
            </a:r>
            <a:r>
              <a:rPr sz="495" spc="-94" dirty="0">
                <a:solidFill>
                  <a:srgbClr val="939598"/>
                </a:solidFill>
                <a:latin typeface="Arial Unicode MS"/>
                <a:cs typeface="Arial Unicode MS"/>
              </a:rPr>
              <a:t>1</a:t>
            </a:r>
            <a:r>
              <a:rPr sz="495" spc="45" dirty="0">
                <a:solidFill>
                  <a:srgbClr val="939598"/>
                </a:solidFill>
                <a:latin typeface="Arial Unicode MS"/>
                <a:cs typeface="Arial Unicode MS"/>
              </a:rPr>
              <a:t>/</a:t>
            </a:r>
            <a:r>
              <a:rPr sz="495" spc="-58" dirty="0">
                <a:solidFill>
                  <a:srgbClr val="939598"/>
                </a:solidFill>
                <a:latin typeface="Arial Unicode MS"/>
                <a:cs typeface="Arial Unicode MS"/>
              </a:rPr>
              <a:t>15</a:t>
            </a:r>
            <a:r>
              <a:rPr sz="495" spc="-37" dirty="0">
                <a:solidFill>
                  <a:srgbClr val="939598"/>
                </a:solidFill>
                <a:latin typeface="Arial Unicode MS"/>
                <a:cs typeface="Arial Unicode MS"/>
              </a:rPr>
              <a:t> </a:t>
            </a:r>
            <a:r>
              <a:rPr sz="495" spc="-33" dirty="0">
                <a:solidFill>
                  <a:srgbClr val="939598"/>
                </a:solidFill>
                <a:latin typeface="Arial Unicode MS"/>
                <a:cs typeface="Arial Unicode MS"/>
              </a:rPr>
              <a:t>CS</a:t>
            </a:r>
            <a:endParaRPr sz="495">
              <a:latin typeface="Arial Unicode MS"/>
              <a:cs typeface="Arial Unicode M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99238" y="220211"/>
            <a:ext cx="157294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92" name="object 92"/>
          <p:cNvSpPr/>
          <p:nvPr/>
        </p:nvSpPr>
        <p:spPr>
          <a:xfrm>
            <a:off x="419450" y="0"/>
            <a:ext cx="0" cy="157294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93" name="object 93"/>
          <p:cNvSpPr/>
          <p:nvPr/>
        </p:nvSpPr>
        <p:spPr>
          <a:xfrm>
            <a:off x="199238" y="220211"/>
            <a:ext cx="157294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94" name="object 94"/>
          <p:cNvSpPr/>
          <p:nvPr/>
        </p:nvSpPr>
        <p:spPr>
          <a:xfrm>
            <a:off x="8787468" y="220211"/>
            <a:ext cx="157294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95" name="object 95"/>
          <p:cNvSpPr/>
          <p:nvPr/>
        </p:nvSpPr>
        <p:spPr>
          <a:xfrm>
            <a:off x="199238" y="6637789"/>
            <a:ext cx="157294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96" name="object 96"/>
          <p:cNvSpPr/>
          <p:nvPr/>
        </p:nvSpPr>
        <p:spPr>
          <a:xfrm>
            <a:off x="8787468" y="6637789"/>
            <a:ext cx="157294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97" name="object 97"/>
          <p:cNvSpPr/>
          <p:nvPr/>
        </p:nvSpPr>
        <p:spPr>
          <a:xfrm>
            <a:off x="419450" y="0"/>
            <a:ext cx="0" cy="157294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98" name="object 98"/>
          <p:cNvSpPr/>
          <p:nvPr/>
        </p:nvSpPr>
        <p:spPr>
          <a:xfrm>
            <a:off x="419450" y="6700706"/>
            <a:ext cx="0" cy="157294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99" name="object 99"/>
          <p:cNvSpPr/>
          <p:nvPr/>
        </p:nvSpPr>
        <p:spPr>
          <a:xfrm>
            <a:off x="8724550" y="0"/>
            <a:ext cx="0" cy="157294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00" name="object 100"/>
          <p:cNvSpPr/>
          <p:nvPr/>
        </p:nvSpPr>
        <p:spPr>
          <a:xfrm>
            <a:off x="8724550" y="6700706"/>
            <a:ext cx="0" cy="157294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</p:spTree>
    <p:extLst>
      <p:ext uri="{BB962C8B-B14F-4D97-AF65-F5344CB8AC3E}">
        <p14:creationId xmlns:p14="http://schemas.microsoft.com/office/powerpoint/2010/main" val="352471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229898"/>
                </a:solidFill>
                <a:latin typeface="+mj-lt"/>
                <a:cs typeface="Arial"/>
              </a:rPr>
              <a:t>What is Policy </a:t>
            </a:r>
            <a:br>
              <a:rPr lang="en-US" b="1" dirty="0" smtClean="0">
                <a:solidFill>
                  <a:srgbClr val="229898"/>
                </a:solidFill>
                <a:latin typeface="+mj-lt"/>
                <a:cs typeface="Arial"/>
              </a:rPr>
            </a:br>
            <a:r>
              <a:rPr lang="en-US" b="1" dirty="0" smtClean="0">
                <a:solidFill>
                  <a:srgbClr val="229898"/>
                </a:solidFill>
                <a:latin typeface="+mj-lt"/>
                <a:cs typeface="Arial"/>
              </a:rPr>
              <a:t>within the </a:t>
            </a:r>
            <a:r>
              <a:rPr lang="en-US" b="1" dirty="0" err="1" smtClean="0">
                <a:solidFill>
                  <a:srgbClr val="229898"/>
                </a:solidFill>
                <a:latin typeface="+mj-lt"/>
                <a:cs typeface="Arial"/>
              </a:rPr>
              <a:t>CoIIN</a:t>
            </a:r>
            <a:r>
              <a:rPr lang="en-US" b="1" dirty="0" smtClean="0">
                <a:solidFill>
                  <a:srgbClr val="229898"/>
                </a:solidFill>
                <a:latin typeface="+mj-lt"/>
                <a:cs typeface="Arial"/>
              </a:rPr>
              <a:t> Initiative?</a:t>
            </a:r>
            <a:endParaRPr lang="en-US" dirty="0">
              <a:solidFill>
                <a:srgbClr val="229898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03574"/>
            <a:ext cx="8305800" cy="3517901"/>
          </a:xfrm>
        </p:spPr>
        <p:txBody>
          <a:bodyPr>
            <a:noAutofit/>
          </a:bodyPr>
          <a:lstStyle/>
          <a:p>
            <a:endParaRPr lang="en-US" sz="1500" dirty="0"/>
          </a:p>
          <a:p>
            <a:endParaRPr lang="en-US" sz="1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C551-9D79-49C1-B9A0-EF0A64586A2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04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069" y="2142493"/>
            <a:ext cx="2212596" cy="50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 marR="4195"/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c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c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din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g</a:t>
            </a:r>
            <a:r>
              <a:rPr sz="826" spc="-7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33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-7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dirty="0">
                <a:solidFill>
                  <a:srgbClr val="FFFFFF"/>
                </a:solidFill>
                <a:latin typeface="Arial Unicode MS"/>
                <a:cs typeface="Arial Unicode MS"/>
              </a:rPr>
              <a:t>I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w</a:t>
            </a:r>
            <a:r>
              <a:rPr sz="826" spc="-66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7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l</a:t>
            </a:r>
            <a:r>
              <a:rPr sz="826" spc="-70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74" dirty="0">
                <a:solidFill>
                  <a:srgbClr val="FFFFFF"/>
                </a:solidFill>
                <a:latin typeface="Arial Unicode MS"/>
                <a:cs typeface="Arial Unicode MS"/>
              </a:rPr>
              <a:t>w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,</a:t>
            </a:r>
            <a:r>
              <a:rPr sz="826" spc="-7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66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7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mino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7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(a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-7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individual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FFFFFF"/>
                </a:solidFill>
                <a:latin typeface="Arial Unicode MS"/>
                <a:cs typeface="Arial Unicode MS"/>
              </a:rPr>
              <a:t>y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ounger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than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116" dirty="0">
                <a:solidFill>
                  <a:srgbClr val="FFFFFF"/>
                </a:solidFill>
                <a:latin typeface="Arial Unicode MS"/>
                <a:cs typeface="Arial Unicode MS"/>
              </a:rPr>
              <a:t>18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FFFFFF"/>
                </a:solidFill>
                <a:latin typeface="Arial Unicode MS"/>
                <a:cs typeface="Arial Unicode MS"/>
              </a:rPr>
              <a:t>yea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s)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FFFFFF"/>
                </a:solidFill>
                <a:latin typeface="Arial Unicode MS"/>
                <a:cs typeface="Arial Unicode MS"/>
              </a:rPr>
              <a:t>m</a:t>
            </a:r>
            <a:r>
              <a:rPr sz="826" spc="-45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y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54" dirty="0">
                <a:solidFill>
                  <a:srgbClr val="FFFFFF"/>
                </a:solidFill>
                <a:latin typeface="Arial Unicode MS"/>
                <a:cs typeface="Arial Unicode MS"/>
              </a:rPr>
              <a:t>seek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medic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al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54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25" dirty="0">
                <a:solidFill>
                  <a:srgbClr val="FFFFFF"/>
                </a:solidFill>
                <a:latin typeface="Arial Unicode MS"/>
                <a:cs typeface="Arial Unicode MS"/>
              </a:rPr>
              <a:t>f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or </a:t>
            </a:r>
            <a:r>
              <a:rPr sz="826" spc="-4" dirty="0">
                <a:solidFill>
                  <a:srgbClr val="FFFFFF"/>
                </a:solidFill>
                <a:latin typeface="Arial Unicode MS"/>
                <a:cs typeface="Arial Unicode MS"/>
              </a:rPr>
              <a:t>the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25" dirty="0">
                <a:solidFill>
                  <a:srgbClr val="FFFFFF"/>
                </a:solidFill>
                <a:latin typeface="Arial Unicode MS"/>
                <a:cs typeface="Arial Unicode MS"/>
              </a:rPr>
              <a:t>f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oll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wing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dirty="0">
                <a:solidFill>
                  <a:srgbClr val="FFFFFF"/>
                </a:solidFill>
                <a:latin typeface="Arial Unicode MS"/>
                <a:cs typeface="Arial Unicode MS"/>
              </a:rPr>
              <a:t>without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FFFFFF"/>
                </a:solidFill>
                <a:latin typeface="Arial Unicode MS"/>
                <a:cs typeface="Arial Unicode MS"/>
              </a:rPr>
              <a:t>the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permi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ssion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or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kn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wledge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29" dirty="0">
                <a:solidFill>
                  <a:srgbClr val="FFFFFF"/>
                </a:solidFill>
                <a:latin typeface="Arial Unicode MS"/>
                <a:cs typeface="Arial Unicode MS"/>
              </a:rPr>
              <a:t>f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his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pare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ts:</a:t>
            </a:r>
            <a:endParaRPr sz="826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9446" y="2740209"/>
            <a:ext cx="2073129" cy="1221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4" indent="-94378">
              <a:buClr>
                <a:srgbClr val="FFFFFF"/>
              </a:buClr>
              <a:buFont typeface="Arial Unicode MS"/>
              <a:buChar char="•"/>
              <a:tabLst>
                <a:tab pos="104864" algn="l"/>
              </a:tabLst>
            </a:pPr>
            <a:r>
              <a:rPr sz="826" spc="-128" dirty="0">
                <a:solidFill>
                  <a:srgbClr val="FFFFFF"/>
                </a:solidFill>
                <a:latin typeface="Arial Unicode MS"/>
                <a:cs typeface="Arial Unicode MS"/>
              </a:rPr>
              <a:t>S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ubs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anc</a:t>
            </a:r>
            <a:r>
              <a:rPr sz="826" spc="-54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45" dirty="0">
                <a:solidFill>
                  <a:srgbClr val="FFFFFF"/>
                </a:solidFill>
                <a:latin typeface="Arial Unicode MS"/>
                <a:cs typeface="Arial Unicode MS"/>
              </a:rPr>
              <a:t>abuse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21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12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tme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t;</a:t>
            </a:r>
            <a:endParaRPr sz="826">
              <a:latin typeface="Arial Unicode MS"/>
              <a:cs typeface="Arial Unicode MS"/>
            </a:endParaRPr>
          </a:p>
          <a:p>
            <a:pPr marL="104864" marR="78124" indent="-94378">
              <a:spcBef>
                <a:spcPts val="372"/>
              </a:spcBef>
              <a:buClr>
                <a:srgbClr val="FFFFFF"/>
              </a:buClr>
              <a:buFont typeface="Arial Unicode MS"/>
              <a:buChar char="•"/>
              <a:tabLst>
                <a:tab pos="104864" algn="l"/>
              </a:tabLst>
            </a:pP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Sexually </a:t>
            </a:r>
            <a:r>
              <a:rPr sz="826" spc="-66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ansmi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41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ed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8" dirty="0">
                <a:solidFill>
                  <a:srgbClr val="FFFFFF"/>
                </a:solidFill>
                <a:latin typeface="Arial Unicode MS"/>
                <a:cs typeface="Arial Unicode MS"/>
              </a:rPr>
              <a:t>In</a:t>
            </a:r>
            <a:r>
              <a:rPr sz="826" dirty="0">
                <a:solidFill>
                  <a:srgbClr val="FFFFFF"/>
                </a:solidFill>
                <a:latin typeface="Arial Unicode MS"/>
                <a:cs typeface="Arial Unicode MS"/>
              </a:rPr>
              <a:t>f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ection(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S</a:t>
            </a:r>
            <a:r>
              <a:rPr sz="826" spc="25" dirty="0">
                <a:solidFill>
                  <a:srgbClr val="FFFFFF"/>
                </a:solidFill>
                <a:latin typeface="Arial Unicode MS"/>
                <a:cs typeface="Arial Unicode MS"/>
              </a:rPr>
              <a:t>TI)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esting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and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21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12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tme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t;</a:t>
            </a:r>
            <a:endParaRPr sz="826">
              <a:latin typeface="Arial Unicode MS"/>
              <a:cs typeface="Arial Unicode MS"/>
            </a:endParaRPr>
          </a:p>
          <a:p>
            <a:pPr marL="104864" marR="233846" indent="-94378">
              <a:spcBef>
                <a:spcPts val="372"/>
              </a:spcBef>
              <a:buClr>
                <a:srgbClr val="FFFFFF"/>
              </a:buClr>
              <a:buFont typeface="Arial Unicode MS"/>
              <a:buChar char="•"/>
              <a:tabLst>
                <a:tab pos="104864" algn="l"/>
              </a:tabLst>
            </a:pPr>
            <a:r>
              <a:rPr sz="826" spc="12" dirty="0">
                <a:solidFill>
                  <a:srgbClr val="FFFFFF"/>
                </a:solidFill>
                <a:latin typeface="Arial Unicode MS"/>
                <a:cs typeface="Arial Unicode MS"/>
              </a:rPr>
              <a:t>HIV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esting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21" dirty="0">
                <a:solidFill>
                  <a:srgbClr val="FFFFFF"/>
                </a:solidFill>
                <a:latin typeface="Arial Unicode MS"/>
                <a:cs typeface="Arial Unicode MS"/>
              </a:rPr>
              <a:t>–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17" dirty="0">
                <a:solidFill>
                  <a:srgbClr val="FFFFFF"/>
                </a:solidFill>
                <a:latin typeface="Arial Unicode MS"/>
                <a:cs typeface="Arial Unicode MS"/>
              </a:rPr>
              <a:t>if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est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is 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positi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v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e,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8" dirty="0">
                <a:solidFill>
                  <a:srgbClr val="FFFFFF"/>
                </a:solidFill>
                <a:latin typeface="Arial Unicode MS"/>
                <a:cs typeface="Arial Unicode MS"/>
              </a:rPr>
              <a:t>I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w</a:t>
            </a:r>
            <a:r>
              <a:rPr sz="826" spc="-66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l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w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equi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66" dirty="0">
                <a:solidFill>
                  <a:srgbClr val="FFFFFF"/>
                </a:solidFill>
                <a:latin typeface="Arial Unicode MS"/>
                <a:cs typeface="Arial Unicode MS"/>
              </a:rPr>
              <a:t>es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pare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45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4" dirty="0">
                <a:solidFill>
                  <a:srgbClr val="FFFFFF"/>
                </a:solidFill>
                <a:latin typeface="Arial Unicode MS"/>
                <a:cs typeface="Arial Unicode MS"/>
              </a:rPr>
              <a:t>notific</a:t>
            </a:r>
            <a:r>
              <a:rPr sz="826" spc="-70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tion;</a:t>
            </a:r>
            <a:endParaRPr sz="826">
              <a:latin typeface="Arial Unicode MS"/>
              <a:cs typeface="Arial Unicode MS"/>
            </a:endParaRPr>
          </a:p>
          <a:p>
            <a:pPr marL="104864" marR="4195" indent="-94378">
              <a:spcBef>
                <a:spcPts val="372"/>
              </a:spcBef>
              <a:buClr>
                <a:srgbClr val="FFFFFF"/>
              </a:buClr>
              <a:buFont typeface="Arial Unicode MS"/>
              <a:buChar char="•"/>
              <a:tabLst>
                <a:tab pos="104864" algn="l"/>
              </a:tabLst>
            </a:pP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Con</a:t>
            </a:r>
            <a:r>
              <a:rPr sz="826" spc="21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12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50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45" dirty="0">
                <a:solidFill>
                  <a:srgbClr val="FFFFFF"/>
                </a:solidFill>
                <a:latin typeface="Arial Unicode MS"/>
                <a:cs typeface="Arial Unicode MS"/>
              </a:rPr>
              <a:t>c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epti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v</a:t>
            </a:r>
            <a:r>
              <a:rPr sz="826" spc="-54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54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and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c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ounseling,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including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eme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gency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c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21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12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50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45" dirty="0">
                <a:solidFill>
                  <a:srgbClr val="FFFFFF"/>
                </a:solidFill>
                <a:latin typeface="Arial Unicode MS"/>
                <a:cs typeface="Arial Unicode MS"/>
              </a:rPr>
              <a:t>c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eption;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and</a:t>
            </a:r>
            <a:endParaRPr sz="826">
              <a:latin typeface="Arial Unicode MS"/>
              <a:cs typeface="Arial Unicode MS"/>
            </a:endParaRPr>
          </a:p>
          <a:p>
            <a:pPr marL="104864" indent="-94378">
              <a:spcBef>
                <a:spcPts val="372"/>
              </a:spcBef>
              <a:buClr>
                <a:srgbClr val="FFFFFF"/>
              </a:buClr>
              <a:buFont typeface="Arial Unicode MS"/>
              <a:buChar char="•"/>
              <a:tabLst>
                <a:tab pos="104864" algn="l"/>
              </a:tabLst>
            </a:pP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B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lood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don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4" dirty="0">
                <a:solidFill>
                  <a:srgbClr val="FFFFFF"/>
                </a:solidFill>
                <a:latin typeface="Arial Unicode MS"/>
                <a:cs typeface="Arial Unicode MS"/>
              </a:rPr>
              <a:t>tion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17" dirty="0">
                <a:solidFill>
                  <a:srgbClr val="FFFFFF"/>
                </a:solidFill>
                <a:latin typeface="Arial Unicode MS"/>
                <a:cs typeface="Arial Unicode MS"/>
              </a:rPr>
              <a:t>if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132" dirty="0">
                <a:solidFill>
                  <a:srgbClr val="FFFFFF"/>
                </a:solidFill>
                <a:latin typeface="Arial Unicode MS"/>
                <a:cs typeface="Arial Unicode MS"/>
              </a:rPr>
              <a:t>17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FFFFFF"/>
                </a:solidFill>
                <a:latin typeface="Arial Unicode MS"/>
                <a:cs typeface="Arial Unicode MS"/>
              </a:rPr>
              <a:t>yea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78" dirty="0">
                <a:solidFill>
                  <a:srgbClr val="FFFFFF"/>
                </a:solidFill>
                <a:latin typeface="Arial Unicode MS"/>
                <a:cs typeface="Arial Unicode MS"/>
              </a:rPr>
              <a:t>s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29" dirty="0">
                <a:solidFill>
                  <a:srgbClr val="FFFFFF"/>
                </a:solidFill>
                <a:latin typeface="Arial Unicode MS"/>
                <a:cs typeface="Arial Unicode MS"/>
              </a:rPr>
              <a:t>f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66" dirty="0">
                <a:solidFill>
                  <a:srgbClr val="FFFFFF"/>
                </a:solidFill>
                <a:latin typeface="Arial Unicode MS"/>
                <a:cs typeface="Arial Unicode MS"/>
              </a:rPr>
              <a:t>age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or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olde</a:t>
            </a:r>
            <a:r>
              <a:rPr sz="826" spc="-54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.</a:t>
            </a:r>
            <a:endParaRPr sz="826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5070" y="4030016"/>
            <a:ext cx="2141814" cy="889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 marR="91231"/>
            <a:r>
              <a:rPr sz="826" spc="-120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v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en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though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50" dirty="0">
                <a:solidFill>
                  <a:srgbClr val="FFFFFF"/>
                </a:solidFill>
                <a:latin typeface="Arial Unicode MS"/>
                <a:cs typeface="Arial Unicode MS"/>
              </a:rPr>
              <a:t>eenage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78" dirty="0">
                <a:solidFill>
                  <a:srgbClr val="FFFFFF"/>
                </a:solidFill>
                <a:latin typeface="Arial Unicode MS"/>
                <a:cs typeface="Arial Unicode MS"/>
              </a:rPr>
              <a:t>s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and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FFFFFF"/>
                </a:solidFill>
                <a:latin typeface="Arial Unicode MS"/>
                <a:cs typeface="Arial Unicode MS"/>
              </a:rPr>
              <a:t>y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oung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adults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an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45" dirty="0">
                <a:solidFill>
                  <a:srgbClr val="FFFFFF"/>
                </a:solidFill>
                <a:latin typeface="Arial Unicode MS"/>
                <a:cs typeface="Arial Unicode MS"/>
              </a:rPr>
              <a:t>ec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ei</a:t>
            </a:r>
            <a:r>
              <a:rPr sz="826" spc="-50" dirty="0">
                <a:solidFill>
                  <a:srgbClr val="FFFFFF"/>
                </a:solidFill>
                <a:latin typeface="Arial Unicode MS"/>
                <a:cs typeface="Arial Unicode MS"/>
              </a:rPr>
              <a:t>v</a:t>
            </a:r>
            <a:r>
              <a:rPr sz="826" spc="-54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thes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12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4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66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70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tme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nts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withou</a:t>
            </a:r>
            <a:r>
              <a:rPr sz="826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thei</a:t>
            </a:r>
            <a:r>
              <a:rPr sz="826" spc="-4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pare</a:t>
            </a:r>
            <a:r>
              <a:rPr sz="826" spc="-45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4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’</a:t>
            </a:r>
            <a:r>
              <a:rPr sz="826" spc="-78" dirty="0">
                <a:solidFill>
                  <a:srgbClr val="FFFFFF"/>
                </a:solidFill>
                <a:latin typeface="Arial Unicode MS"/>
                <a:cs typeface="Arial Unicode MS"/>
              </a:rPr>
              <a:t>s</a:t>
            </a:r>
            <a:r>
              <a:rPr sz="826" spc="-4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kn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wledge,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25" dirty="0">
                <a:solidFill>
                  <a:srgbClr val="FFFFFF"/>
                </a:solidFill>
                <a:latin typeface="Arial Unicode MS"/>
                <a:cs typeface="Arial Unicode MS"/>
              </a:rPr>
              <a:t>it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is 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impor</a:t>
            </a:r>
            <a:r>
              <a:rPr sz="826" spc="41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45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45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emember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pare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ts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a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54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66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k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y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pa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45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29" dirty="0">
                <a:solidFill>
                  <a:srgbClr val="FFFFFF"/>
                </a:solidFill>
                <a:latin typeface="Arial Unicode MS"/>
                <a:cs typeface="Arial Unicode MS"/>
              </a:rPr>
              <a:t>f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all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aspects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29" dirty="0">
                <a:solidFill>
                  <a:srgbClr val="FFFFFF"/>
                </a:solidFill>
                <a:latin typeface="Arial Unicode MS"/>
                <a:cs typeface="Arial Unicode MS"/>
              </a:rPr>
              <a:t>f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FFFFFF"/>
                </a:solidFill>
                <a:latin typeface="Arial Unicode MS"/>
                <a:cs typeface="Arial Unicode MS"/>
              </a:rPr>
              <a:t>y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our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8" dirty="0">
                <a:solidFill>
                  <a:srgbClr val="FFFFFF"/>
                </a:solidFill>
                <a:latin typeface="Arial Unicode MS"/>
                <a:cs typeface="Arial Unicode MS"/>
              </a:rPr>
              <a:t>lif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e.</a:t>
            </a:r>
            <a:endParaRPr sz="826">
              <a:latin typeface="Arial Unicode MS"/>
              <a:cs typeface="Arial Unicode MS"/>
            </a:endParaRPr>
          </a:p>
          <a:p>
            <a:pPr marL="10486" marR="4195"/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W</a:t>
            </a:r>
            <a:r>
              <a:rPr sz="826" spc="-54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enc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ou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66" dirty="0">
                <a:solidFill>
                  <a:srgbClr val="FFFFFF"/>
                </a:solidFill>
                <a:latin typeface="Arial Unicode MS"/>
                <a:cs typeface="Arial Unicode MS"/>
              </a:rPr>
              <a:t>age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pare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ts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and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50" dirty="0">
                <a:solidFill>
                  <a:srgbClr val="FFFFFF"/>
                </a:solidFill>
                <a:latin typeface="Arial Unicode MS"/>
                <a:cs typeface="Arial Unicode MS"/>
              </a:rPr>
              <a:t>eens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be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open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and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honest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dirty="0">
                <a:solidFill>
                  <a:srgbClr val="FFFFFF"/>
                </a:solidFill>
                <a:latin typeface="Arial Unicode MS"/>
                <a:cs typeface="Arial Unicode MS"/>
              </a:rPr>
              <a:t>with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each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other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when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25" dirty="0">
                <a:solidFill>
                  <a:srgbClr val="FFFFFF"/>
                </a:solidFill>
                <a:latin typeface="Arial Unicode MS"/>
                <a:cs typeface="Arial Unicode MS"/>
              </a:rPr>
              <a:t>it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omes </a:t>
            </a:r>
            <a:r>
              <a:rPr sz="826" spc="41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health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54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decision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s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.</a:t>
            </a:r>
            <a:endParaRPr sz="826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5070" y="5036695"/>
            <a:ext cx="2118744" cy="63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 marR="4195" algn="just"/>
            <a:r>
              <a:rPr sz="826" dirty="0">
                <a:solidFill>
                  <a:srgbClr val="FFFFFF"/>
                </a:solidFill>
                <a:latin typeface="Arial Unicode MS"/>
                <a:cs typeface="Arial Unicode MS"/>
              </a:rPr>
              <a:t>I</a:t>
            </a:r>
            <a:r>
              <a:rPr sz="826" spc="45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is 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impor</a:t>
            </a:r>
            <a:r>
              <a:rPr sz="826" spc="41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45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45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25" dirty="0">
                <a:solidFill>
                  <a:srgbClr val="FFFFFF"/>
                </a:solidFill>
                <a:latin typeface="Arial Unicode MS"/>
                <a:cs typeface="Arial Unicode MS"/>
              </a:rPr>
              <a:t>f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or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50" dirty="0">
                <a:solidFill>
                  <a:srgbClr val="FFFFFF"/>
                </a:solidFill>
                <a:latin typeface="Arial Unicode MS"/>
                <a:cs typeface="Arial Unicode MS"/>
              </a:rPr>
              <a:t>eens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kn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w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th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45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17" dirty="0">
                <a:solidFill>
                  <a:srgbClr val="FFFFFF"/>
                </a:solidFill>
                <a:latin typeface="Arial Unicode MS"/>
                <a:cs typeface="Arial Unicode MS"/>
              </a:rPr>
              <a:t>if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FFFFFF"/>
                </a:solidFill>
                <a:latin typeface="Arial Unicode MS"/>
                <a:cs typeface="Arial Unicode MS"/>
              </a:rPr>
              <a:t>th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y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a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54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co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v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ered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b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y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FFFFFF"/>
                </a:solidFill>
                <a:latin typeface="Arial Unicode MS"/>
                <a:cs typeface="Arial Unicode MS"/>
              </a:rPr>
              <a:t>their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pare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ts’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medic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al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i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-87" dirty="0">
                <a:solidFill>
                  <a:srgbClr val="FFFFFF"/>
                </a:solidFill>
                <a:latin typeface="Arial Unicode MS"/>
                <a:cs typeface="Arial Unicode MS"/>
              </a:rPr>
              <a:t>s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u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74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c</a:t>
            </a:r>
            <a:r>
              <a:rPr sz="826" spc="-54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74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d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w</a:t>
            </a:r>
            <a:r>
              <a:rPr sz="826" spc="-50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54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45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12" dirty="0">
                <a:solidFill>
                  <a:srgbClr val="FFFFFF"/>
                </a:solidFill>
                <a:latin typeface="Arial Unicode MS"/>
                <a:cs typeface="Arial Unicode MS"/>
              </a:rPr>
              <a:t>i</a:t>
            </a:r>
            <a:r>
              <a:rPr sz="826" spc="25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33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co</a:t>
            </a:r>
            <a:r>
              <a:rPr sz="826" spc="-45" dirty="0">
                <a:solidFill>
                  <a:srgbClr val="FFFFFF"/>
                </a:solidFill>
                <a:latin typeface="Arial Unicode MS"/>
                <a:cs typeface="Arial Unicode MS"/>
              </a:rPr>
              <a:t>v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thei</a:t>
            </a:r>
            <a:r>
              <a:rPr sz="826" spc="-4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12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4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66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70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tme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,</a:t>
            </a:r>
            <a:r>
              <a:rPr sz="826" spc="-54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45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h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y</a:t>
            </a:r>
            <a:r>
              <a:rPr sz="826" spc="-4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w</a:t>
            </a:r>
            <a:r>
              <a:rPr sz="826" dirty="0">
                <a:solidFill>
                  <a:srgbClr val="FFFFFF"/>
                </a:solidFill>
                <a:latin typeface="Arial Unicode MS"/>
                <a:cs typeface="Arial Unicode MS"/>
              </a:rPr>
              <a:t>ill</a:t>
            </a:r>
            <a:r>
              <a:rPr sz="826" spc="-4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-54" dirty="0">
                <a:solidFill>
                  <a:srgbClr val="FFFFFF"/>
                </a:solidFill>
                <a:latin typeface="Arial Unicode MS"/>
                <a:cs typeface="Arial Unicode MS"/>
              </a:rPr>
              <a:t>ee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d</a:t>
            </a:r>
            <a:r>
              <a:rPr sz="826" spc="-4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c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onse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45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FFFFFF"/>
                </a:solidFill>
                <a:latin typeface="Arial Unicode MS"/>
                <a:cs typeface="Arial Unicode MS"/>
              </a:rPr>
              <a:t>their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medic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al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ec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50" dirty="0">
                <a:solidFill>
                  <a:srgbClr val="FFFFFF"/>
                </a:solidFill>
                <a:latin typeface="Arial Unicode MS"/>
                <a:cs typeface="Arial Unicode MS"/>
              </a:rPr>
              <a:t>ds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being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45" dirty="0">
                <a:solidFill>
                  <a:srgbClr val="FFFFFF"/>
                </a:solidFill>
                <a:latin typeface="Arial Unicode MS"/>
                <a:cs typeface="Arial Unicode MS"/>
              </a:rPr>
              <a:t>sha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ed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21" dirty="0">
                <a:solidFill>
                  <a:srgbClr val="FFFFFF"/>
                </a:solidFill>
                <a:latin typeface="Arial Unicode MS"/>
                <a:cs typeface="Arial Unicode MS"/>
              </a:rPr>
              <a:t>–</a:t>
            </a:r>
            <a:r>
              <a:rPr sz="826" spc="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pos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sibly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e</a:t>
            </a:r>
            <a:r>
              <a:rPr sz="826" spc="-50" dirty="0">
                <a:solidFill>
                  <a:srgbClr val="FFFFFF"/>
                </a:solidFill>
                <a:latin typeface="Arial Unicode MS"/>
                <a:cs typeface="Arial Unicode MS"/>
              </a:rPr>
              <a:t>v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en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dirty="0">
                <a:solidFill>
                  <a:srgbClr val="FFFFFF"/>
                </a:solidFill>
                <a:latin typeface="Arial Unicode MS"/>
                <a:cs typeface="Arial Unicode MS"/>
              </a:rPr>
              <a:t>with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pare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s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.</a:t>
            </a:r>
            <a:endParaRPr sz="826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5069" y="5791704"/>
            <a:ext cx="2076800" cy="50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 marR="4195"/>
            <a:r>
              <a:rPr sz="826" spc="21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minor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FFFFFF"/>
                </a:solidFill>
                <a:latin typeface="Arial Unicode MS"/>
                <a:cs typeface="Arial Unicode MS"/>
              </a:rPr>
              <a:t>m</a:t>
            </a:r>
            <a:r>
              <a:rPr sz="826" spc="-45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y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also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c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onse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45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25" dirty="0">
                <a:solidFill>
                  <a:srgbClr val="FFFFFF"/>
                </a:solidFill>
                <a:latin typeface="Arial Unicode MS"/>
                <a:cs typeface="Arial Unicode MS"/>
              </a:rPr>
              <a:t>f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or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e</a:t>
            </a:r>
            <a:r>
              <a:rPr sz="826" spc="-45" dirty="0">
                <a:solidFill>
                  <a:srgbClr val="FFFFFF"/>
                </a:solidFill>
                <a:latin typeface="Arial Unicode MS"/>
                <a:cs typeface="Arial Unicode MS"/>
              </a:rPr>
              <a:t>v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alu</a:t>
            </a:r>
            <a:r>
              <a:rPr sz="826" spc="-45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4" dirty="0">
                <a:solidFill>
                  <a:srgbClr val="FFFFFF"/>
                </a:solidFill>
                <a:latin typeface="Arial Unicode MS"/>
                <a:cs typeface="Arial Unicode MS"/>
              </a:rPr>
              <a:t>tion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and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12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4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66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70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tme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45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in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66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medic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l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eme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50" dirty="0">
                <a:solidFill>
                  <a:srgbClr val="FFFFFF"/>
                </a:solidFill>
                <a:latin typeface="Arial Unicode MS"/>
                <a:cs typeface="Arial Unicode MS"/>
              </a:rPr>
              <a:t>genc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y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17" dirty="0">
                <a:solidFill>
                  <a:srgbClr val="FFFFFF"/>
                </a:solidFill>
                <a:latin typeface="Arial Unicode MS"/>
                <a:cs typeface="Arial Unicode MS"/>
              </a:rPr>
              <a:t>f</a:t>
            </a:r>
            <a:r>
              <a:rPr sz="826" spc="-17" dirty="0">
                <a:solidFill>
                  <a:srgbClr val="FFFFFF"/>
                </a:solidFill>
                <a:latin typeface="Arial Unicode MS"/>
                <a:cs typeface="Arial Unicode MS"/>
              </a:rPr>
              <a:t>oll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win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g</a:t>
            </a:r>
            <a:r>
              <a:rPr sz="826" spc="-54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66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sexual </a:t>
            </a:r>
            <a:r>
              <a:rPr sz="826" spc="-78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74" dirty="0">
                <a:solidFill>
                  <a:srgbClr val="FFFFFF"/>
                </a:solidFill>
                <a:latin typeface="Arial Unicode MS"/>
                <a:cs typeface="Arial Unicode MS"/>
              </a:rPr>
              <a:t>s</a:t>
            </a:r>
            <a:r>
              <a:rPr sz="826" spc="-70" dirty="0">
                <a:solidFill>
                  <a:srgbClr val="FFFFFF"/>
                </a:solidFill>
                <a:latin typeface="Arial Unicode MS"/>
                <a:cs typeface="Arial Unicode MS"/>
              </a:rPr>
              <a:t>s</a:t>
            </a:r>
            <a:r>
              <a:rPr sz="826" spc="-83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ult.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25" dirty="0">
                <a:solidFill>
                  <a:srgbClr val="FFFFFF"/>
                </a:solidFill>
                <a:latin typeface="Arial Unicode MS"/>
                <a:cs typeface="Arial Unicode MS"/>
              </a:rPr>
              <a:t>H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o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w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50" dirty="0">
                <a:solidFill>
                  <a:srgbClr val="FFFFFF"/>
                </a:solidFill>
                <a:latin typeface="Arial Unicode MS"/>
                <a:cs typeface="Arial Unicode MS"/>
              </a:rPr>
              <a:t>v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r,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21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12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58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-8" dirty="0">
                <a:solidFill>
                  <a:srgbClr val="FFFFFF"/>
                </a:solidFill>
                <a:latin typeface="Arial Unicode MS"/>
                <a:cs typeface="Arial Unicode MS"/>
              </a:rPr>
              <a:t>tme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45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4" dirty="0">
                <a:solidFill>
                  <a:srgbClr val="FFFFFF"/>
                </a:solidFill>
                <a:latin typeface="Arial Unicode MS"/>
                <a:cs typeface="Arial Unicode MS"/>
              </a:rPr>
              <a:t>in</a:t>
            </a:r>
            <a:r>
              <a:rPr sz="826" dirty="0">
                <a:solidFill>
                  <a:srgbClr val="FFFFFF"/>
                </a:solidFill>
                <a:latin typeface="Arial Unicode MS"/>
                <a:cs typeface="Arial Unicode MS"/>
              </a:rPr>
              <a:t>f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orm</a:t>
            </a:r>
            <a:r>
              <a:rPr sz="826" spc="-29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826" spc="4" dirty="0">
                <a:solidFill>
                  <a:srgbClr val="FFFFFF"/>
                </a:solidFill>
                <a:latin typeface="Arial Unicode MS"/>
                <a:cs typeface="Arial Unicode MS"/>
              </a:rPr>
              <a:t>tion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an </a:t>
            </a:r>
            <a:r>
              <a:rPr sz="826" spc="4" dirty="0">
                <a:solidFill>
                  <a:srgbClr val="FFFFFF"/>
                </a:solidFill>
                <a:latin typeface="Arial Unicode MS"/>
                <a:cs typeface="Arial Unicode MS"/>
              </a:rPr>
              <a:t>not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be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k</a:t>
            </a:r>
            <a:r>
              <a:rPr sz="826" spc="-4" dirty="0">
                <a:solidFill>
                  <a:srgbClr val="FFFFFF"/>
                </a:solidFill>
                <a:latin typeface="Arial Unicode MS"/>
                <a:cs typeface="Arial Unicode MS"/>
              </a:rPr>
              <a:t>ept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c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onfide</a:t>
            </a:r>
            <a:r>
              <a:rPr sz="826" spc="-21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-4" dirty="0">
                <a:solidFill>
                  <a:srgbClr val="FFFFFF"/>
                </a:solidFill>
                <a:latin typeface="Arial Unicode MS"/>
                <a:cs typeface="Arial Unicode MS"/>
              </a:rPr>
              <a:t>tial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8" dirty="0">
                <a:solidFill>
                  <a:srgbClr val="FFFFFF"/>
                </a:solidFill>
                <a:latin typeface="Arial Unicode MS"/>
                <a:cs typeface="Arial Unicode MS"/>
              </a:rPr>
              <a:t>f</a:t>
            </a:r>
            <a:r>
              <a:rPr sz="826" dirty="0">
                <a:solidFill>
                  <a:srgbClr val="FFFFFF"/>
                </a:solidFill>
                <a:latin typeface="Arial Unicode MS"/>
                <a:cs typeface="Arial Unicode MS"/>
              </a:rPr>
              <a:t>r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om</a:t>
            </a:r>
            <a:r>
              <a:rPr sz="826" spc="-41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FFFFFF"/>
                </a:solidFill>
                <a:latin typeface="Arial Unicode MS"/>
                <a:cs typeface="Arial Unicode MS"/>
              </a:rPr>
              <a:t>pare</a:t>
            </a:r>
            <a:r>
              <a:rPr sz="826" spc="-37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r>
              <a:rPr sz="826" spc="-12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826" spc="-25" dirty="0">
                <a:solidFill>
                  <a:srgbClr val="FFFFFF"/>
                </a:solidFill>
                <a:latin typeface="Arial Unicode MS"/>
                <a:cs typeface="Arial Unicode MS"/>
              </a:rPr>
              <a:t>s</a:t>
            </a:r>
            <a:r>
              <a:rPr sz="826" spc="-62" dirty="0">
                <a:solidFill>
                  <a:srgbClr val="FFFFFF"/>
                </a:solidFill>
                <a:latin typeface="Arial Unicode MS"/>
                <a:cs typeface="Arial Unicode MS"/>
              </a:rPr>
              <a:t>.</a:t>
            </a:r>
            <a:endParaRPr sz="826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069" y="486546"/>
            <a:ext cx="1898009" cy="1270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 marR="4195" algn="just"/>
            <a:r>
              <a:rPr sz="2064" dirty="0">
                <a:solidFill>
                  <a:srgbClr val="FFFFFF"/>
                </a:solidFill>
                <a:latin typeface="Palatino Linotype"/>
                <a:cs typeface="Palatino Linotype"/>
              </a:rPr>
              <a:t>Importa</a:t>
            </a:r>
            <a:r>
              <a:rPr sz="2064" spc="-12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2064" spc="70" dirty="0">
                <a:solidFill>
                  <a:srgbClr val="FFFFFF"/>
                </a:solidFill>
                <a:latin typeface="Palatino Linotype"/>
                <a:cs typeface="Palatino Linotype"/>
              </a:rPr>
              <a:t>t</a:t>
            </a:r>
            <a:r>
              <a:rPr sz="2064" spc="-99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064" spc="-33" dirty="0">
                <a:solidFill>
                  <a:srgbClr val="FFFFFF"/>
                </a:solidFill>
                <a:latin typeface="Palatino Linotype"/>
                <a:cs typeface="Palatino Linotype"/>
              </a:rPr>
              <a:t>Legal</a:t>
            </a:r>
            <a:r>
              <a:rPr sz="2064" spc="-17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064" spc="8" dirty="0">
                <a:solidFill>
                  <a:srgbClr val="FFFFFF"/>
                </a:solidFill>
                <a:latin typeface="Palatino Linotype"/>
                <a:cs typeface="Palatino Linotype"/>
              </a:rPr>
              <a:t>Information</a:t>
            </a:r>
            <a:r>
              <a:rPr sz="2064" spc="-99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064" spc="8" dirty="0">
                <a:solidFill>
                  <a:srgbClr val="FFFFFF"/>
                </a:solidFill>
                <a:latin typeface="Palatino Linotype"/>
                <a:cs typeface="Palatino Linotype"/>
              </a:rPr>
              <a:t>for</a:t>
            </a:r>
            <a:r>
              <a:rPr sz="2064" spc="4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064" spc="-33" dirty="0">
                <a:solidFill>
                  <a:srgbClr val="FFFFFF"/>
                </a:solidFill>
                <a:latin typeface="Palatino Linotype"/>
                <a:cs typeface="Palatino Linotype"/>
              </a:rPr>
              <a:t>Adolesce</a:t>
            </a:r>
            <a:r>
              <a:rPr sz="2064" spc="-50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2064" spc="54" dirty="0">
                <a:solidFill>
                  <a:srgbClr val="FFFFFF"/>
                </a:solidFill>
                <a:latin typeface="Palatino Linotype"/>
                <a:cs typeface="Palatino Linotype"/>
              </a:rPr>
              <a:t>ts</a:t>
            </a:r>
            <a:r>
              <a:rPr sz="2064" spc="-99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064" spc="-62" dirty="0">
                <a:solidFill>
                  <a:srgbClr val="FFFFFF"/>
                </a:solidFill>
                <a:latin typeface="Palatino Linotype"/>
                <a:cs typeface="Palatino Linotype"/>
              </a:rPr>
              <a:t>and</a:t>
            </a:r>
            <a:r>
              <a:rPr sz="2064" spc="-29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064" spc="-37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2064" spc="21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2064" spc="-8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2064" spc="8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2064" spc="-4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2064" spc="54" dirty="0">
                <a:solidFill>
                  <a:srgbClr val="FFFFFF"/>
                </a:solidFill>
                <a:latin typeface="Palatino Linotype"/>
                <a:cs typeface="Palatino Linotype"/>
              </a:rPr>
              <a:t>ts</a:t>
            </a:r>
            <a:endParaRPr sz="2064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0333" y="484789"/>
            <a:ext cx="2219412" cy="465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 marR="239090"/>
            <a:r>
              <a:rPr sz="1486" spc="41" dirty="0">
                <a:solidFill>
                  <a:srgbClr val="00529B"/>
                </a:solidFill>
                <a:latin typeface="Palatino Linotype"/>
                <a:cs typeface="Palatino Linotype"/>
              </a:rPr>
              <a:t>B</a:t>
            </a:r>
            <a:r>
              <a:rPr sz="1486" spc="83" dirty="0">
                <a:solidFill>
                  <a:srgbClr val="00529B"/>
                </a:solidFill>
                <a:latin typeface="Palatino Linotype"/>
                <a:cs typeface="Palatino Linotype"/>
              </a:rPr>
              <a:t>i</a:t>
            </a:r>
            <a:r>
              <a:rPr sz="1486" spc="45" dirty="0">
                <a:solidFill>
                  <a:srgbClr val="00529B"/>
                </a:solidFill>
                <a:latin typeface="Palatino Linotype"/>
                <a:cs typeface="Palatino Linotype"/>
              </a:rPr>
              <a:t>l</a:t>
            </a:r>
            <a:r>
              <a:rPr sz="1486" spc="17" dirty="0">
                <a:solidFill>
                  <a:srgbClr val="00529B"/>
                </a:solidFill>
                <a:latin typeface="Palatino Linotype"/>
                <a:cs typeface="Palatino Linotype"/>
              </a:rPr>
              <a:t>l</a:t>
            </a:r>
            <a:r>
              <a:rPr sz="1486" spc="-62" dirty="0">
                <a:solidFill>
                  <a:srgbClr val="00529B"/>
                </a:solidFill>
                <a:latin typeface="Palatino Linotype"/>
                <a:cs typeface="Palatino Linotype"/>
              </a:rPr>
              <a:t> </a:t>
            </a:r>
            <a:r>
              <a:rPr sz="1486" spc="-17" dirty="0">
                <a:solidFill>
                  <a:srgbClr val="00529B"/>
                </a:solidFill>
                <a:latin typeface="Palatino Linotype"/>
                <a:cs typeface="Palatino Linotype"/>
              </a:rPr>
              <a:t>o</a:t>
            </a:r>
            <a:r>
              <a:rPr sz="1486" spc="17" dirty="0">
                <a:solidFill>
                  <a:srgbClr val="00529B"/>
                </a:solidFill>
                <a:latin typeface="Palatino Linotype"/>
                <a:cs typeface="Palatino Linotype"/>
              </a:rPr>
              <a:t>f</a:t>
            </a:r>
            <a:r>
              <a:rPr sz="1486" spc="-62" dirty="0">
                <a:solidFill>
                  <a:srgbClr val="00529B"/>
                </a:solidFill>
                <a:latin typeface="Palatino Linotype"/>
                <a:cs typeface="Palatino Linotype"/>
              </a:rPr>
              <a:t> </a:t>
            </a:r>
            <a:r>
              <a:rPr sz="1486" spc="83" dirty="0">
                <a:solidFill>
                  <a:srgbClr val="00529B"/>
                </a:solidFill>
                <a:latin typeface="Palatino Linotype"/>
                <a:cs typeface="Palatino Linotype"/>
              </a:rPr>
              <a:t>R</a:t>
            </a:r>
            <a:r>
              <a:rPr sz="1486" spc="62" dirty="0">
                <a:solidFill>
                  <a:srgbClr val="00529B"/>
                </a:solidFill>
                <a:latin typeface="Palatino Linotype"/>
                <a:cs typeface="Palatino Linotype"/>
              </a:rPr>
              <a:t>i</a:t>
            </a:r>
            <a:r>
              <a:rPr sz="1486" spc="-74" dirty="0">
                <a:solidFill>
                  <a:srgbClr val="00529B"/>
                </a:solidFill>
                <a:latin typeface="Palatino Linotype"/>
                <a:cs typeface="Palatino Linotype"/>
              </a:rPr>
              <a:t>g</a:t>
            </a:r>
            <a:r>
              <a:rPr sz="1486" spc="-12" dirty="0">
                <a:solidFill>
                  <a:srgbClr val="00529B"/>
                </a:solidFill>
                <a:latin typeface="Palatino Linotype"/>
                <a:cs typeface="Palatino Linotype"/>
              </a:rPr>
              <a:t>h</a:t>
            </a:r>
            <a:r>
              <a:rPr sz="1486" spc="91" dirty="0">
                <a:solidFill>
                  <a:srgbClr val="00529B"/>
                </a:solidFill>
                <a:latin typeface="Palatino Linotype"/>
                <a:cs typeface="Palatino Linotype"/>
              </a:rPr>
              <a:t>t</a:t>
            </a:r>
            <a:r>
              <a:rPr sz="1486" spc="37" dirty="0">
                <a:solidFill>
                  <a:srgbClr val="00529B"/>
                </a:solidFill>
                <a:latin typeface="Palatino Linotype"/>
                <a:cs typeface="Palatino Linotype"/>
              </a:rPr>
              <a:t>s</a:t>
            </a:r>
            <a:r>
              <a:rPr sz="1486" spc="-62" dirty="0">
                <a:solidFill>
                  <a:srgbClr val="00529B"/>
                </a:solidFill>
                <a:latin typeface="Palatino Linotype"/>
                <a:cs typeface="Palatino Linotype"/>
              </a:rPr>
              <a:t> </a:t>
            </a:r>
            <a:r>
              <a:rPr sz="1486" spc="12" dirty="0">
                <a:solidFill>
                  <a:srgbClr val="00529B"/>
                </a:solidFill>
                <a:latin typeface="Palatino Linotype"/>
                <a:cs typeface="Palatino Linotype"/>
              </a:rPr>
              <a:t>f</a:t>
            </a:r>
            <a:r>
              <a:rPr sz="1486" spc="-21" dirty="0">
                <a:solidFill>
                  <a:srgbClr val="00529B"/>
                </a:solidFill>
                <a:latin typeface="Palatino Linotype"/>
                <a:cs typeface="Palatino Linotype"/>
              </a:rPr>
              <a:t>o</a:t>
            </a:r>
            <a:r>
              <a:rPr sz="1486" spc="50" dirty="0">
                <a:solidFill>
                  <a:srgbClr val="00529B"/>
                </a:solidFill>
                <a:latin typeface="Palatino Linotype"/>
                <a:cs typeface="Palatino Linotype"/>
              </a:rPr>
              <a:t>r</a:t>
            </a:r>
            <a:r>
              <a:rPr sz="1486" spc="-62" dirty="0">
                <a:solidFill>
                  <a:srgbClr val="00529B"/>
                </a:solidFill>
                <a:latin typeface="Palatino Linotype"/>
                <a:cs typeface="Palatino Linotype"/>
              </a:rPr>
              <a:t> </a:t>
            </a:r>
            <a:r>
              <a:rPr sz="1486" spc="58" dirty="0">
                <a:solidFill>
                  <a:srgbClr val="00529B"/>
                </a:solidFill>
                <a:latin typeface="Palatino Linotype"/>
                <a:cs typeface="Palatino Linotype"/>
              </a:rPr>
              <a:t>T</a:t>
            </a:r>
            <a:r>
              <a:rPr sz="1486" spc="37" dirty="0">
                <a:solidFill>
                  <a:srgbClr val="00529B"/>
                </a:solidFill>
                <a:latin typeface="Palatino Linotype"/>
                <a:cs typeface="Palatino Linotype"/>
              </a:rPr>
              <a:t>e</a:t>
            </a:r>
            <a:r>
              <a:rPr sz="1486" spc="17" dirty="0">
                <a:solidFill>
                  <a:srgbClr val="00529B"/>
                </a:solidFill>
                <a:latin typeface="Palatino Linotype"/>
                <a:cs typeface="Palatino Linotype"/>
              </a:rPr>
              <a:t>e</a:t>
            </a:r>
            <a:r>
              <a:rPr sz="1486" spc="37" dirty="0">
                <a:solidFill>
                  <a:srgbClr val="00529B"/>
                </a:solidFill>
                <a:latin typeface="Palatino Linotype"/>
                <a:cs typeface="Palatino Linotype"/>
              </a:rPr>
              <a:t>ns</a:t>
            </a:r>
            <a:r>
              <a:rPr sz="1486" spc="21" dirty="0">
                <a:solidFill>
                  <a:srgbClr val="00529B"/>
                </a:solidFill>
                <a:latin typeface="Palatino Linotype"/>
                <a:cs typeface="Palatino Linotype"/>
              </a:rPr>
              <a:t> </a:t>
            </a:r>
            <a:r>
              <a:rPr sz="1486" spc="58" dirty="0">
                <a:solidFill>
                  <a:srgbClr val="00529B"/>
                </a:solidFill>
                <a:latin typeface="Palatino Linotype"/>
                <a:cs typeface="Palatino Linotype"/>
              </a:rPr>
              <a:t>a</a:t>
            </a:r>
            <a:r>
              <a:rPr sz="1486" spc="12" dirty="0">
                <a:solidFill>
                  <a:srgbClr val="00529B"/>
                </a:solidFill>
                <a:latin typeface="Palatino Linotype"/>
                <a:cs typeface="Palatino Linotype"/>
              </a:rPr>
              <a:t>n</a:t>
            </a:r>
            <a:r>
              <a:rPr sz="1486" spc="-74" dirty="0">
                <a:solidFill>
                  <a:srgbClr val="00529B"/>
                </a:solidFill>
                <a:latin typeface="Palatino Linotype"/>
                <a:cs typeface="Palatino Linotype"/>
              </a:rPr>
              <a:t>d</a:t>
            </a:r>
            <a:r>
              <a:rPr sz="1486" spc="-62" dirty="0">
                <a:solidFill>
                  <a:srgbClr val="00529B"/>
                </a:solidFill>
                <a:latin typeface="Palatino Linotype"/>
                <a:cs typeface="Palatino Linotype"/>
              </a:rPr>
              <a:t> </a:t>
            </a:r>
            <a:r>
              <a:rPr sz="1486" spc="-128" dirty="0">
                <a:solidFill>
                  <a:srgbClr val="00529B"/>
                </a:solidFill>
                <a:latin typeface="Palatino Linotype"/>
                <a:cs typeface="Palatino Linotype"/>
              </a:rPr>
              <a:t>Y</a:t>
            </a:r>
            <a:r>
              <a:rPr sz="1486" spc="-17" dirty="0">
                <a:solidFill>
                  <a:srgbClr val="00529B"/>
                </a:solidFill>
                <a:latin typeface="Palatino Linotype"/>
                <a:cs typeface="Palatino Linotype"/>
              </a:rPr>
              <a:t>o</a:t>
            </a:r>
            <a:r>
              <a:rPr sz="1486" spc="-21" dirty="0">
                <a:solidFill>
                  <a:srgbClr val="00529B"/>
                </a:solidFill>
                <a:latin typeface="Palatino Linotype"/>
                <a:cs typeface="Palatino Linotype"/>
              </a:rPr>
              <a:t>u</a:t>
            </a:r>
            <a:r>
              <a:rPr sz="1486" spc="37" dirty="0">
                <a:solidFill>
                  <a:srgbClr val="00529B"/>
                </a:solidFill>
                <a:latin typeface="Palatino Linotype"/>
                <a:cs typeface="Palatino Linotype"/>
              </a:rPr>
              <a:t>n</a:t>
            </a:r>
            <a:r>
              <a:rPr sz="1486" spc="-111" dirty="0">
                <a:solidFill>
                  <a:srgbClr val="00529B"/>
                </a:solidFill>
                <a:latin typeface="Palatino Linotype"/>
                <a:cs typeface="Palatino Linotype"/>
              </a:rPr>
              <a:t>g</a:t>
            </a:r>
            <a:r>
              <a:rPr sz="1486" spc="-62" dirty="0">
                <a:solidFill>
                  <a:srgbClr val="00529B"/>
                </a:solidFill>
                <a:latin typeface="Palatino Linotype"/>
                <a:cs typeface="Palatino Linotype"/>
              </a:rPr>
              <a:t> </a:t>
            </a:r>
            <a:r>
              <a:rPr sz="1486" spc="-116" dirty="0">
                <a:solidFill>
                  <a:srgbClr val="00529B"/>
                </a:solidFill>
                <a:latin typeface="Palatino Linotype"/>
                <a:cs typeface="Palatino Linotype"/>
              </a:rPr>
              <a:t>A</a:t>
            </a:r>
            <a:r>
              <a:rPr sz="1486" spc="-87" dirty="0">
                <a:solidFill>
                  <a:srgbClr val="00529B"/>
                </a:solidFill>
                <a:latin typeface="Palatino Linotype"/>
                <a:cs typeface="Palatino Linotype"/>
              </a:rPr>
              <a:t>d</a:t>
            </a:r>
            <a:r>
              <a:rPr sz="1486" spc="-8" dirty="0">
                <a:solidFill>
                  <a:srgbClr val="00529B"/>
                </a:solidFill>
                <a:latin typeface="Palatino Linotype"/>
                <a:cs typeface="Palatino Linotype"/>
              </a:rPr>
              <a:t>u</a:t>
            </a:r>
            <a:r>
              <a:rPr sz="1486" spc="-4" dirty="0">
                <a:solidFill>
                  <a:srgbClr val="00529B"/>
                </a:solidFill>
                <a:latin typeface="Palatino Linotype"/>
                <a:cs typeface="Palatino Linotype"/>
              </a:rPr>
              <a:t>l</a:t>
            </a:r>
            <a:r>
              <a:rPr sz="1486" spc="91" dirty="0">
                <a:solidFill>
                  <a:srgbClr val="00529B"/>
                </a:solidFill>
                <a:latin typeface="Palatino Linotype"/>
                <a:cs typeface="Palatino Linotype"/>
              </a:rPr>
              <a:t>t</a:t>
            </a:r>
            <a:r>
              <a:rPr sz="1486" spc="37" dirty="0">
                <a:solidFill>
                  <a:srgbClr val="00529B"/>
                </a:solidFill>
                <a:latin typeface="Palatino Linotype"/>
                <a:cs typeface="Palatino Linotype"/>
              </a:rPr>
              <a:t>s</a:t>
            </a:r>
            <a:endParaRPr sz="1486">
              <a:latin typeface="Palatino Linotype"/>
              <a:cs typeface="Palatino Linotype"/>
            </a:endParaRPr>
          </a:p>
          <a:p>
            <a:pPr marL="10486">
              <a:spcBef>
                <a:spcPts val="644"/>
              </a:spcBef>
            </a:pPr>
            <a:r>
              <a:rPr sz="991" i="1" spc="-111" dirty="0">
                <a:solidFill>
                  <a:srgbClr val="F58021"/>
                </a:solidFill>
                <a:latin typeface="Palatino Linotype"/>
                <a:cs typeface="Palatino Linotype"/>
              </a:rPr>
              <a:t>Y</a:t>
            </a:r>
            <a:r>
              <a:rPr sz="991" i="1" spc="-41" dirty="0">
                <a:solidFill>
                  <a:srgbClr val="F58021"/>
                </a:solidFill>
                <a:latin typeface="Palatino Linotype"/>
                <a:cs typeface="Palatino Linotype"/>
              </a:rPr>
              <a:t>OU</a:t>
            </a:r>
            <a:r>
              <a:rPr sz="991" i="1" spc="-45" dirty="0">
                <a:solidFill>
                  <a:srgbClr val="F58021"/>
                </a:solidFill>
                <a:latin typeface="Palatino Linotype"/>
                <a:cs typeface="Palatino Linotype"/>
              </a:rPr>
              <a:t> </a:t>
            </a:r>
            <a:r>
              <a:rPr sz="991" i="1" spc="-58" dirty="0">
                <a:solidFill>
                  <a:srgbClr val="F58021"/>
                </a:solidFill>
                <a:latin typeface="Palatino Linotype"/>
                <a:cs typeface="Palatino Linotype"/>
              </a:rPr>
              <a:t>H</a:t>
            </a:r>
            <a:r>
              <a:rPr sz="991" i="1" spc="-103" dirty="0">
                <a:solidFill>
                  <a:srgbClr val="F58021"/>
                </a:solidFill>
                <a:latin typeface="Palatino Linotype"/>
                <a:cs typeface="Palatino Linotype"/>
              </a:rPr>
              <a:t>A</a:t>
            </a:r>
            <a:r>
              <a:rPr sz="991" i="1" spc="-70" dirty="0">
                <a:solidFill>
                  <a:srgbClr val="F58021"/>
                </a:solidFill>
                <a:latin typeface="Palatino Linotype"/>
                <a:cs typeface="Palatino Linotype"/>
              </a:rPr>
              <a:t>VE</a:t>
            </a:r>
            <a:r>
              <a:rPr sz="991" i="1" spc="-45" dirty="0">
                <a:solidFill>
                  <a:srgbClr val="F58021"/>
                </a:solidFill>
                <a:latin typeface="Palatino Linotype"/>
                <a:cs typeface="Palatino Linotype"/>
              </a:rPr>
              <a:t> </a:t>
            </a:r>
            <a:r>
              <a:rPr sz="991" i="1" spc="-62" dirty="0">
                <a:solidFill>
                  <a:srgbClr val="F58021"/>
                </a:solidFill>
                <a:latin typeface="Palatino Linotype"/>
                <a:cs typeface="Palatino Linotype"/>
              </a:rPr>
              <a:t>THE</a:t>
            </a:r>
            <a:r>
              <a:rPr sz="991" i="1" spc="-45" dirty="0">
                <a:solidFill>
                  <a:srgbClr val="F58021"/>
                </a:solidFill>
                <a:latin typeface="Palatino Linotype"/>
                <a:cs typeface="Palatino Linotype"/>
              </a:rPr>
              <a:t> RIGHT </a:t>
            </a:r>
            <a:r>
              <a:rPr sz="991" i="1" spc="-62" dirty="0">
                <a:solidFill>
                  <a:srgbClr val="F58021"/>
                </a:solidFill>
                <a:latin typeface="Palatino Linotype"/>
                <a:cs typeface="Palatino Linotype"/>
              </a:rPr>
              <a:t>T</a:t>
            </a:r>
            <a:r>
              <a:rPr sz="991" i="1" spc="-33" dirty="0">
                <a:solidFill>
                  <a:srgbClr val="F58021"/>
                </a:solidFill>
                <a:latin typeface="Palatino Linotype"/>
                <a:cs typeface="Palatino Linotype"/>
              </a:rPr>
              <a:t>O:</a:t>
            </a:r>
            <a:endParaRPr sz="991">
              <a:latin typeface="Palatino Linotype"/>
              <a:cs typeface="Palatino Linotype"/>
            </a:endParaRPr>
          </a:p>
          <a:p>
            <a:pPr marL="10486">
              <a:spcBef>
                <a:spcPts val="420"/>
              </a:spcBef>
            </a:pPr>
            <a:r>
              <a:rPr sz="826" b="1" spc="-4" dirty="0">
                <a:solidFill>
                  <a:srgbClr val="00A8D5"/>
                </a:solidFill>
                <a:latin typeface="Gill Sans MT"/>
                <a:cs typeface="Gill Sans MT"/>
              </a:rPr>
              <a:t>R</a:t>
            </a:r>
            <a:r>
              <a:rPr sz="826" b="1" spc="4" dirty="0">
                <a:solidFill>
                  <a:srgbClr val="00A8D5"/>
                </a:solidFill>
                <a:latin typeface="Gill Sans MT"/>
                <a:cs typeface="Gill Sans MT"/>
              </a:rPr>
              <a:t>espect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17" dirty="0">
                <a:solidFill>
                  <a:srgbClr val="00A8D5"/>
                </a:solidFill>
                <a:latin typeface="Gill Sans MT"/>
                <a:cs typeface="Gill Sans MT"/>
              </a:rPr>
              <a:t>and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33" dirty="0">
                <a:solidFill>
                  <a:srgbClr val="00A8D5"/>
                </a:solidFill>
                <a:latin typeface="Gill Sans MT"/>
                <a:cs typeface="Gill Sans MT"/>
              </a:rPr>
              <a:t>P</a:t>
            </a:r>
            <a:r>
              <a:rPr sz="826" b="1" spc="-17" dirty="0">
                <a:solidFill>
                  <a:srgbClr val="00A8D5"/>
                </a:solidFill>
                <a:latin typeface="Gill Sans MT"/>
                <a:cs typeface="Gill Sans MT"/>
              </a:rPr>
              <a:t>er</a:t>
            </a:r>
            <a:r>
              <a:rPr sz="826" b="1" spc="8" dirty="0">
                <a:solidFill>
                  <a:srgbClr val="00A8D5"/>
                </a:solidFill>
                <a:latin typeface="Gill Sans MT"/>
                <a:cs typeface="Gill Sans MT"/>
              </a:rPr>
              <a:t>sonal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54" dirty="0">
                <a:solidFill>
                  <a:srgbClr val="00A8D5"/>
                </a:solidFill>
                <a:latin typeface="Gill Sans MT"/>
                <a:cs typeface="Gill Sans MT"/>
              </a:rPr>
              <a:t>D</a:t>
            </a:r>
            <a:r>
              <a:rPr sz="826" b="1" spc="12" dirty="0">
                <a:solidFill>
                  <a:srgbClr val="00A8D5"/>
                </a:solidFill>
                <a:latin typeface="Gill Sans MT"/>
                <a:cs typeface="Gill Sans MT"/>
              </a:rPr>
              <a:t>ignity</a:t>
            </a:r>
            <a:endParaRPr sz="826">
              <a:latin typeface="Gill Sans MT"/>
              <a:cs typeface="Gill Sans MT"/>
            </a:endParaRPr>
          </a:p>
          <a:p>
            <a:pPr marL="199241" marR="396385" indent="-94378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12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a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impor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t.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45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9" dirty="0">
                <a:solidFill>
                  <a:srgbClr val="231F20"/>
                </a:solidFill>
                <a:latin typeface="Arial Unicode MS"/>
                <a:cs typeface="Arial Unicode MS"/>
              </a:rPr>
              <a:t>get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kn</a:t>
            </a:r>
            <a:r>
              <a:rPr sz="826" spc="-29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ou.</a:t>
            </a:r>
            <a:endParaRPr sz="826">
              <a:latin typeface="Arial Unicode MS"/>
              <a:cs typeface="Arial Unicode MS"/>
            </a:endParaRPr>
          </a:p>
          <a:p>
            <a:pPr marL="199241" marR="65016" indent="-94378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will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ell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who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a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58" dirty="0">
                <a:solidFill>
                  <a:srgbClr val="231F20"/>
                </a:solidFill>
                <a:latin typeface="Arial Unicode MS"/>
                <a:cs typeface="Arial Unicode MS"/>
              </a:rPr>
              <a:t>e,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and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will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all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b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our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name. 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will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ake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time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lis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en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ou.</a:t>
            </a:r>
            <a:endParaRPr sz="826">
              <a:latin typeface="Arial Unicode MS"/>
              <a:cs typeface="Arial Unicode MS"/>
            </a:endParaRPr>
          </a:p>
          <a:p>
            <a:pPr marL="199241" indent="-94378">
              <a:spcBef>
                <a:spcPts val="83"/>
              </a:spcBef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will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honor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our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pri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v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ac</a:t>
            </a:r>
            <a:r>
              <a:rPr sz="826" spc="-87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.</a:t>
            </a:r>
            <a:endParaRPr sz="826">
              <a:latin typeface="Arial Unicode MS"/>
              <a:cs typeface="Arial Unicode MS"/>
            </a:endParaRPr>
          </a:p>
          <a:p>
            <a:pPr marL="10486">
              <a:spcBef>
                <a:spcPts val="454"/>
              </a:spcBef>
            </a:pPr>
            <a:r>
              <a:rPr sz="826" b="1" spc="-33" dirty="0">
                <a:solidFill>
                  <a:srgbClr val="00A8D5"/>
                </a:solidFill>
                <a:latin typeface="Gill Sans MT"/>
                <a:cs typeface="Gill Sans MT"/>
              </a:rPr>
              <a:t>Car</a:t>
            </a:r>
            <a:r>
              <a:rPr sz="826" b="1" spc="-8" dirty="0">
                <a:solidFill>
                  <a:srgbClr val="00A8D5"/>
                </a:solidFill>
                <a:latin typeface="Gill Sans MT"/>
                <a:cs typeface="Gill Sans MT"/>
              </a:rPr>
              <a:t>e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8" dirty="0">
                <a:solidFill>
                  <a:srgbClr val="00A8D5"/>
                </a:solidFill>
                <a:latin typeface="Gill Sans MT"/>
                <a:cs typeface="Gill Sans MT"/>
              </a:rPr>
              <a:t>tha</a:t>
            </a:r>
            <a:r>
              <a:rPr sz="826" b="1" spc="4" dirty="0">
                <a:solidFill>
                  <a:srgbClr val="00A8D5"/>
                </a:solidFill>
                <a:latin typeface="Gill Sans MT"/>
                <a:cs typeface="Gill Sans MT"/>
              </a:rPr>
              <a:t>t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41" dirty="0">
                <a:solidFill>
                  <a:srgbClr val="00A8D5"/>
                </a:solidFill>
                <a:latin typeface="Gill Sans MT"/>
                <a:cs typeface="Gill Sans MT"/>
              </a:rPr>
              <a:t>S</a:t>
            </a:r>
            <a:r>
              <a:rPr sz="826" b="1" spc="8" dirty="0">
                <a:solidFill>
                  <a:srgbClr val="00A8D5"/>
                </a:solidFill>
                <a:latin typeface="Gill Sans MT"/>
                <a:cs typeface="Gill Sans MT"/>
              </a:rPr>
              <a:t>upports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94" dirty="0">
                <a:solidFill>
                  <a:srgbClr val="00A8D5"/>
                </a:solidFill>
                <a:latin typeface="Gill Sans MT"/>
                <a:cs typeface="Gill Sans MT"/>
              </a:rPr>
              <a:t>Y</a:t>
            </a:r>
            <a:r>
              <a:rPr sz="826" b="1" spc="4" dirty="0">
                <a:solidFill>
                  <a:srgbClr val="00A8D5"/>
                </a:solidFill>
                <a:latin typeface="Gill Sans MT"/>
                <a:cs typeface="Gill Sans MT"/>
              </a:rPr>
              <a:t>ou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17" dirty="0">
                <a:solidFill>
                  <a:srgbClr val="00A8D5"/>
                </a:solidFill>
                <a:latin typeface="Gill Sans MT"/>
                <a:cs typeface="Gill Sans MT"/>
              </a:rPr>
              <a:t>and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94" dirty="0">
                <a:solidFill>
                  <a:srgbClr val="00A8D5"/>
                </a:solidFill>
                <a:latin typeface="Gill Sans MT"/>
                <a:cs typeface="Gill Sans MT"/>
              </a:rPr>
              <a:t>Y</a:t>
            </a:r>
            <a:r>
              <a:rPr sz="826" b="1" spc="-8" dirty="0">
                <a:solidFill>
                  <a:srgbClr val="00A8D5"/>
                </a:solidFill>
                <a:latin typeface="Gill Sans MT"/>
                <a:cs typeface="Gill Sans MT"/>
              </a:rPr>
              <a:t>our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70" dirty="0">
                <a:solidFill>
                  <a:srgbClr val="00A8D5"/>
                </a:solidFill>
                <a:latin typeface="Gill Sans MT"/>
                <a:cs typeface="Gill Sans MT"/>
              </a:rPr>
              <a:t>F</a:t>
            </a:r>
            <a:r>
              <a:rPr sz="826" b="1" spc="8" dirty="0">
                <a:solidFill>
                  <a:srgbClr val="00A8D5"/>
                </a:solidFill>
                <a:latin typeface="Gill Sans MT"/>
                <a:cs typeface="Gill Sans MT"/>
              </a:rPr>
              <a:t>amily</a:t>
            </a:r>
            <a:endParaRPr sz="826">
              <a:latin typeface="Gill Sans MT"/>
              <a:cs typeface="Gill Sans MT"/>
            </a:endParaRPr>
          </a:p>
          <a:p>
            <a:pPr marL="199241" marR="37227" indent="-94378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8" dirty="0">
                <a:solidFill>
                  <a:srgbClr val="231F20"/>
                </a:solidFill>
                <a:latin typeface="Arial Unicode MS"/>
                <a:cs typeface="Arial Unicode MS"/>
              </a:rPr>
              <a:t>All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eens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a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8" dirty="0">
                <a:solidFill>
                  <a:srgbClr val="231F20"/>
                </a:solidFill>
                <a:latin typeface="Arial Unicode MS"/>
                <a:cs typeface="Arial Unicode MS"/>
              </a:rPr>
              <a:t>dif</a:t>
            </a:r>
            <a:r>
              <a:rPr sz="826" spc="4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ere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t.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45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9" dirty="0">
                <a:solidFill>
                  <a:srgbClr val="231F20"/>
                </a:solidFill>
                <a:latin typeface="Arial Unicode MS"/>
                <a:cs typeface="Arial Unicode MS"/>
              </a:rPr>
              <a:t>learn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wha</a:t>
            </a:r>
            <a:r>
              <a:rPr sz="826" spc="45" dirty="0">
                <a:solidFill>
                  <a:srgbClr val="231F20"/>
                </a:solidFill>
                <a:latin typeface="Arial Unicode MS"/>
                <a:cs typeface="Arial Unicode MS"/>
              </a:rPr>
              <a:t>t 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is 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impor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45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and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our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21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amil</a:t>
            </a:r>
            <a:r>
              <a:rPr sz="826" spc="-74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.</a:t>
            </a:r>
            <a:endParaRPr sz="826">
              <a:latin typeface="Arial Unicode MS"/>
              <a:cs typeface="Arial Unicode MS"/>
            </a:endParaRPr>
          </a:p>
          <a:p>
            <a:pPr marL="10486">
              <a:spcBef>
                <a:spcPts val="454"/>
              </a:spcBef>
            </a:pPr>
            <a:r>
              <a:rPr sz="826" b="1" spc="8" dirty="0">
                <a:solidFill>
                  <a:srgbClr val="00A8D5"/>
                </a:solidFill>
                <a:latin typeface="Gill Sans MT"/>
                <a:cs typeface="Gill Sans MT"/>
              </a:rPr>
              <a:t>I</a:t>
            </a:r>
            <a:r>
              <a:rPr sz="826" b="1" spc="58" dirty="0">
                <a:solidFill>
                  <a:srgbClr val="00A8D5"/>
                </a:solidFill>
                <a:latin typeface="Gill Sans MT"/>
                <a:cs typeface="Gill Sans MT"/>
              </a:rPr>
              <a:t>n</a:t>
            </a:r>
            <a:r>
              <a:rPr sz="826" b="1" spc="25" dirty="0">
                <a:solidFill>
                  <a:srgbClr val="00A8D5"/>
                </a:solidFill>
                <a:latin typeface="Gill Sans MT"/>
                <a:cs typeface="Gill Sans MT"/>
              </a:rPr>
              <a:t>f</a:t>
            </a:r>
            <a:r>
              <a:rPr sz="826" b="1" spc="-17" dirty="0">
                <a:solidFill>
                  <a:srgbClr val="00A8D5"/>
                </a:solidFill>
                <a:latin typeface="Gill Sans MT"/>
                <a:cs typeface="Gill Sans MT"/>
              </a:rPr>
              <a:t>orm</a:t>
            </a:r>
            <a:r>
              <a:rPr sz="826" b="1" spc="-21" dirty="0">
                <a:solidFill>
                  <a:srgbClr val="00A8D5"/>
                </a:solidFill>
                <a:latin typeface="Gill Sans MT"/>
                <a:cs typeface="Gill Sans MT"/>
              </a:rPr>
              <a:t>a</a:t>
            </a:r>
            <a:r>
              <a:rPr sz="826" b="1" spc="4" dirty="0">
                <a:solidFill>
                  <a:srgbClr val="00A8D5"/>
                </a:solidFill>
                <a:latin typeface="Gill Sans MT"/>
                <a:cs typeface="Gill Sans MT"/>
              </a:rPr>
              <a:t>tion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94" dirty="0">
                <a:solidFill>
                  <a:srgbClr val="00A8D5"/>
                </a:solidFill>
                <a:latin typeface="Gill Sans MT"/>
                <a:cs typeface="Gill Sans MT"/>
              </a:rPr>
              <a:t>Y</a:t>
            </a:r>
            <a:r>
              <a:rPr sz="826" b="1" spc="4" dirty="0">
                <a:solidFill>
                  <a:srgbClr val="00A8D5"/>
                </a:solidFill>
                <a:latin typeface="Gill Sans MT"/>
                <a:cs typeface="Gill Sans MT"/>
              </a:rPr>
              <a:t>ou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17" dirty="0">
                <a:solidFill>
                  <a:srgbClr val="00A8D5"/>
                </a:solidFill>
                <a:latin typeface="Gill Sans MT"/>
                <a:cs typeface="Gill Sans MT"/>
              </a:rPr>
              <a:t>Can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50" dirty="0">
                <a:solidFill>
                  <a:srgbClr val="00A8D5"/>
                </a:solidFill>
                <a:latin typeface="Gill Sans MT"/>
                <a:cs typeface="Gill Sans MT"/>
              </a:rPr>
              <a:t>U</a:t>
            </a:r>
            <a:r>
              <a:rPr sz="826" b="1" spc="4" dirty="0">
                <a:solidFill>
                  <a:srgbClr val="00A8D5"/>
                </a:solidFill>
                <a:latin typeface="Gill Sans MT"/>
                <a:cs typeface="Gill Sans MT"/>
              </a:rPr>
              <a:t>nde</a:t>
            </a:r>
            <a:r>
              <a:rPr sz="826" b="1" spc="-4" dirty="0">
                <a:solidFill>
                  <a:srgbClr val="00A8D5"/>
                </a:solidFill>
                <a:latin typeface="Gill Sans MT"/>
                <a:cs typeface="Gill Sans MT"/>
              </a:rPr>
              <a:t>r</a:t>
            </a:r>
            <a:r>
              <a:rPr sz="826" b="1" spc="25" dirty="0">
                <a:solidFill>
                  <a:srgbClr val="00A8D5"/>
                </a:solidFill>
                <a:latin typeface="Gill Sans MT"/>
                <a:cs typeface="Gill Sans MT"/>
              </a:rPr>
              <a:t>s</a:t>
            </a:r>
            <a:r>
              <a:rPr sz="826" b="1" spc="12" dirty="0">
                <a:solidFill>
                  <a:srgbClr val="00A8D5"/>
                </a:solidFill>
                <a:latin typeface="Gill Sans MT"/>
                <a:cs typeface="Gill Sans MT"/>
              </a:rPr>
              <a:t>tand</a:t>
            </a:r>
            <a:endParaRPr sz="826">
              <a:latin typeface="Gill Sans MT"/>
              <a:cs typeface="Gill Sans MT"/>
            </a:endParaRPr>
          </a:p>
          <a:p>
            <a:pPr marL="199241" marR="26739" indent="-94378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will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9" dirty="0">
                <a:solidFill>
                  <a:srgbClr val="231F20"/>
                </a:solidFill>
                <a:latin typeface="Arial Unicode MS"/>
                <a:cs typeface="Arial Unicode MS"/>
              </a:rPr>
              <a:t>explain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things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ou.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will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speak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in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78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78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an 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unde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and.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2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an </a:t>
            </a:r>
            <a:r>
              <a:rPr sz="826" spc="-78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91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k</a:t>
            </a:r>
            <a:r>
              <a:rPr sz="826" spc="-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78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29" dirty="0">
                <a:solidFill>
                  <a:srgbClr val="231F20"/>
                </a:solidFill>
                <a:latin typeface="Arial Unicode MS"/>
                <a:cs typeface="Arial Unicode MS"/>
              </a:rPr>
              <a:t>bou</a:t>
            </a:r>
            <a:r>
              <a:rPr sz="826" spc="45" dirty="0">
                <a:solidFill>
                  <a:srgbClr val="231F20"/>
                </a:solidFill>
                <a:latin typeface="Arial Unicode MS"/>
                <a:cs typeface="Arial Unicode MS"/>
              </a:rPr>
              <a:t>t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wha</a:t>
            </a:r>
            <a:r>
              <a:rPr sz="826" spc="45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66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i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66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happenin</a:t>
            </a:r>
            <a:r>
              <a:rPr sz="826" spc="-29" dirty="0">
                <a:solidFill>
                  <a:srgbClr val="231F20"/>
                </a:solidFill>
                <a:latin typeface="Arial Unicode MS"/>
                <a:cs typeface="Arial Unicode MS"/>
              </a:rPr>
              <a:t>g</a:t>
            </a:r>
            <a:r>
              <a:rPr sz="826" spc="-66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29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66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29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u</a:t>
            </a:r>
            <a:r>
              <a:rPr sz="826" spc="-66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an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d</a:t>
            </a:r>
            <a:r>
              <a:rPr sz="826" spc="-66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wh</a:t>
            </a:r>
            <a:r>
              <a:rPr sz="826" spc="-99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.</a:t>
            </a:r>
            <a:endParaRPr sz="826">
              <a:latin typeface="Arial Unicode MS"/>
              <a:cs typeface="Arial Unicode MS"/>
            </a:endParaRPr>
          </a:p>
          <a:p>
            <a:pPr marL="10486">
              <a:spcBef>
                <a:spcPts val="454"/>
              </a:spcBef>
            </a:pPr>
            <a:r>
              <a:rPr sz="826" b="1" spc="-87" dirty="0">
                <a:solidFill>
                  <a:srgbClr val="00A8D5"/>
                </a:solidFill>
                <a:latin typeface="Gill Sans MT"/>
                <a:cs typeface="Gill Sans MT"/>
              </a:rPr>
              <a:t>Ca</a:t>
            </a:r>
            <a:r>
              <a:rPr sz="826" b="1" spc="-74" dirty="0">
                <a:solidFill>
                  <a:srgbClr val="00A8D5"/>
                </a:solidFill>
                <a:latin typeface="Gill Sans MT"/>
                <a:cs typeface="Gill Sans MT"/>
              </a:rPr>
              <a:t>r</a:t>
            </a:r>
            <a:r>
              <a:rPr sz="826" b="1" spc="-29" dirty="0">
                <a:solidFill>
                  <a:srgbClr val="00A8D5"/>
                </a:solidFill>
                <a:latin typeface="Gill Sans MT"/>
                <a:cs typeface="Gill Sans MT"/>
              </a:rPr>
              <a:t>e</a:t>
            </a:r>
            <a:r>
              <a:rPr sz="826" b="1" spc="-103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33" dirty="0">
                <a:solidFill>
                  <a:srgbClr val="00A8D5"/>
                </a:solidFill>
                <a:latin typeface="Gill Sans MT"/>
                <a:cs typeface="Gill Sans MT"/>
              </a:rPr>
              <a:t>th</a:t>
            </a:r>
            <a:r>
              <a:rPr sz="826" b="1" spc="-41" dirty="0">
                <a:solidFill>
                  <a:srgbClr val="00A8D5"/>
                </a:solidFill>
                <a:latin typeface="Gill Sans MT"/>
                <a:cs typeface="Gill Sans MT"/>
              </a:rPr>
              <a:t>a</a:t>
            </a:r>
            <a:r>
              <a:rPr sz="826" b="1" spc="-12" dirty="0">
                <a:solidFill>
                  <a:srgbClr val="00A8D5"/>
                </a:solidFill>
                <a:latin typeface="Gill Sans MT"/>
                <a:cs typeface="Gill Sans MT"/>
              </a:rPr>
              <a:t>t</a:t>
            </a:r>
            <a:r>
              <a:rPr sz="826" b="1" spc="-103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66" dirty="0">
                <a:solidFill>
                  <a:srgbClr val="00A8D5"/>
                </a:solidFill>
                <a:latin typeface="Gill Sans MT"/>
                <a:cs typeface="Gill Sans MT"/>
              </a:rPr>
              <a:t>R</a:t>
            </a:r>
            <a:r>
              <a:rPr sz="826" b="1" spc="-41" dirty="0">
                <a:solidFill>
                  <a:srgbClr val="00A8D5"/>
                </a:solidFill>
                <a:latin typeface="Gill Sans MT"/>
                <a:cs typeface="Gill Sans MT"/>
              </a:rPr>
              <a:t>espect</a:t>
            </a:r>
            <a:r>
              <a:rPr sz="826" b="1" spc="-12" dirty="0">
                <a:solidFill>
                  <a:srgbClr val="00A8D5"/>
                </a:solidFill>
                <a:latin typeface="Gill Sans MT"/>
                <a:cs typeface="Gill Sans MT"/>
              </a:rPr>
              <a:t>s</a:t>
            </a:r>
            <a:r>
              <a:rPr sz="826" b="1" spc="-103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144" dirty="0">
                <a:solidFill>
                  <a:srgbClr val="00A8D5"/>
                </a:solidFill>
                <a:latin typeface="Gill Sans MT"/>
                <a:cs typeface="Gill Sans MT"/>
              </a:rPr>
              <a:t>Y</a:t>
            </a:r>
            <a:r>
              <a:rPr sz="826" b="1" spc="-58" dirty="0">
                <a:solidFill>
                  <a:srgbClr val="00A8D5"/>
                </a:solidFill>
                <a:latin typeface="Gill Sans MT"/>
                <a:cs typeface="Gill Sans MT"/>
              </a:rPr>
              <a:t>ou</a:t>
            </a:r>
            <a:r>
              <a:rPr sz="826" b="1" spc="-25" dirty="0">
                <a:solidFill>
                  <a:srgbClr val="00A8D5"/>
                </a:solidFill>
                <a:latin typeface="Gill Sans MT"/>
                <a:cs typeface="Gill Sans MT"/>
              </a:rPr>
              <a:t>r</a:t>
            </a:r>
            <a:r>
              <a:rPr sz="826" b="1" spc="-103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107" dirty="0">
                <a:solidFill>
                  <a:srgbClr val="00A8D5"/>
                </a:solidFill>
                <a:latin typeface="Gill Sans MT"/>
                <a:cs typeface="Gill Sans MT"/>
              </a:rPr>
              <a:t>N</a:t>
            </a:r>
            <a:r>
              <a:rPr sz="826" b="1" spc="-50" dirty="0">
                <a:solidFill>
                  <a:srgbClr val="00A8D5"/>
                </a:solidFill>
                <a:latin typeface="Gill Sans MT"/>
                <a:cs typeface="Gill Sans MT"/>
              </a:rPr>
              <a:t>ee</a:t>
            </a:r>
            <a:r>
              <a:rPr sz="826" b="1" spc="-25" dirty="0">
                <a:solidFill>
                  <a:srgbClr val="00A8D5"/>
                </a:solidFill>
                <a:latin typeface="Gill Sans MT"/>
                <a:cs typeface="Gill Sans MT"/>
              </a:rPr>
              <a:t>d</a:t>
            </a:r>
            <a:r>
              <a:rPr sz="826" b="1" spc="-103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t</a:t>
            </a:r>
            <a:r>
              <a:rPr sz="826" b="1" spc="-33" dirty="0">
                <a:solidFill>
                  <a:srgbClr val="00A8D5"/>
                </a:solidFill>
                <a:latin typeface="Gill Sans MT"/>
                <a:cs typeface="Gill Sans MT"/>
              </a:rPr>
              <a:t>o</a:t>
            </a:r>
            <a:r>
              <a:rPr sz="826" b="1" spc="-103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116" dirty="0">
                <a:solidFill>
                  <a:srgbClr val="00A8D5"/>
                </a:solidFill>
                <a:latin typeface="Gill Sans MT"/>
                <a:cs typeface="Gill Sans MT"/>
              </a:rPr>
              <a:t>G</a:t>
            </a:r>
            <a:r>
              <a:rPr sz="826" b="1" spc="-83" dirty="0">
                <a:solidFill>
                  <a:srgbClr val="00A8D5"/>
                </a:solidFill>
                <a:latin typeface="Gill Sans MT"/>
                <a:cs typeface="Gill Sans MT"/>
              </a:rPr>
              <a:t>r</a:t>
            </a:r>
            <a:r>
              <a:rPr sz="826" b="1" spc="-78" dirty="0">
                <a:solidFill>
                  <a:srgbClr val="00A8D5"/>
                </a:solidFill>
                <a:latin typeface="Gill Sans MT"/>
                <a:cs typeface="Gill Sans MT"/>
              </a:rPr>
              <a:t>o</a:t>
            </a:r>
            <a:r>
              <a:rPr sz="826" b="1" spc="-8" dirty="0">
                <a:solidFill>
                  <a:srgbClr val="00A8D5"/>
                </a:solidFill>
                <a:latin typeface="Gill Sans MT"/>
                <a:cs typeface="Gill Sans MT"/>
              </a:rPr>
              <a:t>w</a:t>
            </a:r>
            <a:r>
              <a:rPr sz="826" b="1" spc="-103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37" dirty="0">
                <a:solidFill>
                  <a:srgbClr val="00A8D5"/>
                </a:solidFill>
                <a:latin typeface="Gill Sans MT"/>
                <a:cs typeface="Gill Sans MT"/>
              </a:rPr>
              <a:t>an</a:t>
            </a:r>
            <a:r>
              <a:rPr sz="826" b="1" spc="-12" dirty="0">
                <a:solidFill>
                  <a:srgbClr val="00A8D5"/>
                </a:solidFill>
                <a:latin typeface="Gill Sans MT"/>
                <a:cs typeface="Gill Sans MT"/>
              </a:rPr>
              <a:t>d</a:t>
            </a:r>
            <a:r>
              <a:rPr sz="826" b="1" spc="-103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91" dirty="0">
                <a:solidFill>
                  <a:srgbClr val="00A8D5"/>
                </a:solidFill>
                <a:latin typeface="Gill Sans MT"/>
                <a:cs typeface="Gill Sans MT"/>
              </a:rPr>
              <a:t>L</a:t>
            </a:r>
            <a:r>
              <a:rPr sz="826" b="1" spc="-50" dirty="0">
                <a:solidFill>
                  <a:srgbClr val="00A8D5"/>
                </a:solidFill>
                <a:latin typeface="Gill Sans MT"/>
                <a:cs typeface="Gill Sans MT"/>
              </a:rPr>
              <a:t>earn</a:t>
            </a:r>
            <a:endParaRPr sz="826">
              <a:latin typeface="Gill Sans MT"/>
              <a:cs typeface="Gill Sans MT"/>
            </a:endParaRPr>
          </a:p>
          <a:p>
            <a:pPr marL="199241" marR="154150" indent="-94378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will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consider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all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our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i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er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ests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and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needs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" dirty="0">
                <a:solidFill>
                  <a:srgbClr val="231F20"/>
                </a:solidFill>
                <a:latin typeface="Arial Unicode MS"/>
                <a:cs typeface="Arial Unicode MS"/>
              </a:rPr>
              <a:t>not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just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those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el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ed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our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illne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78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or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disabilit</a:t>
            </a:r>
            <a:r>
              <a:rPr sz="826" spc="-7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.</a:t>
            </a:r>
            <a:endParaRPr sz="826">
              <a:latin typeface="Arial Unicode MS"/>
              <a:cs typeface="Arial Unicode MS"/>
            </a:endParaRPr>
          </a:p>
          <a:p>
            <a:pPr marL="10486">
              <a:spcBef>
                <a:spcPts val="454"/>
              </a:spcBef>
            </a:pPr>
            <a:r>
              <a:rPr sz="826" b="1" spc="21" dirty="0">
                <a:solidFill>
                  <a:srgbClr val="00A8D5"/>
                </a:solidFill>
                <a:latin typeface="Gill Sans MT"/>
                <a:cs typeface="Gill Sans MT"/>
              </a:rPr>
              <a:t>Ma</a:t>
            </a:r>
            <a:r>
              <a:rPr sz="826" b="1" dirty="0">
                <a:solidFill>
                  <a:srgbClr val="00A8D5"/>
                </a:solidFill>
                <a:latin typeface="Gill Sans MT"/>
                <a:cs typeface="Gill Sans MT"/>
              </a:rPr>
              <a:t>k</a:t>
            </a:r>
            <a:r>
              <a:rPr sz="826" b="1" spc="-8" dirty="0">
                <a:solidFill>
                  <a:srgbClr val="00A8D5"/>
                </a:solidFill>
                <a:latin typeface="Gill Sans MT"/>
                <a:cs typeface="Gill Sans MT"/>
              </a:rPr>
              <a:t>e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17" dirty="0">
                <a:solidFill>
                  <a:srgbClr val="00A8D5"/>
                </a:solidFill>
                <a:latin typeface="Gill Sans MT"/>
                <a:cs typeface="Gill Sans MT"/>
              </a:rPr>
              <a:t>Choic</a:t>
            </a:r>
            <a:r>
              <a:rPr sz="826" b="1" spc="8" dirty="0">
                <a:solidFill>
                  <a:srgbClr val="00A8D5"/>
                </a:solidFill>
                <a:latin typeface="Gill Sans MT"/>
                <a:cs typeface="Gill Sans MT"/>
              </a:rPr>
              <a:t>es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17" dirty="0">
                <a:solidFill>
                  <a:srgbClr val="00A8D5"/>
                </a:solidFill>
                <a:latin typeface="Gill Sans MT"/>
                <a:cs typeface="Gill Sans MT"/>
              </a:rPr>
              <a:t>and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4" dirty="0">
                <a:solidFill>
                  <a:srgbClr val="00A8D5"/>
                </a:solidFill>
                <a:latin typeface="Gill Sans MT"/>
                <a:cs typeface="Gill Sans MT"/>
              </a:rPr>
              <a:t>Decisions</a:t>
            </a:r>
            <a:endParaRPr sz="826">
              <a:latin typeface="Gill Sans MT"/>
              <a:cs typeface="Gill Sans MT"/>
            </a:endParaRPr>
          </a:p>
          <a:p>
            <a:pPr marL="199241" marR="99621" indent="-94378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12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our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ideas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and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25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eelings 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about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h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45" dirty="0">
                <a:solidFill>
                  <a:srgbClr val="231F20"/>
                </a:solidFill>
                <a:latin typeface="Arial Unicode MS"/>
                <a:cs typeface="Arial Unicode MS"/>
              </a:rPr>
              <a:t>t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be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ed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25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or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a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impor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t.</a:t>
            </a:r>
            <a:endParaRPr sz="826">
              <a:latin typeface="Arial Unicode MS"/>
              <a:cs typeface="Arial Unicode MS"/>
            </a:endParaRPr>
          </a:p>
          <a:p>
            <a:pPr marL="199241" marR="4195" indent="-94378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12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an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ell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us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h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an 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help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25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eel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mo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29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dirty="0">
                <a:solidFill>
                  <a:srgbClr val="231F20"/>
                </a:solidFill>
                <a:latin typeface="Arial Unicode MS"/>
                <a:cs typeface="Arial Unicode MS"/>
              </a:rPr>
              <a:t>om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or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able.</a:t>
            </a:r>
            <a:endParaRPr sz="826">
              <a:latin typeface="Arial Unicode MS"/>
              <a:cs typeface="Arial Unicode MS"/>
            </a:endParaRPr>
          </a:p>
          <a:p>
            <a:pPr marL="199241" marR="115875" indent="-94378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12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an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ell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us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h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45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ake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pa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45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in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our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58" dirty="0">
                <a:solidFill>
                  <a:srgbClr val="231F20"/>
                </a:solidFill>
                <a:latin typeface="Arial Unicode MS"/>
                <a:cs typeface="Arial Unicode MS"/>
              </a:rPr>
              <a:t>e.</a:t>
            </a:r>
            <a:endParaRPr sz="826">
              <a:latin typeface="Arial Unicode MS"/>
              <a:cs typeface="Arial Unicode MS"/>
            </a:endParaRPr>
          </a:p>
          <a:p>
            <a:pPr marL="199241" marR="28313" indent="-94378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12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an ma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k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choi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66" dirty="0">
                <a:solidFill>
                  <a:srgbClr val="231F20"/>
                </a:solidFill>
                <a:latin typeface="Arial Unicode MS"/>
                <a:cs typeface="Arial Unicode MS"/>
              </a:rPr>
              <a:t>es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whene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v</a:t>
            </a:r>
            <a:r>
              <a:rPr sz="826" spc="-29" dirty="0">
                <a:solidFill>
                  <a:srgbClr val="231F20"/>
                </a:solidFill>
                <a:latin typeface="Arial Unicode MS"/>
                <a:cs typeface="Arial Unicode MS"/>
              </a:rPr>
              <a:t>er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pos</a:t>
            </a:r>
            <a:r>
              <a:rPr sz="826" spc="-29" dirty="0">
                <a:solidFill>
                  <a:srgbClr val="231F20"/>
                </a:solidFill>
                <a:latin typeface="Arial Unicode MS"/>
                <a:cs typeface="Arial Unicode MS"/>
              </a:rPr>
              <a:t>sible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li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k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29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when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and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9" dirty="0">
                <a:solidFill>
                  <a:srgbClr val="231F20"/>
                </a:solidFill>
                <a:latin typeface="Arial Unicode MS"/>
                <a:cs typeface="Arial Unicode MS"/>
              </a:rPr>
              <a:t>wher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ec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ei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v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our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2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12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58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tme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nt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.</a:t>
            </a:r>
            <a:endParaRPr sz="826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3724" y="488812"/>
            <a:ext cx="2223607" cy="2472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241" marR="168307" indent="-94378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The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things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ell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us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in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onfiden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will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be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k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ept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pri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v</a:t>
            </a:r>
            <a:r>
              <a:rPr sz="826" spc="-70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58" dirty="0">
                <a:solidFill>
                  <a:srgbClr val="231F20"/>
                </a:solidFill>
                <a:latin typeface="Arial Unicode MS"/>
                <a:cs typeface="Arial Unicode MS"/>
              </a:rPr>
              <a:t>e.</a:t>
            </a:r>
            <a:endParaRPr sz="826">
              <a:latin typeface="Arial Unicode MS"/>
              <a:cs typeface="Arial Unicode MS"/>
            </a:endParaRPr>
          </a:p>
          <a:p>
            <a:pPr marL="199241" marR="179317" indent="-94378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will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speak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and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" dirty="0">
                <a:solidFill>
                  <a:srgbClr val="231F20"/>
                </a:solidFill>
                <a:latin typeface="Arial Unicode MS"/>
                <a:cs typeface="Arial Unicode MS"/>
              </a:rPr>
              <a:t>wri</a:t>
            </a:r>
            <a:r>
              <a:rPr sz="826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espectfully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about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our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een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and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21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amil</a:t>
            </a:r>
            <a:r>
              <a:rPr sz="826" spc="-74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.</a:t>
            </a:r>
            <a:endParaRPr sz="826">
              <a:latin typeface="Arial Unicode MS"/>
              <a:cs typeface="Arial Unicode MS"/>
            </a:endParaRPr>
          </a:p>
          <a:p>
            <a:pPr marL="199241" indent="-94378">
              <a:spcBef>
                <a:spcPts val="83"/>
              </a:spcBef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will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honor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our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pri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v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ac</a:t>
            </a:r>
            <a:r>
              <a:rPr sz="826" spc="-87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.</a:t>
            </a:r>
            <a:endParaRPr sz="826">
              <a:latin typeface="Arial Unicode MS"/>
              <a:cs typeface="Arial Unicode MS"/>
            </a:endParaRPr>
          </a:p>
          <a:p>
            <a:pPr marL="10486">
              <a:spcBef>
                <a:spcPts val="454"/>
              </a:spcBef>
            </a:pPr>
            <a:r>
              <a:rPr sz="826" b="1" spc="-8" dirty="0">
                <a:solidFill>
                  <a:srgbClr val="00A8D5"/>
                </a:solidFill>
                <a:latin typeface="Gill Sans MT"/>
                <a:cs typeface="Gill Sans MT"/>
              </a:rPr>
              <a:t>Emotional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41" dirty="0">
                <a:solidFill>
                  <a:srgbClr val="00A8D5"/>
                </a:solidFill>
                <a:latin typeface="Gill Sans MT"/>
                <a:cs typeface="Gill Sans MT"/>
              </a:rPr>
              <a:t>S</a:t>
            </a:r>
            <a:r>
              <a:rPr sz="826" b="1" spc="4" dirty="0">
                <a:solidFill>
                  <a:srgbClr val="00A8D5"/>
                </a:solidFill>
                <a:latin typeface="Gill Sans MT"/>
                <a:cs typeface="Gill Sans MT"/>
              </a:rPr>
              <a:t>upport</a:t>
            </a:r>
            <a:endParaRPr sz="826">
              <a:latin typeface="Gill Sans MT"/>
              <a:cs typeface="Gill Sans MT"/>
            </a:endParaRPr>
          </a:p>
          <a:p>
            <a:pPr marL="199241" marR="204485" indent="-94378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Ca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th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45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espects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our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ee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’</a:t>
            </a:r>
            <a:r>
              <a:rPr sz="826" spc="-78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g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4" dirty="0">
                <a:solidFill>
                  <a:srgbClr val="231F20"/>
                </a:solidFill>
                <a:latin typeface="Arial Unicode MS"/>
                <a:cs typeface="Arial Unicode MS"/>
              </a:rPr>
              <a:t>wth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and</a:t>
            </a:r>
            <a:r>
              <a:rPr sz="826" spc="-29" dirty="0">
                <a:solidFill>
                  <a:srgbClr val="231F20"/>
                </a:solidFill>
                <a:latin typeface="Arial Unicode MS"/>
                <a:cs typeface="Arial Unicode MS"/>
              </a:rPr>
              <a:t> de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v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elopme</a:t>
            </a:r>
            <a:r>
              <a:rPr sz="826" spc="-29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t.</a:t>
            </a:r>
            <a:endParaRPr sz="826">
              <a:latin typeface="Arial Unicode MS"/>
              <a:cs typeface="Arial Unicode MS"/>
            </a:endParaRPr>
          </a:p>
          <a:p>
            <a:pPr marL="199241" marR="170404" indent="-94378" algn="just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will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consider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all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29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our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ee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’</a:t>
            </a:r>
            <a:r>
              <a:rPr sz="826" spc="-78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i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er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ests</a:t>
            </a:r>
            <a:r>
              <a:rPr sz="826" spc="-29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and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needs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" dirty="0">
                <a:solidFill>
                  <a:srgbClr val="231F20"/>
                </a:solidFill>
                <a:latin typeface="Arial Unicode MS"/>
                <a:cs typeface="Arial Unicode MS"/>
              </a:rPr>
              <a:t>not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just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those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el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ed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illne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78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or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disabilit</a:t>
            </a:r>
            <a:r>
              <a:rPr sz="826" spc="-7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.</a:t>
            </a:r>
            <a:endParaRPr sz="826">
              <a:latin typeface="Arial Unicode MS"/>
              <a:cs typeface="Arial Unicode MS"/>
            </a:endParaRPr>
          </a:p>
          <a:p>
            <a:pPr marL="10486">
              <a:spcBef>
                <a:spcPts val="454"/>
              </a:spcBef>
            </a:pPr>
            <a:r>
              <a:rPr sz="826" b="1" spc="21" dirty="0">
                <a:solidFill>
                  <a:srgbClr val="00A8D5"/>
                </a:solidFill>
                <a:latin typeface="Gill Sans MT"/>
                <a:cs typeface="Gill Sans MT"/>
              </a:rPr>
              <a:t>Ma</a:t>
            </a:r>
            <a:r>
              <a:rPr sz="826" b="1" dirty="0">
                <a:solidFill>
                  <a:srgbClr val="00A8D5"/>
                </a:solidFill>
                <a:latin typeface="Gill Sans MT"/>
                <a:cs typeface="Gill Sans MT"/>
              </a:rPr>
              <a:t>k</a:t>
            </a:r>
            <a:r>
              <a:rPr sz="826" b="1" spc="-8" dirty="0">
                <a:solidFill>
                  <a:srgbClr val="00A8D5"/>
                </a:solidFill>
                <a:latin typeface="Gill Sans MT"/>
                <a:cs typeface="Gill Sans MT"/>
              </a:rPr>
              <a:t>e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4" dirty="0">
                <a:solidFill>
                  <a:srgbClr val="00A8D5"/>
                </a:solidFill>
                <a:latin typeface="Gill Sans MT"/>
                <a:cs typeface="Gill Sans MT"/>
              </a:rPr>
              <a:t>Decisions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4" dirty="0">
                <a:solidFill>
                  <a:srgbClr val="00A8D5"/>
                </a:solidFill>
                <a:latin typeface="Gill Sans MT"/>
                <a:cs typeface="Gill Sans MT"/>
              </a:rPr>
              <a:t>About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94" dirty="0">
                <a:solidFill>
                  <a:srgbClr val="00A8D5"/>
                </a:solidFill>
                <a:latin typeface="Gill Sans MT"/>
                <a:cs typeface="Gill Sans MT"/>
              </a:rPr>
              <a:t>Y</a:t>
            </a:r>
            <a:r>
              <a:rPr sz="826" b="1" spc="-8" dirty="0">
                <a:solidFill>
                  <a:srgbClr val="00A8D5"/>
                </a:solidFill>
                <a:latin typeface="Gill Sans MT"/>
                <a:cs typeface="Gill Sans MT"/>
              </a:rPr>
              <a:t>our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124" dirty="0">
                <a:solidFill>
                  <a:srgbClr val="00A8D5"/>
                </a:solidFill>
                <a:latin typeface="Gill Sans MT"/>
                <a:cs typeface="Gill Sans MT"/>
              </a:rPr>
              <a:t>T</a:t>
            </a:r>
            <a:r>
              <a:rPr sz="826" b="1" spc="4" dirty="0">
                <a:solidFill>
                  <a:srgbClr val="00A8D5"/>
                </a:solidFill>
                <a:latin typeface="Gill Sans MT"/>
                <a:cs typeface="Gill Sans MT"/>
              </a:rPr>
              <a:t>ee</a:t>
            </a:r>
            <a:r>
              <a:rPr sz="826" b="1" spc="-4" dirty="0">
                <a:solidFill>
                  <a:srgbClr val="00A8D5"/>
                </a:solidFill>
                <a:latin typeface="Gill Sans MT"/>
                <a:cs typeface="Gill Sans MT"/>
              </a:rPr>
              <a:t>n</a:t>
            </a:r>
            <a:r>
              <a:rPr sz="826" b="1" spc="-33" dirty="0">
                <a:solidFill>
                  <a:srgbClr val="00A8D5"/>
                </a:solidFill>
                <a:latin typeface="Gill Sans MT"/>
                <a:cs typeface="Gill Sans MT"/>
              </a:rPr>
              <a:t>’</a:t>
            </a:r>
            <a:r>
              <a:rPr sz="826" b="1" spc="29" dirty="0">
                <a:solidFill>
                  <a:srgbClr val="00A8D5"/>
                </a:solidFill>
                <a:latin typeface="Gill Sans MT"/>
                <a:cs typeface="Gill Sans MT"/>
              </a:rPr>
              <a:t>s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33" dirty="0">
                <a:solidFill>
                  <a:srgbClr val="00A8D5"/>
                </a:solidFill>
                <a:latin typeface="Gill Sans MT"/>
                <a:cs typeface="Gill Sans MT"/>
              </a:rPr>
              <a:t>Car</a:t>
            </a:r>
            <a:r>
              <a:rPr sz="826" b="1" spc="-8" dirty="0">
                <a:solidFill>
                  <a:srgbClr val="00A8D5"/>
                </a:solidFill>
                <a:latin typeface="Gill Sans MT"/>
                <a:cs typeface="Gill Sans MT"/>
              </a:rPr>
              <a:t>e</a:t>
            </a:r>
            <a:endParaRPr sz="826">
              <a:latin typeface="Gill Sans MT"/>
              <a:cs typeface="Gill Sans MT"/>
            </a:endParaRPr>
          </a:p>
          <a:p>
            <a:pPr marL="199241" marR="135799" indent="-94378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will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ork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in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pa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tne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29" dirty="0">
                <a:solidFill>
                  <a:srgbClr val="231F20"/>
                </a:solidFill>
                <a:latin typeface="Arial Unicode MS"/>
                <a:cs typeface="Arial Unicode MS"/>
              </a:rPr>
              <a:t>ship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dirty="0">
                <a:solidFill>
                  <a:srgbClr val="231F20"/>
                </a:solidFill>
                <a:latin typeface="Arial Unicode MS"/>
                <a:cs typeface="Arial Unicode MS"/>
              </a:rPr>
              <a:t>with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and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our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een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ma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k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decisions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about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his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58" dirty="0">
                <a:solidFill>
                  <a:srgbClr val="231F20"/>
                </a:solidFill>
                <a:latin typeface="Arial Unicode MS"/>
                <a:cs typeface="Arial Unicode MS"/>
              </a:rPr>
              <a:t>e.</a:t>
            </a:r>
            <a:endParaRPr sz="826">
              <a:latin typeface="Arial Unicode MS"/>
              <a:cs typeface="Arial Unicode MS"/>
            </a:endParaRPr>
          </a:p>
          <a:p>
            <a:pPr marL="199241" marR="350770" indent="-94378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12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an 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ask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25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or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66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sec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ond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opinion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8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826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om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another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health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p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vide</a:t>
            </a:r>
            <a:r>
              <a:rPr sz="826" spc="-58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.</a:t>
            </a:r>
            <a:endParaRPr sz="826">
              <a:latin typeface="Arial Unicode MS"/>
              <a:cs typeface="Arial Unicode MS"/>
            </a:endParaRPr>
          </a:p>
          <a:p>
            <a:pPr marL="10486">
              <a:spcBef>
                <a:spcPts val="322"/>
              </a:spcBef>
              <a:tabLst>
                <a:tab pos="2212628" algn="l"/>
              </a:tabLst>
            </a:pPr>
            <a:r>
              <a:rPr sz="826" u="sng" spc="-62" dirty="0">
                <a:solidFill>
                  <a:srgbClr val="231F20"/>
                </a:solidFill>
                <a:latin typeface="Arial Unicode MS"/>
                <a:cs typeface="Arial Unicode MS"/>
              </a:rPr>
              <a:t> 	</a:t>
            </a:r>
            <a:endParaRPr sz="826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0332" y="5382911"/>
            <a:ext cx="2136047" cy="911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/>
            <a:r>
              <a:rPr sz="1486" spc="41" dirty="0">
                <a:solidFill>
                  <a:srgbClr val="00529B"/>
                </a:solidFill>
                <a:latin typeface="Palatino Linotype"/>
                <a:cs typeface="Palatino Linotype"/>
              </a:rPr>
              <a:t>B</a:t>
            </a:r>
            <a:r>
              <a:rPr sz="1486" spc="83" dirty="0">
                <a:solidFill>
                  <a:srgbClr val="00529B"/>
                </a:solidFill>
                <a:latin typeface="Palatino Linotype"/>
                <a:cs typeface="Palatino Linotype"/>
              </a:rPr>
              <a:t>i</a:t>
            </a:r>
            <a:r>
              <a:rPr sz="1486" spc="45" dirty="0">
                <a:solidFill>
                  <a:srgbClr val="00529B"/>
                </a:solidFill>
                <a:latin typeface="Palatino Linotype"/>
                <a:cs typeface="Palatino Linotype"/>
              </a:rPr>
              <a:t>l</a:t>
            </a:r>
            <a:r>
              <a:rPr sz="1486" spc="17" dirty="0">
                <a:solidFill>
                  <a:srgbClr val="00529B"/>
                </a:solidFill>
                <a:latin typeface="Palatino Linotype"/>
                <a:cs typeface="Palatino Linotype"/>
              </a:rPr>
              <a:t>l</a:t>
            </a:r>
            <a:r>
              <a:rPr sz="1486" spc="-62" dirty="0">
                <a:solidFill>
                  <a:srgbClr val="00529B"/>
                </a:solidFill>
                <a:latin typeface="Palatino Linotype"/>
                <a:cs typeface="Palatino Linotype"/>
              </a:rPr>
              <a:t> </a:t>
            </a:r>
            <a:r>
              <a:rPr sz="1486" spc="-17" dirty="0">
                <a:solidFill>
                  <a:srgbClr val="00529B"/>
                </a:solidFill>
                <a:latin typeface="Palatino Linotype"/>
                <a:cs typeface="Palatino Linotype"/>
              </a:rPr>
              <a:t>o</a:t>
            </a:r>
            <a:r>
              <a:rPr sz="1486" spc="17" dirty="0">
                <a:solidFill>
                  <a:srgbClr val="00529B"/>
                </a:solidFill>
                <a:latin typeface="Palatino Linotype"/>
                <a:cs typeface="Palatino Linotype"/>
              </a:rPr>
              <a:t>f</a:t>
            </a:r>
            <a:r>
              <a:rPr sz="1486" spc="-62" dirty="0">
                <a:solidFill>
                  <a:srgbClr val="00529B"/>
                </a:solidFill>
                <a:latin typeface="Palatino Linotype"/>
                <a:cs typeface="Palatino Linotype"/>
              </a:rPr>
              <a:t> </a:t>
            </a:r>
            <a:r>
              <a:rPr sz="1486" spc="83" dirty="0">
                <a:solidFill>
                  <a:srgbClr val="00529B"/>
                </a:solidFill>
                <a:latin typeface="Palatino Linotype"/>
                <a:cs typeface="Palatino Linotype"/>
              </a:rPr>
              <a:t>R</a:t>
            </a:r>
            <a:r>
              <a:rPr sz="1486" spc="62" dirty="0">
                <a:solidFill>
                  <a:srgbClr val="00529B"/>
                </a:solidFill>
                <a:latin typeface="Palatino Linotype"/>
                <a:cs typeface="Palatino Linotype"/>
              </a:rPr>
              <a:t>i</a:t>
            </a:r>
            <a:r>
              <a:rPr sz="1486" spc="-74" dirty="0">
                <a:solidFill>
                  <a:srgbClr val="00529B"/>
                </a:solidFill>
                <a:latin typeface="Palatino Linotype"/>
                <a:cs typeface="Palatino Linotype"/>
              </a:rPr>
              <a:t>g</a:t>
            </a:r>
            <a:r>
              <a:rPr sz="1486" spc="-12" dirty="0">
                <a:solidFill>
                  <a:srgbClr val="00529B"/>
                </a:solidFill>
                <a:latin typeface="Palatino Linotype"/>
                <a:cs typeface="Palatino Linotype"/>
              </a:rPr>
              <a:t>h</a:t>
            </a:r>
            <a:r>
              <a:rPr sz="1486" spc="91" dirty="0">
                <a:solidFill>
                  <a:srgbClr val="00529B"/>
                </a:solidFill>
                <a:latin typeface="Palatino Linotype"/>
                <a:cs typeface="Palatino Linotype"/>
              </a:rPr>
              <a:t>t</a:t>
            </a:r>
            <a:r>
              <a:rPr sz="1486" spc="37" dirty="0">
                <a:solidFill>
                  <a:srgbClr val="00529B"/>
                </a:solidFill>
                <a:latin typeface="Palatino Linotype"/>
                <a:cs typeface="Palatino Linotype"/>
              </a:rPr>
              <a:t>s</a:t>
            </a:r>
            <a:r>
              <a:rPr sz="1486" spc="-62" dirty="0">
                <a:solidFill>
                  <a:srgbClr val="00529B"/>
                </a:solidFill>
                <a:latin typeface="Palatino Linotype"/>
                <a:cs typeface="Palatino Linotype"/>
              </a:rPr>
              <a:t> </a:t>
            </a:r>
            <a:r>
              <a:rPr sz="1486" spc="12" dirty="0">
                <a:solidFill>
                  <a:srgbClr val="00529B"/>
                </a:solidFill>
                <a:latin typeface="Palatino Linotype"/>
                <a:cs typeface="Palatino Linotype"/>
              </a:rPr>
              <a:t>f</a:t>
            </a:r>
            <a:r>
              <a:rPr sz="1486" spc="-21" dirty="0">
                <a:solidFill>
                  <a:srgbClr val="00529B"/>
                </a:solidFill>
                <a:latin typeface="Palatino Linotype"/>
                <a:cs typeface="Palatino Linotype"/>
              </a:rPr>
              <a:t>o</a:t>
            </a:r>
            <a:r>
              <a:rPr sz="1486" spc="50" dirty="0">
                <a:solidFill>
                  <a:srgbClr val="00529B"/>
                </a:solidFill>
                <a:latin typeface="Palatino Linotype"/>
                <a:cs typeface="Palatino Linotype"/>
              </a:rPr>
              <a:t>r</a:t>
            </a:r>
            <a:r>
              <a:rPr sz="1486" spc="-62" dirty="0">
                <a:solidFill>
                  <a:srgbClr val="00529B"/>
                </a:solidFill>
                <a:latin typeface="Palatino Linotype"/>
                <a:cs typeface="Palatino Linotype"/>
              </a:rPr>
              <a:t> </a:t>
            </a:r>
            <a:r>
              <a:rPr sz="1486" spc="29" dirty="0">
                <a:solidFill>
                  <a:srgbClr val="00529B"/>
                </a:solidFill>
                <a:latin typeface="Palatino Linotype"/>
                <a:cs typeface="Palatino Linotype"/>
              </a:rPr>
              <a:t>P</a:t>
            </a:r>
            <a:r>
              <a:rPr sz="1486" spc="58" dirty="0">
                <a:solidFill>
                  <a:srgbClr val="00529B"/>
                </a:solidFill>
                <a:latin typeface="Palatino Linotype"/>
                <a:cs typeface="Palatino Linotype"/>
              </a:rPr>
              <a:t>ar</a:t>
            </a:r>
            <a:r>
              <a:rPr sz="1486" spc="17" dirty="0">
                <a:solidFill>
                  <a:srgbClr val="00529B"/>
                </a:solidFill>
                <a:latin typeface="Palatino Linotype"/>
                <a:cs typeface="Palatino Linotype"/>
              </a:rPr>
              <a:t>e</a:t>
            </a:r>
            <a:r>
              <a:rPr sz="1486" spc="4" dirty="0">
                <a:solidFill>
                  <a:srgbClr val="00529B"/>
                </a:solidFill>
                <a:latin typeface="Palatino Linotype"/>
                <a:cs typeface="Palatino Linotype"/>
              </a:rPr>
              <a:t>n</a:t>
            </a:r>
            <a:r>
              <a:rPr sz="1486" spc="91" dirty="0">
                <a:solidFill>
                  <a:srgbClr val="00529B"/>
                </a:solidFill>
                <a:latin typeface="Palatino Linotype"/>
                <a:cs typeface="Palatino Linotype"/>
              </a:rPr>
              <a:t>t</a:t>
            </a:r>
            <a:r>
              <a:rPr sz="1486" spc="37" dirty="0">
                <a:solidFill>
                  <a:srgbClr val="00529B"/>
                </a:solidFill>
                <a:latin typeface="Palatino Linotype"/>
                <a:cs typeface="Palatino Linotype"/>
              </a:rPr>
              <a:t>s</a:t>
            </a:r>
            <a:endParaRPr sz="1486">
              <a:latin typeface="Palatino Linotype"/>
              <a:cs typeface="Palatino Linotype"/>
            </a:endParaRPr>
          </a:p>
          <a:p>
            <a:pPr marL="10486">
              <a:spcBef>
                <a:spcPts val="644"/>
              </a:spcBef>
            </a:pPr>
            <a:r>
              <a:rPr sz="991" i="1" spc="-111" dirty="0">
                <a:solidFill>
                  <a:srgbClr val="F58021"/>
                </a:solidFill>
                <a:latin typeface="Palatino Linotype"/>
                <a:cs typeface="Palatino Linotype"/>
              </a:rPr>
              <a:t>Y</a:t>
            </a:r>
            <a:r>
              <a:rPr sz="991" i="1" spc="-41" dirty="0">
                <a:solidFill>
                  <a:srgbClr val="F58021"/>
                </a:solidFill>
                <a:latin typeface="Palatino Linotype"/>
                <a:cs typeface="Palatino Linotype"/>
              </a:rPr>
              <a:t>OU</a:t>
            </a:r>
            <a:r>
              <a:rPr sz="991" i="1" spc="-45" dirty="0">
                <a:solidFill>
                  <a:srgbClr val="F58021"/>
                </a:solidFill>
                <a:latin typeface="Palatino Linotype"/>
                <a:cs typeface="Palatino Linotype"/>
              </a:rPr>
              <a:t> </a:t>
            </a:r>
            <a:r>
              <a:rPr sz="991" i="1" spc="-58" dirty="0">
                <a:solidFill>
                  <a:srgbClr val="F58021"/>
                </a:solidFill>
                <a:latin typeface="Palatino Linotype"/>
                <a:cs typeface="Palatino Linotype"/>
              </a:rPr>
              <a:t>H</a:t>
            </a:r>
            <a:r>
              <a:rPr sz="991" i="1" spc="-103" dirty="0">
                <a:solidFill>
                  <a:srgbClr val="F58021"/>
                </a:solidFill>
                <a:latin typeface="Palatino Linotype"/>
                <a:cs typeface="Palatino Linotype"/>
              </a:rPr>
              <a:t>A</a:t>
            </a:r>
            <a:r>
              <a:rPr sz="991" i="1" spc="-70" dirty="0">
                <a:solidFill>
                  <a:srgbClr val="F58021"/>
                </a:solidFill>
                <a:latin typeface="Palatino Linotype"/>
                <a:cs typeface="Palatino Linotype"/>
              </a:rPr>
              <a:t>VE</a:t>
            </a:r>
            <a:r>
              <a:rPr sz="991" i="1" spc="-45" dirty="0">
                <a:solidFill>
                  <a:srgbClr val="F58021"/>
                </a:solidFill>
                <a:latin typeface="Palatino Linotype"/>
                <a:cs typeface="Palatino Linotype"/>
              </a:rPr>
              <a:t> </a:t>
            </a:r>
            <a:r>
              <a:rPr sz="991" i="1" spc="-62" dirty="0">
                <a:solidFill>
                  <a:srgbClr val="F58021"/>
                </a:solidFill>
                <a:latin typeface="Palatino Linotype"/>
                <a:cs typeface="Palatino Linotype"/>
              </a:rPr>
              <a:t>THE</a:t>
            </a:r>
            <a:r>
              <a:rPr sz="991" i="1" spc="-45" dirty="0">
                <a:solidFill>
                  <a:srgbClr val="F58021"/>
                </a:solidFill>
                <a:latin typeface="Palatino Linotype"/>
                <a:cs typeface="Palatino Linotype"/>
              </a:rPr>
              <a:t> RIGHT </a:t>
            </a:r>
            <a:r>
              <a:rPr sz="991" i="1" spc="-62" dirty="0">
                <a:solidFill>
                  <a:srgbClr val="F58021"/>
                </a:solidFill>
                <a:latin typeface="Palatino Linotype"/>
                <a:cs typeface="Palatino Linotype"/>
              </a:rPr>
              <a:t>T</a:t>
            </a:r>
            <a:r>
              <a:rPr sz="991" i="1" spc="-33" dirty="0">
                <a:solidFill>
                  <a:srgbClr val="F58021"/>
                </a:solidFill>
                <a:latin typeface="Palatino Linotype"/>
                <a:cs typeface="Palatino Linotype"/>
              </a:rPr>
              <a:t>O:</a:t>
            </a:r>
            <a:endParaRPr sz="991">
              <a:latin typeface="Palatino Linotype"/>
              <a:cs typeface="Palatino Linotype"/>
            </a:endParaRPr>
          </a:p>
          <a:p>
            <a:pPr marL="10486">
              <a:spcBef>
                <a:spcPts val="420"/>
              </a:spcBef>
            </a:pPr>
            <a:r>
              <a:rPr sz="826" b="1" spc="-4" dirty="0">
                <a:solidFill>
                  <a:srgbClr val="00A8D5"/>
                </a:solidFill>
                <a:latin typeface="Gill Sans MT"/>
                <a:cs typeface="Gill Sans MT"/>
              </a:rPr>
              <a:t>R</a:t>
            </a:r>
            <a:r>
              <a:rPr sz="826" b="1" spc="4" dirty="0">
                <a:solidFill>
                  <a:srgbClr val="00A8D5"/>
                </a:solidFill>
                <a:latin typeface="Gill Sans MT"/>
                <a:cs typeface="Gill Sans MT"/>
              </a:rPr>
              <a:t>espect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17" dirty="0">
                <a:solidFill>
                  <a:srgbClr val="00A8D5"/>
                </a:solidFill>
                <a:latin typeface="Gill Sans MT"/>
                <a:cs typeface="Gill Sans MT"/>
              </a:rPr>
              <a:t>and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33" dirty="0">
                <a:solidFill>
                  <a:srgbClr val="00A8D5"/>
                </a:solidFill>
                <a:latin typeface="Gill Sans MT"/>
                <a:cs typeface="Gill Sans MT"/>
              </a:rPr>
              <a:t>P</a:t>
            </a:r>
            <a:r>
              <a:rPr sz="826" b="1" spc="-17" dirty="0">
                <a:solidFill>
                  <a:srgbClr val="00A8D5"/>
                </a:solidFill>
                <a:latin typeface="Gill Sans MT"/>
                <a:cs typeface="Gill Sans MT"/>
              </a:rPr>
              <a:t>er</a:t>
            </a:r>
            <a:r>
              <a:rPr sz="826" b="1" spc="8" dirty="0">
                <a:solidFill>
                  <a:srgbClr val="00A8D5"/>
                </a:solidFill>
                <a:latin typeface="Gill Sans MT"/>
                <a:cs typeface="Gill Sans MT"/>
              </a:rPr>
              <a:t>sonal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54" dirty="0">
                <a:solidFill>
                  <a:srgbClr val="00A8D5"/>
                </a:solidFill>
                <a:latin typeface="Gill Sans MT"/>
                <a:cs typeface="Gill Sans MT"/>
              </a:rPr>
              <a:t>D</a:t>
            </a:r>
            <a:r>
              <a:rPr sz="826" b="1" spc="12" dirty="0">
                <a:solidFill>
                  <a:srgbClr val="00A8D5"/>
                </a:solidFill>
                <a:latin typeface="Gill Sans MT"/>
                <a:cs typeface="Gill Sans MT"/>
              </a:rPr>
              <a:t>ignity</a:t>
            </a:r>
            <a:endParaRPr sz="826">
              <a:latin typeface="Gill Sans MT"/>
              <a:cs typeface="Gill Sans MT"/>
            </a:endParaRPr>
          </a:p>
          <a:p>
            <a:pPr marL="199241" marR="277889" indent="-94378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12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and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our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een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will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be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2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12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58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ed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dirty="0">
                <a:solidFill>
                  <a:srgbClr val="231F20"/>
                </a:solidFill>
                <a:latin typeface="Arial Unicode MS"/>
                <a:cs typeface="Arial Unicode MS"/>
              </a:rPr>
              <a:t>with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70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66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and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espect.</a:t>
            </a:r>
            <a:endParaRPr sz="826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63766" y="3076988"/>
            <a:ext cx="2151252" cy="3161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/>
            <a:r>
              <a:rPr sz="1486" spc="107" dirty="0">
                <a:solidFill>
                  <a:srgbClr val="00529B"/>
                </a:solidFill>
                <a:latin typeface="Palatino Linotype"/>
                <a:cs typeface="Palatino Linotype"/>
              </a:rPr>
              <a:t>F</a:t>
            </a:r>
            <a:r>
              <a:rPr sz="1486" spc="58" dirty="0">
                <a:solidFill>
                  <a:srgbClr val="00529B"/>
                </a:solidFill>
                <a:latin typeface="Palatino Linotype"/>
                <a:cs typeface="Palatino Linotype"/>
              </a:rPr>
              <a:t>a</a:t>
            </a:r>
            <a:r>
              <a:rPr sz="1486" spc="8" dirty="0">
                <a:solidFill>
                  <a:srgbClr val="00529B"/>
                </a:solidFill>
                <a:latin typeface="Palatino Linotype"/>
                <a:cs typeface="Palatino Linotype"/>
              </a:rPr>
              <a:t>m</a:t>
            </a:r>
            <a:r>
              <a:rPr sz="1486" spc="83" dirty="0">
                <a:solidFill>
                  <a:srgbClr val="00529B"/>
                </a:solidFill>
                <a:latin typeface="Palatino Linotype"/>
                <a:cs typeface="Palatino Linotype"/>
              </a:rPr>
              <a:t>i</a:t>
            </a:r>
            <a:r>
              <a:rPr sz="1486" spc="4" dirty="0">
                <a:solidFill>
                  <a:srgbClr val="00529B"/>
                </a:solidFill>
                <a:latin typeface="Palatino Linotype"/>
                <a:cs typeface="Palatino Linotype"/>
              </a:rPr>
              <a:t>l</a:t>
            </a:r>
            <a:r>
              <a:rPr sz="1486" spc="-58" dirty="0">
                <a:solidFill>
                  <a:srgbClr val="00529B"/>
                </a:solidFill>
                <a:latin typeface="Palatino Linotype"/>
                <a:cs typeface="Palatino Linotype"/>
              </a:rPr>
              <a:t>y</a:t>
            </a:r>
            <a:r>
              <a:rPr sz="1486" spc="-62" dirty="0">
                <a:solidFill>
                  <a:srgbClr val="00529B"/>
                </a:solidFill>
                <a:latin typeface="Palatino Linotype"/>
                <a:cs typeface="Palatino Linotype"/>
              </a:rPr>
              <a:t> </a:t>
            </a:r>
            <a:r>
              <a:rPr sz="1486" spc="62" dirty="0">
                <a:solidFill>
                  <a:srgbClr val="00529B"/>
                </a:solidFill>
                <a:latin typeface="Palatino Linotype"/>
                <a:cs typeface="Palatino Linotype"/>
              </a:rPr>
              <a:t>R</a:t>
            </a:r>
            <a:r>
              <a:rPr sz="1486" spc="41" dirty="0">
                <a:solidFill>
                  <a:srgbClr val="00529B"/>
                </a:solidFill>
                <a:latin typeface="Palatino Linotype"/>
                <a:cs typeface="Palatino Linotype"/>
              </a:rPr>
              <a:t>es</a:t>
            </a:r>
            <a:r>
              <a:rPr sz="1486" spc="-29" dirty="0">
                <a:solidFill>
                  <a:srgbClr val="00529B"/>
                </a:solidFill>
                <a:latin typeface="Palatino Linotype"/>
                <a:cs typeface="Palatino Linotype"/>
              </a:rPr>
              <a:t>p</a:t>
            </a:r>
            <a:r>
              <a:rPr sz="1486" spc="-45" dirty="0">
                <a:solidFill>
                  <a:srgbClr val="00529B"/>
                </a:solidFill>
                <a:latin typeface="Palatino Linotype"/>
                <a:cs typeface="Palatino Linotype"/>
              </a:rPr>
              <a:t>o</a:t>
            </a:r>
            <a:r>
              <a:rPr sz="1486" spc="37" dirty="0">
                <a:solidFill>
                  <a:srgbClr val="00529B"/>
                </a:solidFill>
                <a:latin typeface="Palatino Linotype"/>
                <a:cs typeface="Palatino Linotype"/>
              </a:rPr>
              <a:t>ns</a:t>
            </a:r>
            <a:r>
              <a:rPr sz="1486" spc="41" dirty="0">
                <a:solidFill>
                  <a:srgbClr val="00529B"/>
                </a:solidFill>
                <a:latin typeface="Palatino Linotype"/>
                <a:cs typeface="Palatino Linotype"/>
              </a:rPr>
              <a:t>i</a:t>
            </a:r>
            <a:r>
              <a:rPr sz="1486" spc="-21" dirty="0">
                <a:solidFill>
                  <a:srgbClr val="00529B"/>
                </a:solidFill>
                <a:latin typeface="Palatino Linotype"/>
                <a:cs typeface="Palatino Linotype"/>
              </a:rPr>
              <a:t>b</a:t>
            </a:r>
            <a:r>
              <a:rPr sz="1486" spc="83" dirty="0">
                <a:solidFill>
                  <a:srgbClr val="00529B"/>
                </a:solidFill>
                <a:latin typeface="Palatino Linotype"/>
                <a:cs typeface="Palatino Linotype"/>
              </a:rPr>
              <a:t>i</a:t>
            </a:r>
            <a:r>
              <a:rPr sz="1486" spc="37" dirty="0">
                <a:solidFill>
                  <a:srgbClr val="00529B"/>
                </a:solidFill>
                <a:latin typeface="Palatino Linotype"/>
                <a:cs typeface="Palatino Linotype"/>
              </a:rPr>
              <a:t>l</a:t>
            </a:r>
            <a:r>
              <a:rPr sz="1486" spc="29" dirty="0">
                <a:solidFill>
                  <a:srgbClr val="00529B"/>
                </a:solidFill>
                <a:latin typeface="Palatino Linotype"/>
                <a:cs typeface="Palatino Linotype"/>
              </a:rPr>
              <a:t>i</a:t>
            </a:r>
            <a:r>
              <a:rPr sz="1486" spc="87" dirty="0">
                <a:solidFill>
                  <a:srgbClr val="00529B"/>
                </a:solidFill>
                <a:latin typeface="Palatino Linotype"/>
                <a:cs typeface="Palatino Linotype"/>
              </a:rPr>
              <a:t>t</a:t>
            </a:r>
            <a:r>
              <a:rPr sz="1486" spc="41" dirty="0">
                <a:solidFill>
                  <a:srgbClr val="00529B"/>
                </a:solidFill>
                <a:latin typeface="Palatino Linotype"/>
                <a:cs typeface="Palatino Linotype"/>
              </a:rPr>
              <a:t>ies</a:t>
            </a:r>
            <a:endParaRPr sz="1486">
              <a:latin typeface="Palatino Linotype"/>
              <a:cs typeface="Palatino Linotype"/>
            </a:endParaRPr>
          </a:p>
          <a:p>
            <a:pPr marL="10486">
              <a:spcBef>
                <a:spcPts val="644"/>
              </a:spcBef>
            </a:pPr>
            <a:r>
              <a:rPr sz="991" i="1" spc="-111" dirty="0">
                <a:solidFill>
                  <a:srgbClr val="F58021"/>
                </a:solidFill>
                <a:latin typeface="Palatino Linotype"/>
                <a:cs typeface="Palatino Linotype"/>
              </a:rPr>
              <a:t>Y</a:t>
            </a:r>
            <a:r>
              <a:rPr sz="991" i="1" spc="-41" dirty="0">
                <a:solidFill>
                  <a:srgbClr val="F58021"/>
                </a:solidFill>
                <a:latin typeface="Palatino Linotype"/>
                <a:cs typeface="Palatino Linotype"/>
              </a:rPr>
              <a:t>OU</a:t>
            </a:r>
            <a:r>
              <a:rPr sz="991" i="1" spc="-45" dirty="0">
                <a:solidFill>
                  <a:srgbClr val="F58021"/>
                </a:solidFill>
                <a:latin typeface="Palatino Linotype"/>
                <a:cs typeface="Palatino Linotype"/>
              </a:rPr>
              <a:t> </a:t>
            </a:r>
            <a:r>
              <a:rPr sz="991" i="1" spc="-58" dirty="0">
                <a:solidFill>
                  <a:srgbClr val="F58021"/>
                </a:solidFill>
                <a:latin typeface="Palatino Linotype"/>
                <a:cs typeface="Palatino Linotype"/>
              </a:rPr>
              <a:t>H</a:t>
            </a:r>
            <a:r>
              <a:rPr sz="991" i="1" spc="-103" dirty="0">
                <a:solidFill>
                  <a:srgbClr val="F58021"/>
                </a:solidFill>
                <a:latin typeface="Palatino Linotype"/>
                <a:cs typeface="Palatino Linotype"/>
              </a:rPr>
              <a:t>A</a:t>
            </a:r>
            <a:r>
              <a:rPr sz="991" i="1" spc="-70" dirty="0">
                <a:solidFill>
                  <a:srgbClr val="F58021"/>
                </a:solidFill>
                <a:latin typeface="Palatino Linotype"/>
                <a:cs typeface="Palatino Linotype"/>
              </a:rPr>
              <a:t>VE</a:t>
            </a:r>
            <a:r>
              <a:rPr sz="991" i="1" spc="-45" dirty="0">
                <a:solidFill>
                  <a:srgbClr val="F58021"/>
                </a:solidFill>
                <a:latin typeface="Palatino Linotype"/>
                <a:cs typeface="Palatino Linotype"/>
              </a:rPr>
              <a:t> </a:t>
            </a:r>
            <a:r>
              <a:rPr sz="991" i="1" spc="-62" dirty="0">
                <a:solidFill>
                  <a:srgbClr val="F58021"/>
                </a:solidFill>
                <a:latin typeface="Palatino Linotype"/>
                <a:cs typeface="Palatino Linotype"/>
              </a:rPr>
              <a:t>THE</a:t>
            </a:r>
            <a:r>
              <a:rPr sz="991" i="1" spc="-45" dirty="0">
                <a:solidFill>
                  <a:srgbClr val="F58021"/>
                </a:solidFill>
                <a:latin typeface="Palatino Linotype"/>
                <a:cs typeface="Palatino Linotype"/>
              </a:rPr>
              <a:t> </a:t>
            </a:r>
            <a:r>
              <a:rPr sz="991" i="1" spc="-83" dirty="0">
                <a:solidFill>
                  <a:srgbClr val="F58021"/>
                </a:solidFill>
                <a:latin typeface="Palatino Linotype"/>
                <a:cs typeface="Palatino Linotype"/>
              </a:rPr>
              <a:t>RES</a:t>
            </a:r>
            <a:r>
              <a:rPr sz="991" i="1" spc="-74" dirty="0">
                <a:solidFill>
                  <a:srgbClr val="F58021"/>
                </a:solidFill>
                <a:latin typeface="Palatino Linotype"/>
                <a:cs typeface="Palatino Linotype"/>
              </a:rPr>
              <a:t>P</a:t>
            </a:r>
            <a:r>
              <a:rPr sz="991" i="1" spc="-45" dirty="0">
                <a:solidFill>
                  <a:srgbClr val="F58021"/>
                </a:solidFill>
                <a:latin typeface="Palatino Linotype"/>
                <a:cs typeface="Palatino Linotype"/>
              </a:rPr>
              <a:t>ONSIBILITY </a:t>
            </a:r>
            <a:r>
              <a:rPr sz="991" i="1" spc="-62" dirty="0">
                <a:solidFill>
                  <a:srgbClr val="F58021"/>
                </a:solidFill>
                <a:latin typeface="Palatino Linotype"/>
                <a:cs typeface="Palatino Linotype"/>
              </a:rPr>
              <a:t>T</a:t>
            </a:r>
            <a:r>
              <a:rPr sz="991" i="1" spc="-33" dirty="0">
                <a:solidFill>
                  <a:srgbClr val="F58021"/>
                </a:solidFill>
                <a:latin typeface="Palatino Linotype"/>
                <a:cs typeface="Palatino Linotype"/>
              </a:rPr>
              <a:t>O:</a:t>
            </a:r>
            <a:endParaRPr sz="991">
              <a:latin typeface="Palatino Linotype"/>
              <a:cs typeface="Palatino Linotype"/>
            </a:endParaRPr>
          </a:p>
          <a:p>
            <a:pPr marL="10486">
              <a:spcBef>
                <a:spcPts val="420"/>
              </a:spcBef>
            </a:pPr>
            <a:r>
              <a:rPr sz="826" b="1" spc="-21" dirty="0">
                <a:solidFill>
                  <a:srgbClr val="00A8D5"/>
                </a:solidFill>
                <a:latin typeface="Gill Sans MT"/>
                <a:cs typeface="Gill Sans MT"/>
              </a:rPr>
              <a:t>P</a:t>
            </a:r>
            <a:r>
              <a:rPr sz="826" b="1" spc="-33" dirty="0">
                <a:solidFill>
                  <a:srgbClr val="00A8D5"/>
                </a:solidFill>
                <a:latin typeface="Gill Sans MT"/>
                <a:cs typeface="Gill Sans MT"/>
              </a:rPr>
              <a:t>r</a:t>
            </a:r>
            <a:r>
              <a:rPr sz="826" b="1" spc="-29" dirty="0">
                <a:solidFill>
                  <a:srgbClr val="00A8D5"/>
                </a:solidFill>
                <a:latin typeface="Gill Sans MT"/>
                <a:cs typeface="Gill Sans MT"/>
              </a:rPr>
              <a:t>o</a:t>
            </a:r>
            <a:r>
              <a:rPr sz="826" b="1" spc="12" dirty="0">
                <a:solidFill>
                  <a:srgbClr val="00A8D5"/>
                </a:solidFill>
                <a:latin typeface="Gill Sans MT"/>
                <a:cs typeface="Gill Sans MT"/>
              </a:rPr>
              <a:t>vide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8" dirty="0">
                <a:solidFill>
                  <a:srgbClr val="00A8D5"/>
                </a:solidFill>
                <a:latin typeface="Gill Sans MT"/>
                <a:cs typeface="Gill Sans MT"/>
              </a:rPr>
              <a:t>I</a:t>
            </a:r>
            <a:r>
              <a:rPr sz="826" b="1" spc="58" dirty="0">
                <a:solidFill>
                  <a:srgbClr val="00A8D5"/>
                </a:solidFill>
                <a:latin typeface="Gill Sans MT"/>
                <a:cs typeface="Gill Sans MT"/>
              </a:rPr>
              <a:t>n</a:t>
            </a:r>
            <a:r>
              <a:rPr sz="826" b="1" spc="25" dirty="0">
                <a:solidFill>
                  <a:srgbClr val="00A8D5"/>
                </a:solidFill>
                <a:latin typeface="Gill Sans MT"/>
                <a:cs typeface="Gill Sans MT"/>
              </a:rPr>
              <a:t>f</a:t>
            </a:r>
            <a:r>
              <a:rPr sz="826" b="1" spc="-17" dirty="0">
                <a:solidFill>
                  <a:srgbClr val="00A8D5"/>
                </a:solidFill>
                <a:latin typeface="Gill Sans MT"/>
                <a:cs typeface="Gill Sans MT"/>
              </a:rPr>
              <a:t>orm</a:t>
            </a:r>
            <a:r>
              <a:rPr sz="826" b="1" spc="-21" dirty="0">
                <a:solidFill>
                  <a:srgbClr val="00A8D5"/>
                </a:solidFill>
                <a:latin typeface="Gill Sans MT"/>
                <a:cs typeface="Gill Sans MT"/>
              </a:rPr>
              <a:t>a</a:t>
            </a:r>
            <a:r>
              <a:rPr sz="826" b="1" spc="4" dirty="0">
                <a:solidFill>
                  <a:srgbClr val="00A8D5"/>
                </a:solidFill>
                <a:latin typeface="Gill Sans MT"/>
                <a:cs typeface="Gill Sans MT"/>
              </a:rPr>
              <a:t>tion</a:t>
            </a:r>
            <a:endParaRPr sz="826">
              <a:latin typeface="Gill Sans MT"/>
              <a:cs typeface="Gill Sans MT"/>
            </a:endParaRPr>
          </a:p>
          <a:p>
            <a:pPr marL="199241" marR="77599" indent="-94378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12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h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v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impor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45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" dirty="0">
                <a:solidFill>
                  <a:srgbClr val="231F20"/>
                </a:solidFill>
                <a:latin typeface="Arial Unicode MS"/>
                <a:cs typeface="Arial Unicode MS"/>
              </a:rPr>
              <a:t>in</a:t>
            </a:r>
            <a:r>
              <a:rPr sz="826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orm</a:t>
            </a:r>
            <a:r>
              <a:rPr sz="826" spc="-29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4" dirty="0">
                <a:solidFill>
                  <a:srgbClr val="231F20"/>
                </a:solidFill>
                <a:latin typeface="Arial Unicode MS"/>
                <a:cs typeface="Arial Unicode MS"/>
              </a:rPr>
              <a:t>tion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about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our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ee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’</a:t>
            </a:r>
            <a:r>
              <a:rPr sz="826" spc="-78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health.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need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kn</a:t>
            </a:r>
            <a:r>
              <a:rPr sz="826" spc="-29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about</a:t>
            </a:r>
            <a:endParaRPr sz="826">
              <a:latin typeface="Arial Unicode MS"/>
              <a:cs typeface="Arial Unicode MS"/>
            </a:endParaRPr>
          </a:p>
          <a:p>
            <a:pPr marL="199241" marR="4195">
              <a:lnSpc>
                <a:spcPct val="108300"/>
              </a:lnSpc>
            </a:pPr>
            <a:r>
              <a:rPr sz="826" spc="-83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ympt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om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2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12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58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tme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nt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medicine</a:t>
            </a:r>
            <a:r>
              <a:rPr sz="826" spc="-29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and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other 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illne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70" dirty="0">
                <a:solidFill>
                  <a:srgbClr val="231F20"/>
                </a:solidFill>
                <a:latin typeface="Arial Unicode MS"/>
                <a:cs typeface="Arial Unicode MS"/>
              </a:rPr>
              <a:t>ses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.</a:t>
            </a:r>
            <a:endParaRPr sz="826">
              <a:latin typeface="Arial Unicode MS"/>
              <a:cs typeface="Arial Unicode MS"/>
            </a:endParaRPr>
          </a:p>
          <a:p>
            <a:pPr marL="199241" marR="131080" indent="-94378" algn="just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12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should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ell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us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wha</a:t>
            </a:r>
            <a:r>
              <a:rPr sz="826" spc="45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45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25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or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our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child.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dirty="0">
                <a:solidFill>
                  <a:srgbClr val="231F20"/>
                </a:solidFill>
                <a:latin typeface="Arial Unicode MS"/>
                <a:cs typeface="Arial Unicode MS"/>
              </a:rPr>
              <a:t>I</a:t>
            </a:r>
            <a:r>
              <a:rPr sz="826" spc="45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is 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impor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45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25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or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ell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us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h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45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ake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pa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45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in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our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ee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’</a:t>
            </a:r>
            <a:r>
              <a:rPr sz="826" spc="-78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58" dirty="0">
                <a:solidFill>
                  <a:srgbClr val="231F20"/>
                </a:solidFill>
                <a:latin typeface="Arial Unicode MS"/>
                <a:cs typeface="Arial Unicode MS"/>
              </a:rPr>
              <a:t>e.</a:t>
            </a:r>
            <a:endParaRPr sz="826">
              <a:latin typeface="Arial Unicode MS"/>
              <a:cs typeface="Arial Unicode MS"/>
            </a:endParaRPr>
          </a:p>
          <a:p>
            <a:pPr marL="199241" marR="160966" indent="-94378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124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u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should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37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el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l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8" dirty="0">
                <a:solidFill>
                  <a:srgbClr val="231F20"/>
                </a:solidFill>
                <a:latin typeface="Arial Unicode MS"/>
                <a:cs typeface="Arial Unicode MS"/>
              </a:rPr>
              <a:t>u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8" dirty="0">
                <a:solidFill>
                  <a:srgbClr val="231F20"/>
                </a:solidFill>
                <a:latin typeface="Arial Unicode MS"/>
                <a:cs typeface="Arial Unicode MS"/>
              </a:rPr>
              <a:t>i</a:t>
            </a:r>
            <a:r>
              <a:rPr sz="826" spc="17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u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do</a:t>
            </a:r>
            <a:r>
              <a:rPr sz="826" spc="-29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’</a:t>
            </a:r>
            <a:r>
              <a:rPr sz="826" spc="45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unde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and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something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about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our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ee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’</a:t>
            </a:r>
            <a:r>
              <a:rPr sz="826" spc="-78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58" dirty="0">
                <a:solidFill>
                  <a:srgbClr val="231F20"/>
                </a:solidFill>
                <a:latin typeface="Arial Unicode MS"/>
                <a:cs typeface="Arial Unicode MS"/>
              </a:rPr>
              <a:t>e.</a:t>
            </a:r>
            <a:endParaRPr sz="826">
              <a:latin typeface="Arial Unicode MS"/>
              <a:cs typeface="Arial Unicode MS"/>
            </a:endParaRPr>
          </a:p>
          <a:p>
            <a:pPr marL="199241" marR="37751" indent="-94378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dirty="0">
                <a:solidFill>
                  <a:srgbClr val="231F20"/>
                </a:solidFill>
                <a:latin typeface="Arial Unicode MS"/>
                <a:cs typeface="Arial Unicode MS"/>
              </a:rPr>
              <a:t>I</a:t>
            </a:r>
            <a:r>
              <a:rPr sz="826" spc="29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a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" dirty="0">
                <a:solidFill>
                  <a:srgbClr val="231F20"/>
                </a:solidFill>
                <a:latin typeface="Arial Unicode MS"/>
                <a:cs typeface="Arial Unicode MS"/>
              </a:rPr>
              <a:t>not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70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83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tisfied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dirty="0">
                <a:solidFill>
                  <a:srgbClr val="231F20"/>
                </a:solidFill>
                <a:latin typeface="Arial Unicode MS"/>
                <a:cs typeface="Arial Unicode MS"/>
              </a:rPr>
              <a:t>with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our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ee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’</a:t>
            </a:r>
            <a:r>
              <a:rPr sz="826" spc="-78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58" dirty="0">
                <a:solidFill>
                  <a:srgbClr val="231F20"/>
                </a:solidFill>
                <a:latin typeface="Arial Unicode MS"/>
                <a:cs typeface="Arial Unicode MS"/>
              </a:rPr>
              <a:t>e,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please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ell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u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.</a:t>
            </a:r>
            <a:endParaRPr sz="826">
              <a:latin typeface="Arial Unicode MS"/>
              <a:cs typeface="Arial Unicode MS"/>
            </a:endParaRPr>
          </a:p>
          <a:p>
            <a:pPr marL="10486">
              <a:spcBef>
                <a:spcPts val="454"/>
              </a:spcBef>
            </a:pPr>
            <a:r>
              <a:rPr sz="826" b="1" spc="-21" dirty="0">
                <a:solidFill>
                  <a:srgbClr val="00A8D5"/>
                </a:solidFill>
                <a:latin typeface="Gill Sans MT"/>
                <a:cs typeface="Gill Sans MT"/>
              </a:rPr>
              <a:t>P</a:t>
            </a:r>
            <a:r>
              <a:rPr sz="826" b="1" spc="-33" dirty="0">
                <a:solidFill>
                  <a:srgbClr val="00A8D5"/>
                </a:solidFill>
                <a:latin typeface="Gill Sans MT"/>
                <a:cs typeface="Gill Sans MT"/>
              </a:rPr>
              <a:t>r</a:t>
            </a:r>
            <a:r>
              <a:rPr sz="826" b="1" spc="-29" dirty="0">
                <a:solidFill>
                  <a:srgbClr val="00A8D5"/>
                </a:solidFill>
                <a:latin typeface="Gill Sans MT"/>
                <a:cs typeface="Gill Sans MT"/>
              </a:rPr>
              <a:t>o</a:t>
            </a:r>
            <a:r>
              <a:rPr sz="826" b="1" spc="12" dirty="0">
                <a:solidFill>
                  <a:srgbClr val="00A8D5"/>
                </a:solidFill>
                <a:latin typeface="Gill Sans MT"/>
                <a:cs typeface="Gill Sans MT"/>
              </a:rPr>
              <a:t>vide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dirty="0">
                <a:solidFill>
                  <a:srgbClr val="00A8D5"/>
                </a:solidFill>
                <a:latin typeface="Gill Sans MT"/>
                <a:cs typeface="Gill Sans MT"/>
              </a:rPr>
              <a:t>App</a:t>
            </a:r>
            <a:r>
              <a:rPr sz="826" b="1" spc="-8" dirty="0">
                <a:solidFill>
                  <a:srgbClr val="00A8D5"/>
                </a:solidFill>
                <a:latin typeface="Gill Sans MT"/>
                <a:cs typeface="Gill Sans MT"/>
              </a:rPr>
              <a:t>r</a:t>
            </a:r>
            <a:r>
              <a:rPr sz="826" b="1" dirty="0">
                <a:solidFill>
                  <a:srgbClr val="00A8D5"/>
                </a:solidFill>
                <a:latin typeface="Gill Sans MT"/>
                <a:cs typeface="Gill Sans MT"/>
              </a:rPr>
              <a:t>opri</a:t>
            </a:r>
            <a:r>
              <a:rPr sz="826" b="1" spc="-4" dirty="0">
                <a:solidFill>
                  <a:srgbClr val="00A8D5"/>
                </a:solidFill>
                <a:latin typeface="Gill Sans MT"/>
                <a:cs typeface="Gill Sans MT"/>
              </a:rPr>
              <a:t>a</a:t>
            </a:r>
            <a:r>
              <a:rPr sz="826" b="1" dirty="0">
                <a:solidFill>
                  <a:srgbClr val="00A8D5"/>
                </a:solidFill>
                <a:latin typeface="Gill Sans MT"/>
                <a:cs typeface="Gill Sans MT"/>
              </a:rPr>
              <a:t>te</a:t>
            </a:r>
            <a:r>
              <a:rPr sz="826" b="1" spc="-45" dirty="0">
                <a:solidFill>
                  <a:srgbClr val="00A8D5"/>
                </a:solidFill>
                <a:latin typeface="Gill Sans MT"/>
                <a:cs typeface="Gill Sans MT"/>
              </a:rPr>
              <a:t> </a:t>
            </a:r>
            <a:r>
              <a:rPr sz="826" b="1" spc="-33" dirty="0">
                <a:solidFill>
                  <a:srgbClr val="00A8D5"/>
                </a:solidFill>
                <a:latin typeface="Gill Sans MT"/>
                <a:cs typeface="Gill Sans MT"/>
              </a:rPr>
              <a:t>Car</a:t>
            </a:r>
            <a:r>
              <a:rPr sz="826" b="1" spc="-8" dirty="0">
                <a:solidFill>
                  <a:srgbClr val="00A8D5"/>
                </a:solidFill>
                <a:latin typeface="Gill Sans MT"/>
                <a:cs typeface="Gill Sans MT"/>
              </a:rPr>
              <a:t>e</a:t>
            </a:r>
            <a:endParaRPr sz="826">
              <a:latin typeface="Gill Sans MT"/>
              <a:cs typeface="Gill Sans MT"/>
            </a:endParaRPr>
          </a:p>
          <a:p>
            <a:pPr marL="199241" marR="52956" indent="-94378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12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and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the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other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membe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78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29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the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health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eam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ork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gether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plan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our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ee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n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’</a:t>
            </a:r>
            <a:r>
              <a:rPr sz="826" spc="-78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58" dirty="0">
                <a:solidFill>
                  <a:srgbClr val="231F20"/>
                </a:solidFill>
                <a:latin typeface="Arial Unicode MS"/>
                <a:cs typeface="Arial Unicode MS"/>
              </a:rPr>
              <a:t>e.</a:t>
            </a:r>
            <a:endParaRPr sz="826">
              <a:latin typeface="Arial Unicode MS"/>
              <a:cs typeface="Arial Unicode MS"/>
            </a:endParaRPr>
          </a:p>
          <a:p>
            <a:pPr marL="199241" marR="36178" indent="-94378">
              <a:lnSpc>
                <a:spcPct val="108300"/>
              </a:lnSpc>
              <a:buClr>
                <a:srgbClr val="231F20"/>
              </a:buClr>
              <a:buFont typeface="Arial Unicode MS"/>
              <a:buChar char="•"/>
              <a:tabLst>
                <a:tab pos="199241" algn="l"/>
              </a:tabLst>
            </a:pPr>
            <a:r>
              <a:rPr sz="826" spc="-12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a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33" dirty="0">
                <a:solidFill>
                  <a:srgbClr val="231F20"/>
                </a:solidFill>
                <a:latin typeface="Arial Unicode MS"/>
                <a:cs typeface="Arial Unicode MS"/>
              </a:rPr>
              <a:t>esponsible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25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or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doing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" dirty="0">
                <a:solidFill>
                  <a:srgbClr val="231F20"/>
                </a:solidFill>
                <a:latin typeface="Arial Unicode MS"/>
                <a:cs typeface="Arial Unicode MS"/>
              </a:rPr>
              <a:t>the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things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ou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8" dirty="0">
                <a:solidFill>
                  <a:srgbClr val="231F20"/>
                </a:solidFill>
                <a:latin typeface="Arial Unicode MS"/>
                <a:cs typeface="Arial Unicode MS"/>
              </a:rPr>
              <a:t>ag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eed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41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do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in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this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plan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29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a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sz="826" spc="-58" dirty="0">
                <a:solidFill>
                  <a:srgbClr val="231F20"/>
                </a:solidFill>
                <a:latin typeface="Arial Unicode MS"/>
                <a:cs typeface="Arial Unicode MS"/>
              </a:rPr>
              <a:t>e.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dirty="0">
                <a:solidFill>
                  <a:srgbClr val="231F20"/>
                </a:solidFill>
                <a:latin typeface="Arial Unicode MS"/>
                <a:cs typeface="Arial Unicode MS"/>
              </a:rPr>
              <a:t>I</a:t>
            </a:r>
            <a:r>
              <a:rPr sz="826" spc="29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826" spc="-41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y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17" dirty="0">
                <a:solidFill>
                  <a:srgbClr val="231F20"/>
                </a:solidFill>
                <a:latin typeface="Arial Unicode MS"/>
                <a:cs typeface="Arial Unicode MS"/>
              </a:rPr>
              <a:t>u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29" dirty="0">
                <a:solidFill>
                  <a:srgbClr val="231F20"/>
                </a:solidFill>
                <a:latin typeface="Arial Unicode MS"/>
                <a:cs typeface="Arial Unicode MS"/>
              </a:rPr>
              <a:t>c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anno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21" dirty="0">
                <a:solidFill>
                  <a:srgbClr val="231F20"/>
                </a:solidFill>
                <a:latin typeface="Arial Unicode MS"/>
                <a:cs typeface="Arial Unicode MS"/>
              </a:rPr>
              <a:t>f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oll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o</a:t>
            </a:r>
            <a:r>
              <a:rPr sz="826" spc="-25" dirty="0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8" dirty="0">
                <a:solidFill>
                  <a:srgbClr val="231F20"/>
                </a:solidFill>
                <a:latin typeface="Arial Unicode MS"/>
                <a:cs typeface="Arial Unicode MS"/>
              </a:rPr>
              <a:t>the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37" dirty="0">
                <a:solidFill>
                  <a:srgbClr val="231F20"/>
                </a:solidFill>
                <a:latin typeface="Arial Unicode MS"/>
                <a:cs typeface="Arial Unicode MS"/>
              </a:rPr>
              <a:t>plan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45" dirty="0">
                <a:solidFill>
                  <a:srgbClr val="231F20"/>
                </a:solidFill>
                <a:latin typeface="Arial Unicode MS"/>
                <a:cs typeface="Arial Unicode MS"/>
              </a:rPr>
              <a:t>pleas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e </a:t>
            </a:r>
            <a:r>
              <a:rPr sz="826" spc="37" dirty="0">
                <a:solidFill>
                  <a:srgbClr val="231F20"/>
                </a:solidFill>
                <a:latin typeface="Arial Unicode MS"/>
                <a:cs typeface="Arial Unicode MS"/>
              </a:rPr>
              <a:t>t</a:t>
            </a:r>
            <a:r>
              <a:rPr sz="826" spc="-21" dirty="0">
                <a:solidFill>
                  <a:srgbClr val="231F20"/>
                </a:solidFill>
                <a:latin typeface="Arial Unicode MS"/>
                <a:cs typeface="Arial Unicode MS"/>
              </a:rPr>
              <a:t>el</a:t>
            </a:r>
            <a:r>
              <a:rPr sz="826" spc="-12" dirty="0">
                <a:solidFill>
                  <a:srgbClr val="231F20"/>
                </a:solidFill>
                <a:latin typeface="Arial Unicode MS"/>
                <a:cs typeface="Arial Unicode MS"/>
              </a:rPr>
              <a:t>l</a:t>
            </a:r>
            <a:r>
              <a:rPr sz="826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826" spc="-58" dirty="0">
                <a:solidFill>
                  <a:srgbClr val="231F20"/>
                </a:solidFill>
                <a:latin typeface="Arial Unicode MS"/>
                <a:cs typeface="Arial Unicode MS"/>
              </a:rPr>
              <a:t>u</a:t>
            </a:r>
            <a:r>
              <a:rPr sz="826" spc="-54" dirty="0">
                <a:solidFill>
                  <a:srgbClr val="231F20"/>
                </a:solidFill>
                <a:latin typeface="Arial Unicode MS"/>
                <a:cs typeface="Arial Unicode MS"/>
              </a:rPr>
              <a:t>s</a:t>
            </a:r>
            <a:r>
              <a:rPr sz="826" spc="-62" dirty="0">
                <a:solidFill>
                  <a:srgbClr val="231F20"/>
                </a:solidFill>
                <a:latin typeface="Arial Unicode MS"/>
                <a:cs typeface="Arial Unicode MS"/>
              </a:rPr>
              <a:t>.</a:t>
            </a:r>
            <a:endParaRPr sz="826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70819" y="5235989"/>
            <a:ext cx="2202634" cy="0"/>
          </a:xfrm>
          <a:custGeom>
            <a:avLst/>
            <a:gdLst/>
            <a:ahLst/>
            <a:cxnLst/>
            <a:rect l="l" t="t" r="r" b="b"/>
            <a:pathLst>
              <a:path w="2667634">
                <a:moveTo>
                  <a:pt x="0" y="0"/>
                </a:moveTo>
                <a:lnTo>
                  <a:pt x="2667304" y="0"/>
                </a:lnTo>
              </a:path>
            </a:pathLst>
          </a:custGeom>
          <a:ln w="12700">
            <a:solidFill>
              <a:srgbClr val="953192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3" name="object 13"/>
          <p:cNvSpPr/>
          <p:nvPr/>
        </p:nvSpPr>
        <p:spPr>
          <a:xfrm>
            <a:off x="5352952" y="791533"/>
            <a:ext cx="734561" cy="734561"/>
          </a:xfrm>
          <a:custGeom>
            <a:avLst/>
            <a:gdLst/>
            <a:ahLst/>
            <a:cxnLst/>
            <a:rect l="l" t="t" r="r" b="b"/>
            <a:pathLst>
              <a:path w="889634" h="889635">
                <a:moveTo>
                  <a:pt x="431798" y="0"/>
                </a:moveTo>
                <a:lnTo>
                  <a:pt x="362923" y="7348"/>
                </a:lnTo>
                <a:lnTo>
                  <a:pt x="294909" y="25782"/>
                </a:lnTo>
                <a:lnTo>
                  <a:pt x="229003" y="55660"/>
                </a:lnTo>
                <a:lnTo>
                  <a:pt x="168739" y="95719"/>
                </a:lnTo>
                <a:lnTo>
                  <a:pt x="117064" y="143629"/>
                </a:lnTo>
                <a:lnTo>
                  <a:pt x="74333" y="198144"/>
                </a:lnTo>
                <a:lnTo>
                  <a:pt x="40905" y="258021"/>
                </a:lnTo>
                <a:lnTo>
                  <a:pt x="17135" y="322014"/>
                </a:lnTo>
                <a:lnTo>
                  <a:pt x="3381" y="388880"/>
                </a:lnTo>
                <a:lnTo>
                  <a:pt x="0" y="457372"/>
                </a:lnTo>
                <a:lnTo>
                  <a:pt x="2310" y="491840"/>
                </a:lnTo>
                <a:lnTo>
                  <a:pt x="15157" y="560440"/>
                </a:lnTo>
                <a:lnTo>
                  <a:pt x="39269" y="627555"/>
                </a:lnTo>
                <a:lnTo>
                  <a:pt x="74631" y="691351"/>
                </a:lnTo>
                <a:lnTo>
                  <a:pt x="118771" y="747364"/>
                </a:lnTo>
                <a:lnTo>
                  <a:pt x="170139" y="794610"/>
                </a:lnTo>
                <a:lnTo>
                  <a:pt x="227490" y="832733"/>
                </a:lnTo>
                <a:lnTo>
                  <a:pt x="289581" y="861375"/>
                </a:lnTo>
                <a:lnTo>
                  <a:pt x="355166" y="880179"/>
                </a:lnTo>
                <a:lnTo>
                  <a:pt x="423000" y="888790"/>
                </a:lnTo>
                <a:lnTo>
                  <a:pt x="457372" y="889161"/>
                </a:lnTo>
                <a:lnTo>
                  <a:pt x="491840" y="886850"/>
                </a:lnTo>
                <a:lnTo>
                  <a:pt x="560440" y="874002"/>
                </a:lnTo>
                <a:lnTo>
                  <a:pt x="627555" y="849889"/>
                </a:lnTo>
                <a:lnTo>
                  <a:pt x="691351" y="814527"/>
                </a:lnTo>
                <a:lnTo>
                  <a:pt x="747365" y="770388"/>
                </a:lnTo>
                <a:lnTo>
                  <a:pt x="794612" y="719021"/>
                </a:lnTo>
                <a:lnTo>
                  <a:pt x="832736" y="661671"/>
                </a:lnTo>
                <a:lnTo>
                  <a:pt x="861380" y="599582"/>
                </a:lnTo>
                <a:lnTo>
                  <a:pt x="880187" y="533999"/>
                </a:lnTo>
                <a:lnTo>
                  <a:pt x="888799" y="466166"/>
                </a:lnTo>
                <a:lnTo>
                  <a:pt x="889171" y="431795"/>
                </a:lnTo>
                <a:lnTo>
                  <a:pt x="886860" y="397328"/>
                </a:lnTo>
                <a:lnTo>
                  <a:pt x="874014" y="328730"/>
                </a:lnTo>
                <a:lnTo>
                  <a:pt x="849902" y="261615"/>
                </a:lnTo>
                <a:lnTo>
                  <a:pt x="814540" y="197820"/>
                </a:lnTo>
                <a:lnTo>
                  <a:pt x="770400" y="141806"/>
                </a:lnTo>
                <a:lnTo>
                  <a:pt x="719032" y="94558"/>
                </a:lnTo>
                <a:lnTo>
                  <a:pt x="661680" y="56434"/>
                </a:lnTo>
                <a:lnTo>
                  <a:pt x="599590" y="27790"/>
                </a:lnTo>
                <a:lnTo>
                  <a:pt x="534005" y="8984"/>
                </a:lnTo>
                <a:lnTo>
                  <a:pt x="466170" y="371"/>
                </a:lnTo>
                <a:lnTo>
                  <a:pt x="431798" y="0"/>
                </a:lnTo>
                <a:close/>
              </a:path>
            </a:pathLst>
          </a:custGeom>
          <a:solidFill>
            <a:srgbClr val="C4C218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4" name="object 14"/>
          <p:cNvSpPr/>
          <p:nvPr/>
        </p:nvSpPr>
        <p:spPr>
          <a:xfrm>
            <a:off x="5352952" y="791533"/>
            <a:ext cx="734561" cy="734561"/>
          </a:xfrm>
          <a:custGeom>
            <a:avLst/>
            <a:gdLst/>
            <a:ahLst/>
            <a:cxnLst/>
            <a:rect l="l" t="t" r="r" b="b"/>
            <a:pathLst>
              <a:path w="889634" h="889635">
                <a:moveTo>
                  <a:pt x="229003" y="55660"/>
                </a:moveTo>
                <a:lnTo>
                  <a:pt x="168739" y="95719"/>
                </a:lnTo>
                <a:lnTo>
                  <a:pt x="117064" y="143629"/>
                </a:lnTo>
                <a:lnTo>
                  <a:pt x="74333" y="198144"/>
                </a:lnTo>
                <a:lnTo>
                  <a:pt x="40905" y="258021"/>
                </a:lnTo>
                <a:lnTo>
                  <a:pt x="17135" y="322014"/>
                </a:lnTo>
                <a:lnTo>
                  <a:pt x="3381" y="388880"/>
                </a:lnTo>
                <a:lnTo>
                  <a:pt x="0" y="457372"/>
                </a:lnTo>
                <a:lnTo>
                  <a:pt x="2310" y="491840"/>
                </a:lnTo>
                <a:lnTo>
                  <a:pt x="15157" y="560440"/>
                </a:lnTo>
                <a:lnTo>
                  <a:pt x="39269" y="627555"/>
                </a:lnTo>
                <a:lnTo>
                  <a:pt x="74631" y="691351"/>
                </a:lnTo>
                <a:lnTo>
                  <a:pt x="118771" y="747364"/>
                </a:lnTo>
                <a:lnTo>
                  <a:pt x="170139" y="794610"/>
                </a:lnTo>
                <a:lnTo>
                  <a:pt x="227490" y="832733"/>
                </a:lnTo>
                <a:lnTo>
                  <a:pt x="289581" y="861375"/>
                </a:lnTo>
                <a:lnTo>
                  <a:pt x="355166" y="880179"/>
                </a:lnTo>
                <a:lnTo>
                  <a:pt x="423000" y="888790"/>
                </a:lnTo>
                <a:lnTo>
                  <a:pt x="457372" y="889161"/>
                </a:lnTo>
                <a:lnTo>
                  <a:pt x="491840" y="886850"/>
                </a:lnTo>
                <a:lnTo>
                  <a:pt x="560440" y="874002"/>
                </a:lnTo>
                <a:lnTo>
                  <a:pt x="627555" y="849889"/>
                </a:lnTo>
                <a:lnTo>
                  <a:pt x="691351" y="814527"/>
                </a:lnTo>
                <a:lnTo>
                  <a:pt x="747365" y="770388"/>
                </a:lnTo>
                <a:lnTo>
                  <a:pt x="794612" y="719021"/>
                </a:lnTo>
                <a:lnTo>
                  <a:pt x="832736" y="661671"/>
                </a:lnTo>
                <a:lnTo>
                  <a:pt x="861380" y="599582"/>
                </a:lnTo>
                <a:lnTo>
                  <a:pt x="880187" y="533999"/>
                </a:lnTo>
                <a:lnTo>
                  <a:pt x="888799" y="466166"/>
                </a:lnTo>
                <a:lnTo>
                  <a:pt x="889171" y="431795"/>
                </a:lnTo>
                <a:lnTo>
                  <a:pt x="886860" y="397328"/>
                </a:lnTo>
                <a:lnTo>
                  <a:pt x="874014" y="328730"/>
                </a:lnTo>
                <a:lnTo>
                  <a:pt x="849902" y="261615"/>
                </a:lnTo>
                <a:lnTo>
                  <a:pt x="814540" y="197820"/>
                </a:lnTo>
                <a:lnTo>
                  <a:pt x="770400" y="141806"/>
                </a:lnTo>
                <a:lnTo>
                  <a:pt x="719032" y="94558"/>
                </a:lnTo>
                <a:lnTo>
                  <a:pt x="661680" y="56434"/>
                </a:lnTo>
                <a:lnTo>
                  <a:pt x="599590" y="27790"/>
                </a:lnTo>
                <a:lnTo>
                  <a:pt x="534005" y="8984"/>
                </a:lnTo>
                <a:lnTo>
                  <a:pt x="466170" y="371"/>
                </a:lnTo>
                <a:lnTo>
                  <a:pt x="431798" y="0"/>
                </a:lnTo>
                <a:lnTo>
                  <a:pt x="397330" y="2310"/>
                </a:lnTo>
                <a:lnTo>
                  <a:pt x="328731" y="15157"/>
                </a:lnTo>
                <a:lnTo>
                  <a:pt x="261615" y="39269"/>
                </a:lnTo>
                <a:lnTo>
                  <a:pt x="229003" y="55660"/>
                </a:lnTo>
                <a:close/>
              </a:path>
            </a:pathLst>
          </a:custGeom>
          <a:ln w="273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5" name="object 15"/>
          <p:cNvSpPr/>
          <p:nvPr/>
        </p:nvSpPr>
        <p:spPr>
          <a:xfrm>
            <a:off x="5543923" y="125834"/>
            <a:ext cx="435179" cy="402672"/>
          </a:xfrm>
          <a:custGeom>
            <a:avLst/>
            <a:gdLst/>
            <a:ahLst/>
            <a:cxnLst/>
            <a:rect l="l" t="t" r="r" b="b"/>
            <a:pathLst>
              <a:path w="527050" h="487680">
                <a:moveTo>
                  <a:pt x="402207" y="0"/>
                </a:moveTo>
                <a:lnTo>
                  <a:pt x="124672" y="0"/>
                </a:lnTo>
                <a:lnTo>
                  <a:pt x="117193" y="4549"/>
                </a:lnTo>
                <a:lnTo>
                  <a:pt x="84008" y="30699"/>
                </a:lnTo>
                <a:lnTo>
                  <a:pt x="56017" y="61130"/>
                </a:lnTo>
                <a:lnTo>
                  <a:pt x="33432" y="95106"/>
                </a:lnTo>
                <a:lnTo>
                  <a:pt x="16462" y="131890"/>
                </a:lnTo>
                <a:lnTo>
                  <a:pt x="5321" y="170743"/>
                </a:lnTo>
                <a:lnTo>
                  <a:pt x="220" y="210928"/>
                </a:lnTo>
                <a:lnTo>
                  <a:pt x="0" y="231290"/>
                </a:lnTo>
                <a:lnTo>
                  <a:pt x="1369" y="251709"/>
                </a:lnTo>
                <a:lnTo>
                  <a:pt x="8980" y="292348"/>
                </a:lnTo>
                <a:lnTo>
                  <a:pt x="23264" y="332106"/>
                </a:lnTo>
                <a:lnTo>
                  <a:pt x="44214" y="369899"/>
                </a:lnTo>
                <a:lnTo>
                  <a:pt x="70363" y="403084"/>
                </a:lnTo>
                <a:lnTo>
                  <a:pt x="100795" y="431075"/>
                </a:lnTo>
                <a:lnTo>
                  <a:pt x="134771" y="453661"/>
                </a:lnTo>
                <a:lnTo>
                  <a:pt x="171555" y="470630"/>
                </a:lnTo>
                <a:lnTo>
                  <a:pt x="210409" y="481772"/>
                </a:lnTo>
                <a:lnTo>
                  <a:pt x="250596" y="486873"/>
                </a:lnTo>
                <a:lnTo>
                  <a:pt x="270959" y="487093"/>
                </a:lnTo>
                <a:lnTo>
                  <a:pt x="291379" y="485724"/>
                </a:lnTo>
                <a:lnTo>
                  <a:pt x="332020" y="478113"/>
                </a:lnTo>
                <a:lnTo>
                  <a:pt x="371782" y="463829"/>
                </a:lnTo>
                <a:lnTo>
                  <a:pt x="409575" y="442879"/>
                </a:lnTo>
                <a:lnTo>
                  <a:pt x="442757" y="416730"/>
                </a:lnTo>
                <a:lnTo>
                  <a:pt x="470745" y="386298"/>
                </a:lnTo>
                <a:lnTo>
                  <a:pt x="493329" y="352322"/>
                </a:lnTo>
                <a:lnTo>
                  <a:pt x="510297" y="315539"/>
                </a:lnTo>
                <a:lnTo>
                  <a:pt x="521437" y="276686"/>
                </a:lnTo>
                <a:lnTo>
                  <a:pt x="526538" y="236500"/>
                </a:lnTo>
                <a:lnTo>
                  <a:pt x="526758" y="216138"/>
                </a:lnTo>
                <a:lnTo>
                  <a:pt x="525389" y="195719"/>
                </a:lnTo>
                <a:lnTo>
                  <a:pt x="517778" y="155081"/>
                </a:lnTo>
                <a:lnTo>
                  <a:pt x="503493" y="115322"/>
                </a:lnTo>
                <a:lnTo>
                  <a:pt x="482544" y="77529"/>
                </a:lnTo>
                <a:lnTo>
                  <a:pt x="456395" y="44344"/>
                </a:lnTo>
                <a:lnTo>
                  <a:pt x="425964" y="16353"/>
                </a:lnTo>
                <a:lnTo>
                  <a:pt x="402207" y="0"/>
                </a:lnTo>
                <a:close/>
              </a:path>
            </a:pathLst>
          </a:custGeom>
          <a:solidFill>
            <a:srgbClr val="953192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6" name="object 16"/>
          <p:cNvSpPr/>
          <p:nvPr/>
        </p:nvSpPr>
        <p:spPr>
          <a:xfrm>
            <a:off x="5797987" y="1347490"/>
            <a:ext cx="379602" cy="379602"/>
          </a:xfrm>
          <a:custGeom>
            <a:avLst/>
            <a:gdLst/>
            <a:ahLst/>
            <a:cxnLst/>
            <a:rect l="l" t="t" r="r" b="b"/>
            <a:pathLst>
              <a:path w="459740" h="459739">
                <a:moveTo>
                  <a:pt x="223086" y="0"/>
                </a:moveTo>
                <a:lnTo>
                  <a:pt x="169837" y="7831"/>
                </a:lnTo>
                <a:lnTo>
                  <a:pt x="118313" y="28758"/>
                </a:lnTo>
                <a:lnTo>
                  <a:pt x="73263" y="61366"/>
                </a:lnTo>
                <a:lnTo>
                  <a:pt x="38404" y="102375"/>
                </a:lnTo>
                <a:lnTo>
                  <a:pt x="14358" y="149615"/>
                </a:lnTo>
                <a:lnTo>
                  <a:pt x="1747" y="200918"/>
                </a:lnTo>
                <a:lnTo>
                  <a:pt x="0" y="236304"/>
                </a:lnTo>
                <a:lnTo>
                  <a:pt x="1193" y="254111"/>
                </a:lnTo>
                <a:lnTo>
                  <a:pt x="13318" y="307026"/>
                </a:lnTo>
                <a:lnTo>
                  <a:pt x="38554" y="357187"/>
                </a:lnTo>
                <a:lnTo>
                  <a:pt x="74203" y="398909"/>
                </a:lnTo>
                <a:lnTo>
                  <a:pt x="117531" y="430232"/>
                </a:lnTo>
                <a:lnTo>
                  <a:pt x="166366" y="450535"/>
                </a:lnTo>
                <a:lnTo>
                  <a:pt x="218540" y="459194"/>
                </a:lnTo>
                <a:lnTo>
                  <a:pt x="236298" y="459385"/>
                </a:lnTo>
                <a:lnTo>
                  <a:pt x="254106" y="458191"/>
                </a:lnTo>
                <a:lnTo>
                  <a:pt x="307021" y="446062"/>
                </a:lnTo>
                <a:lnTo>
                  <a:pt x="357181" y="420824"/>
                </a:lnTo>
                <a:lnTo>
                  <a:pt x="398903" y="385179"/>
                </a:lnTo>
                <a:lnTo>
                  <a:pt x="430227" y="341855"/>
                </a:lnTo>
                <a:lnTo>
                  <a:pt x="450531" y="293021"/>
                </a:lnTo>
                <a:lnTo>
                  <a:pt x="459192" y="240849"/>
                </a:lnTo>
                <a:lnTo>
                  <a:pt x="459384" y="223091"/>
                </a:lnTo>
                <a:lnTo>
                  <a:pt x="458191" y="205284"/>
                </a:lnTo>
                <a:lnTo>
                  <a:pt x="446066" y="152369"/>
                </a:lnTo>
                <a:lnTo>
                  <a:pt x="420830" y="102208"/>
                </a:lnTo>
                <a:lnTo>
                  <a:pt x="385180" y="60485"/>
                </a:lnTo>
                <a:lnTo>
                  <a:pt x="341853" y="29159"/>
                </a:lnTo>
                <a:lnTo>
                  <a:pt x="293017" y="8854"/>
                </a:lnTo>
                <a:lnTo>
                  <a:pt x="240843" y="192"/>
                </a:lnTo>
                <a:lnTo>
                  <a:pt x="223086" y="0"/>
                </a:lnTo>
                <a:close/>
              </a:path>
            </a:pathLst>
          </a:custGeom>
          <a:solidFill>
            <a:srgbClr val="F58021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7" name="object 17"/>
          <p:cNvSpPr/>
          <p:nvPr/>
        </p:nvSpPr>
        <p:spPr>
          <a:xfrm>
            <a:off x="5797987" y="1347490"/>
            <a:ext cx="379602" cy="379602"/>
          </a:xfrm>
          <a:custGeom>
            <a:avLst/>
            <a:gdLst/>
            <a:ahLst/>
            <a:cxnLst/>
            <a:rect l="l" t="t" r="r" b="b"/>
            <a:pathLst>
              <a:path w="459740" h="459739">
                <a:moveTo>
                  <a:pt x="118313" y="28758"/>
                </a:moveTo>
                <a:lnTo>
                  <a:pt x="73263" y="61366"/>
                </a:lnTo>
                <a:lnTo>
                  <a:pt x="38404" y="102375"/>
                </a:lnTo>
                <a:lnTo>
                  <a:pt x="14358" y="149615"/>
                </a:lnTo>
                <a:lnTo>
                  <a:pt x="1747" y="200918"/>
                </a:lnTo>
                <a:lnTo>
                  <a:pt x="0" y="236304"/>
                </a:lnTo>
                <a:lnTo>
                  <a:pt x="1193" y="254111"/>
                </a:lnTo>
                <a:lnTo>
                  <a:pt x="13318" y="307026"/>
                </a:lnTo>
                <a:lnTo>
                  <a:pt x="38554" y="357187"/>
                </a:lnTo>
                <a:lnTo>
                  <a:pt x="74203" y="398909"/>
                </a:lnTo>
                <a:lnTo>
                  <a:pt x="117531" y="430232"/>
                </a:lnTo>
                <a:lnTo>
                  <a:pt x="166366" y="450535"/>
                </a:lnTo>
                <a:lnTo>
                  <a:pt x="218540" y="459194"/>
                </a:lnTo>
                <a:lnTo>
                  <a:pt x="236298" y="459385"/>
                </a:lnTo>
                <a:lnTo>
                  <a:pt x="254106" y="458191"/>
                </a:lnTo>
                <a:lnTo>
                  <a:pt x="307021" y="446062"/>
                </a:lnTo>
                <a:lnTo>
                  <a:pt x="357181" y="420824"/>
                </a:lnTo>
                <a:lnTo>
                  <a:pt x="398903" y="385179"/>
                </a:lnTo>
                <a:lnTo>
                  <a:pt x="430227" y="341855"/>
                </a:lnTo>
                <a:lnTo>
                  <a:pt x="450531" y="293021"/>
                </a:lnTo>
                <a:lnTo>
                  <a:pt x="459192" y="240849"/>
                </a:lnTo>
                <a:lnTo>
                  <a:pt x="459384" y="223091"/>
                </a:lnTo>
                <a:lnTo>
                  <a:pt x="458191" y="205284"/>
                </a:lnTo>
                <a:lnTo>
                  <a:pt x="446066" y="152369"/>
                </a:lnTo>
                <a:lnTo>
                  <a:pt x="420830" y="102208"/>
                </a:lnTo>
                <a:lnTo>
                  <a:pt x="385180" y="60485"/>
                </a:lnTo>
                <a:lnTo>
                  <a:pt x="341853" y="29159"/>
                </a:lnTo>
                <a:lnTo>
                  <a:pt x="293017" y="8854"/>
                </a:lnTo>
                <a:lnTo>
                  <a:pt x="240843" y="192"/>
                </a:lnTo>
                <a:lnTo>
                  <a:pt x="223086" y="0"/>
                </a:lnTo>
                <a:lnTo>
                  <a:pt x="205278" y="1193"/>
                </a:lnTo>
                <a:lnTo>
                  <a:pt x="152363" y="13320"/>
                </a:lnTo>
                <a:lnTo>
                  <a:pt x="118313" y="28758"/>
                </a:lnTo>
                <a:close/>
              </a:path>
            </a:pathLst>
          </a:custGeom>
          <a:ln w="210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8" name="object 18"/>
          <p:cNvSpPr/>
          <p:nvPr/>
        </p:nvSpPr>
        <p:spPr>
          <a:xfrm>
            <a:off x="2710462" y="6322758"/>
            <a:ext cx="743474" cy="409487"/>
          </a:xfrm>
          <a:custGeom>
            <a:avLst/>
            <a:gdLst/>
            <a:ahLst/>
            <a:cxnLst/>
            <a:rect l="l" t="t" r="r" b="b"/>
            <a:pathLst>
              <a:path w="900429" h="495934">
                <a:moveTo>
                  <a:pt x="437095" y="0"/>
                </a:moveTo>
                <a:lnTo>
                  <a:pt x="367374" y="7438"/>
                </a:lnTo>
                <a:lnTo>
                  <a:pt x="298526" y="26099"/>
                </a:lnTo>
                <a:lnTo>
                  <a:pt x="231809" y="56343"/>
                </a:lnTo>
                <a:lnTo>
                  <a:pt x="170805" y="96893"/>
                </a:lnTo>
                <a:lnTo>
                  <a:pt x="118495" y="145390"/>
                </a:lnTo>
                <a:lnTo>
                  <a:pt x="75240" y="200574"/>
                </a:lnTo>
                <a:lnTo>
                  <a:pt x="41403" y="261185"/>
                </a:lnTo>
                <a:lnTo>
                  <a:pt x="17342" y="325963"/>
                </a:lnTo>
                <a:lnTo>
                  <a:pt x="3421" y="393648"/>
                </a:lnTo>
                <a:lnTo>
                  <a:pt x="0" y="462981"/>
                </a:lnTo>
                <a:lnTo>
                  <a:pt x="2203" y="495837"/>
                </a:lnTo>
                <a:lnTo>
                  <a:pt x="897588" y="495837"/>
                </a:lnTo>
                <a:lnTo>
                  <a:pt x="899700" y="471886"/>
                </a:lnTo>
                <a:lnTo>
                  <a:pt x="900077" y="437093"/>
                </a:lnTo>
                <a:lnTo>
                  <a:pt x="897738" y="402202"/>
                </a:lnTo>
                <a:lnTo>
                  <a:pt x="884733" y="332760"/>
                </a:lnTo>
                <a:lnTo>
                  <a:pt x="860326" y="264820"/>
                </a:lnTo>
                <a:lnTo>
                  <a:pt x="824530" y="200242"/>
                </a:lnTo>
                <a:lnTo>
                  <a:pt x="779849" y="143542"/>
                </a:lnTo>
                <a:lnTo>
                  <a:pt x="727851" y="95716"/>
                </a:lnTo>
                <a:lnTo>
                  <a:pt x="669796" y="57125"/>
                </a:lnTo>
                <a:lnTo>
                  <a:pt x="606945" y="28130"/>
                </a:lnTo>
                <a:lnTo>
                  <a:pt x="540556" y="9094"/>
                </a:lnTo>
                <a:lnTo>
                  <a:pt x="471889" y="376"/>
                </a:lnTo>
                <a:lnTo>
                  <a:pt x="437095" y="0"/>
                </a:lnTo>
                <a:close/>
              </a:path>
            </a:pathLst>
          </a:custGeom>
          <a:solidFill>
            <a:srgbClr val="C4C218"/>
          </a:solid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9" name="object 19"/>
          <p:cNvSpPr/>
          <p:nvPr/>
        </p:nvSpPr>
        <p:spPr>
          <a:xfrm>
            <a:off x="2710462" y="6369281"/>
            <a:ext cx="191898" cy="363348"/>
          </a:xfrm>
          <a:custGeom>
            <a:avLst/>
            <a:gdLst/>
            <a:ahLst/>
            <a:cxnLst/>
            <a:rect l="l" t="t" r="r" b="b"/>
            <a:pathLst>
              <a:path w="232410" h="440054">
                <a:moveTo>
                  <a:pt x="231809" y="0"/>
                </a:moveTo>
                <a:lnTo>
                  <a:pt x="170805" y="40550"/>
                </a:lnTo>
                <a:lnTo>
                  <a:pt x="118495" y="89047"/>
                </a:lnTo>
                <a:lnTo>
                  <a:pt x="75240" y="144230"/>
                </a:lnTo>
                <a:lnTo>
                  <a:pt x="41403" y="204841"/>
                </a:lnTo>
                <a:lnTo>
                  <a:pt x="17342" y="269619"/>
                </a:lnTo>
                <a:lnTo>
                  <a:pt x="3421" y="337304"/>
                </a:lnTo>
                <a:lnTo>
                  <a:pt x="0" y="406637"/>
                </a:lnTo>
                <a:lnTo>
                  <a:pt x="2203" y="439493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0" name="object 20"/>
          <p:cNvSpPr/>
          <p:nvPr/>
        </p:nvSpPr>
        <p:spPr>
          <a:xfrm>
            <a:off x="2901865" y="6322758"/>
            <a:ext cx="552100" cy="409487"/>
          </a:xfrm>
          <a:custGeom>
            <a:avLst/>
            <a:gdLst/>
            <a:ahLst/>
            <a:cxnLst/>
            <a:rect l="l" t="t" r="r" b="b"/>
            <a:pathLst>
              <a:path w="668654" h="495934">
                <a:moveTo>
                  <a:pt x="665779" y="495837"/>
                </a:moveTo>
                <a:lnTo>
                  <a:pt x="667891" y="471886"/>
                </a:lnTo>
                <a:lnTo>
                  <a:pt x="668267" y="437093"/>
                </a:lnTo>
                <a:lnTo>
                  <a:pt x="665928" y="402202"/>
                </a:lnTo>
                <a:lnTo>
                  <a:pt x="652924" y="332760"/>
                </a:lnTo>
                <a:lnTo>
                  <a:pt x="628516" y="264820"/>
                </a:lnTo>
                <a:lnTo>
                  <a:pt x="592721" y="200242"/>
                </a:lnTo>
                <a:lnTo>
                  <a:pt x="548040" y="143542"/>
                </a:lnTo>
                <a:lnTo>
                  <a:pt x="496042" y="95716"/>
                </a:lnTo>
                <a:lnTo>
                  <a:pt x="437987" y="57125"/>
                </a:lnTo>
                <a:lnTo>
                  <a:pt x="375135" y="28130"/>
                </a:lnTo>
                <a:lnTo>
                  <a:pt x="308746" y="9094"/>
                </a:lnTo>
                <a:lnTo>
                  <a:pt x="240080" y="376"/>
                </a:lnTo>
                <a:lnTo>
                  <a:pt x="205286" y="0"/>
                </a:lnTo>
                <a:lnTo>
                  <a:pt x="170395" y="2338"/>
                </a:lnTo>
                <a:lnTo>
                  <a:pt x="135565" y="7438"/>
                </a:lnTo>
                <a:lnTo>
                  <a:pt x="100953" y="15343"/>
                </a:lnTo>
                <a:lnTo>
                  <a:pt x="66716" y="26099"/>
                </a:lnTo>
                <a:lnTo>
                  <a:pt x="33013" y="39750"/>
                </a:lnTo>
                <a:lnTo>
                  <a:pt x="0" y="5634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1" name="object 21"/>
          <p:cNvSpPr/>
          <p:nvPr/>
        </p:nvSpPr>
        <p:spPr>
          <a:xfrm>
            <a:off x="199238" y="220211"/>
            <a:ext cx="157294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2" name="object 22"/>
          <p:cNvSpPr/>
          <p:nvPr/>
        </p:nvSpPr>
        <p:spPr>
          <a:xfrm>
            <a:off x="199238" y="6637789"/>
            <a:ext cx="157294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3" name="object 23"/>
          <p:cNvSpPr/>
          <p:nvPr/>
        </p:nvSpPr>
        <p:spPr>
          <a:xfrm>
            <a:off x="419450" y="0"/>
            <a:ext cx="0" cy="157294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4" name="object 24"/>
          <p:cNvSpPr/>
          <p:nvPr/>
        </p:nvSpPr>
        <p:spPr>
          <a:xfrm>
            <a:off x="419450" y="6700706"/>
            <a:ext cx="0" cy="157294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5" name="object 25"/>
          <p:cNvSpPr/>
          <p:nvPr/>
        </p:nvSpPr>
        <p:spPr>
          <a:xfrm>
            <a:off x="199238" y="220211"/>
            <a:ext cx="157294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6" name="object 26"/>
          <p:cNvSpPr/>
          <p:nvPr/>
        </p:nvSpPr>
        <p:spPr>
          <a:xfrm>
            <a:off x="8787468" y="220211"/>
            <a:ext cx="157294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7" name="object 27"/>
          <p:cNvSpPr/>
          <p:nvPr/>
        </p:nvSpPr>
        <p:spPr>
          <a:xfrm>
            <a:off x="199238" y="6637789"/>
            <a:ext cx="157294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8" name="object 28"/>
          <p:cNvSpPr/>
          <p:nvPr/>
        </p:nvSpPr>
        <p:spPr>
          <a:xfrm>
            <a:off x="8787468" y="6637789"/>
            <a:ext cx="157294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9" name="object 29"/>
          <p:cNvSpPr/>
          <p:nvPr/>
        </p:nvSpPr>
        <p:spPr>
          <a:xfrm>
            <a:off x="419450" y="0"/>
            <a:ext cx="0" cy="157294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0" name="object 30"/>
          <p:cNvSpPr/>
          <p:nvPr/>
        </p:nvSpPr>
        <p:spPr>
          <a:xfrm>
            <a:off x="419450" y="6700706"/>
            <a:ext cx="0" cy="157294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1" name="object 31"/>
          <p:cNvSpPr/>
          <p:nvPr/>
        </p:nvSpPr>
        <p:spPr>
          <a:xfrm>
            <a:off x="8724550" y="0"/>
            <a:ext cx="0" cy="157294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2" name="object 32"/>
          <p:cNvSpPr/>
          <p:nvPr/>
        </p:nvSpPr>
        <p:spPr>
          <a:xfrm>
            <a:off x="8724550" y="6700706"/>
            <a:ext cx="0" cy="157294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</p:spTree>
    <p:extLst>
      <p:ext uri="{BB962C8B-B14F-4D97-AF65-F5344CB8AC3E}">
        <p14:creationId xmlns:p14="http://schemas.microsoft.com/office/powerpoint/2010/main" val="3035771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+mj-lt"/>
              </a:rPr>
              <a:t>NST 3 Activities for </a:t>
            </a:r>
            <a:r>
              <a:rPr lang="en-US" altLang="en-US" b="1" dirty="0" smtClean="0">
                <a:solidFill>
                  <a:srgbClr val="C00000"/>
                </a:solidFill>
                <a:latin typeface="+mj-lt"/>
              </a:rPr>
              <a:t>MISSISSIPPI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en-US" altLang="en-US" sz="2600" dirty="0" smtClean="0">
                <a:latin typeface="Calibri"/>
              </a:rPr>
              <a:t>Confidentiality: </a:t>
            </a:r>
            <a:endParaRPr lang="en-US" altLang="en-US" sz="2600" dirty="0">
              <a:latin typeface="Calibri"/>
            </a:endParaRP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400" b="0" dirty="0" smtClean="0">
                <a:latin typeface="Calibri"/>
              </a:rPr>
              <a:t>Clinical staff contacted students by texting a phone number provided by the adolescent</a:t>
            </a:r>
            <a:endParaRPr lang="en-US" altLang="en-US" sz="2400" b="0" dirty="0">
              <a:latin typeface="Calibri"/>
            </a:endParaRPr>
          </a:p>
          <a:p>
            <a:pPr lvl="2">
              <a:buFontTx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13723"/>
            <a:ext cx="3579446" cy="178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45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+mj-lt"/>
              </a:rPr>
              <a:t>NST 3 Activities for </a:t>
            </a:r>
            <a:r>
              <a:rPr lang="en-US" altLang="en-US" b="1" dirty="0" smtClean="0">
                <a:solidFill>
                  <a:srgbClr val="C00000"/>
                </a:solidFill>
                <a:latin typeface="+mj-lt"/>
              </a:rPr>
              <a:t>NEW MEXICO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en-US" altLang="en-US" sz="2600" dirty="0" smtClean="0">
                <a:latin typeface="Calibri"/>
              </a:rPr>
              <a:t>EPSDT Compliance: </a:t>
            </a:r>
            <a:endParaRPr lang="en-US" altLang="en-US" sz="2600" dirty="0">
              <a:latin typeface="Calibri"/>
            </a:endParaRP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400" b="0" dirty="0" smtClean="0">
                <a:latin typeface="Calibri"/>
              </a:rPr>
              <a:t>Scale the QI process that improved its SBHCs to other clinical settings in outlying communities</a:t>
            </a:r>
            <a:endParaRPr lang="en-US" altLang="en-US" sz="2400" b="0" dirty="0">
              <a:latin typeface="Calibri"/>
            </a:endParaRPr>
          </a:p>
          <a:p>
            <a:pPr lvl="2">
              <a:buFontTx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3"/>
          <a:stretch/>
        </p:blipFill>
        <p:spPr>
          <a:xfrm>
            <a:off x="2362200" y="3276600"/>
            <a:ext cx="3886200" cy="213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539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+mj-lt"/>
              </a:rPr>
              <a:t>NST 3 Activities for </a:t>
            </a:r>
            <a:r>
              <a:rPr lang="en-US" altLang="en-US" b="1" dirty="0" smtClean="0">
                <a:solidFill>
                  <a:srgbClr val="C00000"/>
                </a:solidFill>
                <a:latin typeface="+mj-lt"/>
              </a:rPr>
              <a:t>TEXAS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en-US" altLang="en-US" sz="2600" dirty="0" smtClean="0">
                <a:latin typeface="Calibri"/>
              </a:rPr>
              <a:t>Workforce Development: </a:t>
            </a:r>
            <a:endParaRPr lang="en-US" altLang="en-US" sz="2600" dirty="0">
              <a:latin typeface="Calibri"/>
            </a:endParaRP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400" b="0" dirty="0" smtClean="0">
                <a:latin typeface="Calibri"/>
              </a:rPr>
              <a:t>All THAI pilot sites (3) were required to have staff view 13 online modules focused on youth issues</a:t>
            </a:r>
            <a:endParaRPr lang="en-US" altLang="en-US" sz="2400" b="0" dirty="0">
              <a:latin typeface="Calibri"/>
            </a:endParaRPr>
          </a:p>
          <a:p>
            <a:pPr lvl="2">
              <a:buFontTx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21" y="3276600"/>
            <a:ext cx="3123558" cy="2083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321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+mj-lt"/>
              </a:rPr>
              <a:t>NST 3 Activities for </a:t>
            </a:r>
            <a:r>
              <a:rPr lang="en-US" altLang="en-US" b="1" dirty="0" smtClean="0">
                <a:solidFill>
                  <a:srgbClr val="C00000"/>
                </a:solidFill>
                <a:latin typeface="+mj-lt"/>
              </a:rPr>
              <a:t>VERMONT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en-US" altLang="en-US" sz="2600" dirty="0" smtClean="0">
                <a:latin typeface="Calibri"/>
              </a:rPr>
              <a:t>Outreach &amp; Enrollment: </a:t>
            </a:r>
            <a:endParaRPr lang="en-US" altLang="en-US" sz="2600" dirty="0">
              <a:latin typeface="Calibri"/>
            </a:endParaRP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400" b="0" dirty="0" smtClean="0">
                <a:latin typeface="Calibri"/>
              </a:rPr>
              <a:t>Provided gap in care reports with Medicaid and Blue Cross Blue Shield data to determine who is not accessing care and provide them with recall and reminder strategies</a:t>
            </a:r>
            <a:endParaRPr lang="en-US" altLang="en-US" sz="2400" b="0" dirty="0">
              <a:latin typeface="Calibri"/>
            </a:endParaRPr>
          </a:p>
          <a:p>
            <a:pPr lvl="2">
              <a:buFontTx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581400"/>
            <a:ext cx="2199446" cy="23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8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NST 3: Confidentiality Resources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+mn-lt"/>
              </a:rPr>
              <a:t>EOBs </a:t>
            </a:r>
            <a:r>
              <a:rPr lang="en-US" dirty="0">
                <a:latin typeface="+mn-lt"/>
              </a:rPr>
              <a:t>and confidentiality 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b="0" dirty="0">
                <a:latin typeface="+mn-lt"/>
              </a:rPr>
              <a:t>USCF NAHIC Resources on Confidential Care:                                                        </a:t>
            </a:r>
            <a:r>
              <a:rPr lang="en-US" b="0" u="sng" dirty="0">
                <a:latin typeface="+mn-lt"/>
                <a:hlinkClick r:id="rId3"/>
              </a:rPr>
              <a:t>http://nahic.ucsf.edu/resouces-on-confidential-care/</a:t>
            </a:r>
            <a:r>
              <a:rPr lang="en-US" b="0" dirty="0">
                <a:latin typeface="+mn-lt"/>
              </a:rPr>
              <a:t> 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b="0" dirty="0">
                <a:latin typeface="+mn-lt"/>
              </a:rPr>
              <a:t>OR state policy on EOB suppression: </a:t>
            </a:r>
            <a:r>
              <a:rPr lang="en-US" b="0" u="sng" dirty="0">
                <a:latin typeface="+mn-lt"/>
                <a:hlinkClick r:id="rId4"/>
              </a:rPr>
              <a:t>https://olis.leg.state.or.us/liz/2015R1/Downloads/MeasureDocument/HB2758</a:t>
            </a:r>
            <a:r>
              <a:rPr lang="en-US" b="0" dirty="0">
                <a:latin typeface="+mn-lt"/>
              </a:rPr>
              <a:t> </a:t>
            </a:r>
          </a:p>
          <a:p>
            <a:r>
              <a:rPr lang="en-US" dirty="0">
                <a:latin typeface="+mn-lt"/>
              </a:rPr>
              <a:t>Training providers on confidentiality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b="0" dirty="0">
                <a:latin typeface="+mn-lt"/>
              </a:rPr>
              <a:t>TX Health Steps Training: </a:t>
            </a:r>
            <a:r>
              <a:rPr lang="en-US" b="0" u="sng" dirty="0">
                <a:latin typeface="+mn-lt"/>
                <a:hlinkClick r:id="rId5"/>
              </a:rPr>
              <a:t>http://www.txhealthsteps.com/cms/?q=catalog/course/2046</a:t>
            </a:r>
            <a:r>
              <a:rPr lang="en-US" b="0" dirty="0">
                <a:latin typeface="+mn-lt"/>
              </a:rPr>
              <a:t> 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b="0" u="sng" dirty="0">
                <a:latin typeface="+mn-lt"/>
                <a:hlinkClick r:id="rId6" invalidUrl="http://publish.amchp.org/groups/AdolescentYoungAdultCoIIN/Shared Documents/CoIIN National Strategies/NST 3-State and system level policies and practices/NST 3 Resources/TX-Provider-Modules.pdf"/>
              </a:rPr>
              <a:t>Texas Health Steps Online Provider Education Modules: Overview</a:t>
            </a:r>
            <a:r>
              <a:rPr lang="en-US" b="0" dirty="0">
                <a:latin typeface="+mn-lt"/>
              </a:rPr>
              <a:t> </a:t>
            </a:r>
            <a:br>
              <a:rPr lang="en-US" b="0" dirty="0">
                <a:latin typeface="+mn-lt"/>
              </a:rPr>
            </a:br>
            <a:r>
              <a:rPr lang="en-US" b="0" i="1" dirty="0">
                <a:latin typeface="+mn-lt"/>
              </a:rPr>
              <a:t>(On SharePoint)</a:t>
            </a:r>
            <a:endParaRPr lang="en-US" b="0" dirty="0">
              <a:latin typeface="+mn-lt"/>
            </a:endParaRP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b="0" dirty="0" smtClean="0">
                <a:latin typeface="+mn-lt"/>
              </a:rPr>
              <a:t>North Carolina </a:t>
            </a:r>
            <a:r>
              <a:rPr lang="en-US" b="0" dirty="0">
                <a:latin typeface="+mn-lt"/>
              </a:rPr>
              <a:t>videos on confidentiality practices in </a:t>
            </a:r>
            <a:r>
              <a:rPr lang="en-US" b="0" dirty="0" smtClean="0">
                <a:latin typeface="+mn-lt"/>
              </a:rPr>
              <a:t>clinics </a:t>
            </a:r>
            <a:r>
              <a:rPr lang="en-US" b="0" u="sng" dirty="0" smtClean="0">
                <a:latin typeface="+mn-lt"/>
                <a:hlinkClick r:id="rId7"/>
              </a:rPr>
              <a:t>https</a:t>
            </a:r>
            <a:r>
              <a:rPr lang="en-US" b="0" u="sng" dirty="0">
                <a:latin typeface="+mn-lt"/>
                <a:hlinkClick r:id="rId7"/>
              </a:rPr>
              <a:t>://www.communitycarenc.org/population-management/pediatrics/engaging-adolescents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92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Confidentiality Resources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+mn-lt"/>
              </a:rPr>
              <a:t>Examples </a:t>
            </a:r>
            <a:r>
              <a:rPr lang="en-US" dirty="0">
                <a:latin typeface="+mn-lt"/>
              </a:rPr>
              <a:t>of State confidentiality overview documents: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b="0" dirty="0">
                <a:latin typeface="+mn-lt"/>
              </a:rPr>
              <a:t>MN: Consent &amp; Confidentiality – Providing Medical and Mental Health Services to Minors in Minnesota: </a:t>
            </a:r>
            <a:r>
              <a:rPr lang="en-US" b="0" u="sng" dirty="0">
                <a:latin typeface="+mn-lt"/>
                <a:hlinkClick r:id="rId2"/>
              </a:rPr>
              <a:t>http://www.hcmc.org/cs/groups/public/documents/webcontent/hcmc_p_050277.pdf</a:t>
            </a:r>
            <a:endParaRPr lang="en-US" b="0" dirty="0">
              <a:latin typeface="+mn-lt"/>
            </a:endParaRP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b="0" dirty="0">
                <a:latin typeface="+mn-lt"/>
              </a:rPr>
              <a:t>MS: </a:t>
            </a:r>
            <a:r>
              <a:rPr lang="en-US" b="0" u="sng" dirty="0">
                <a:latin typeface="+mn-lt"/>
                <a:hlinkClick r:id="rId3" invalidUrl="http://publish.amchp.org/groups/AdolescentYoungAdultCoIIN/Shared Documents/CoIIN National Strategies/NST 3-State and system level policies and practices/NST 3 Resources/Minors-Rights-Booklet-MS.pdf"/>
              </a:rPr>
              <a:t>Minor Consent &amp; Confidentiality in Mississippi</a:t>
            </a:r>
            <a:r>
              <a:rPr lang="en-US" b="0" dirty="0">
                <a:latin typeface="+mn-lt"/>
              </a:rPr>
              <a:t> (</a:t>
            </a:r>
            <a:r>
              <a:rPr lang="en-US" b="0" i="1" dirty="0">
                <a:latin typeface="+mn-lt"/>
              </a:rPr>
              <a:t>on SharePoint)</a:t>
            </a:r>
            <a:endParaRPr lang="en-US" b="0" dirty="0">
              <a:latin typeface="+mn-lt"/>
            </a:endParaRP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b="0" dirty="0">
                <a:latin typeface="+mn-lt"/>
              </a:rPr>
              <a:t>OR: </a:t>
            </a:r>
            <a:r>
              <a:rPr lang="en-US" b="0" u="sng" dirty="0">
                <a:latin typeface="+mn-lt"/>
                <a:hlinkClick r:id="rId4" invalidUrl="http://publish.amchp.org/groups/AdolescentYoungAdultCoIIN/Shared Documents/CoIIN National Strategies/NST 3-State and system level policies and practices/NST 3 Resources/OR_MinorConsent.pdf"/>
              </a:rPr>
              <a:t>Minor Rights: Access and Consent to Health Care -A resource for providers, parents and educators</a:t>
            </a:r>
            <a:r>
              <a:rPr lang="en-US" b="0" dirty="0">
                <a:latin typeface="+mn-lt"/>
              </a:rPr>
              <a:t> </a:t>
            </a:r>
            <a:r>
              <a:rPr lang="en-US" b="0" i="1" dirty="0">
                <a:latin typeface="+mn-lt"/>
              </a:rPr>
              <a:t>(on SharePoint)</a:t>
            </a:r>
            <a:endParaRPr lang="en-US" b="0" dirty="0">
              <a:latin typeface="+mn-lt"/>
            </a:endParaRPr>
          </a:p>
          <a:p>
            <a:pPr marL="0" indent="0">
              <a:buNone/>
            </a:pPr>
            <a:endParaRPr lang="en-US" u="sng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Addressing </a:t>
            </a:r>
            <a:r>
              <a:rPr lang="en-US" dirty="0">
                <a:latin typeface="+mn-lt"/>
              </a:rPr>
              <a:t>parents who oppose to time alone/confidentiality 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b="0" u="sng" dirty="0" smtClean="0">
                <a:latin typeface="+mn-lt"/>
                <a:hlinkClick r:id="rId5" invalidUrl="http://publish.amchp.org/groups/AdolescentYoungAdultCoIIN/Shared Documents/CoIIN National Strategies/NST 3-State and system level policies and practices/NST 3 Resources/Understanding Confidentiality.pdf"/>
              </a:rPr>
              <a:t>Vermont </a:t>
            </a:r>
            <a:r>
              <a:rPr lang="en-US" b="0" u="sng" dirty="0">
                <a:latin typeface="+mn-lt"/>
                <a:hlinkClick r:id="rId6" invalidUrl="http://publish.amchp.org/groups/AdolescentYoungAdultCoIIN/Shared Documents/CoIIN National Strategies/NST 3-State and system level policies and practices/NST 3 Resources/Understanding Confidentiality.pdf"/>
              </a:rPr>
              <a:t>“Understanding Confidentiality” fact sheet</a:t>
            </a:r>
            <a:r>
              <a:rPr lang="en-US" b="0" dirty="0">
                <a:latin typeface="+mn-lt"/>
              </a:rPr>
              <a:t/>
            </a:r>
            <a:br>
              <a:rPr lang="en-US" b="0" dirty="0">
                <a:latin typeface="+mn-lt"/>
              </a:rPr>
            </a:br>
            <a:r>
              <a:rPr lang="en-US" b="0" i="1" dirty="0">
                <a:latin typeface="+mn-lt"/>
              </a:rPr>
              <a:t>(on </a:t>
            </a:r>
            <a:r>
              <a:rPr lang="en-US" b="0" i="1" dirty="0" err="1">
                <a:latin typeface="+mn-lt"/>
              </a:rPr>
              <a:t>Sharepoint</a:t>
            </a:r>
            <a:r>
              <a:rPr lang="en-US" b="0" i="1" dirty="0">
                <a:latin typeface="+mn-lt"/>
              </a:rPr>
              <a:t>)</a:t>
            </a:r>
            <a:endParaRPr lang="en-US" b="0" dirty="0">
              <a:latin typeface="+mn-lt"/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48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229898"/>
                </a:solidFill>
                <a:latin typeface="+mj-lt"/>
                <a:cs typeface="Arial"/>
              </a:rPr>
              <a:t>Questions?</a:t>
            </a:r>
            <a:endParaRPr lang="en-US" dirty="0">
              <a:solidFill>
                <a:srgbClr val="229898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03574"/>
            <a:ext cx="8305800" cy="3517901"/>
          </a:xfrm>
        </p:spPr>
        <p:txBody>
          <a:bodyPr>
            <a:noAutofit/>
          </a:bodyPr>
          <a:lstStyle/>
          <a:p>
            <a:endParaRPr lang="en-US" sz="1500" dirty="0"/>
          </a:p>
          <a:p>
            <a:endParaRPr lang="en-US" sz="1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C551-9D79-49C1-B9A0-EF0A64586A2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0" b="5688"/>
          <a:stretch/>
        </p:blipFill>
        <p:spPr>
          <a:xfrm>
            <a:off x="3124200" y="2514600"/>
            <a:ext cx="2698044" cy="2683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063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+mj-lt"/>
              </a:rPr>
              <a:t>Health Policy is…..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altLang="en-US" sz="3000" dirty="0" smtClean="0">
                <a:solidFill>
                  <a:schemeClr val="tx1"/>
                </a:solidFill>
                <a:latin typeface="+mn-lt"/>
              </a:rPr>
              <a:t>Formal Policy </a:t>
            </a:r>
            <a:r>
              <a:rPr lang="mr-IN" altLang="en-US" sz="3000" dirty="0" smtClean="0">
                <a:solidFill>
                  <a:schemeClr val="tx1"/>
                </a:solidFill>
                <a:latin typeface="+mn-lt"/>
              </a:rPr>
              <a:t>–</a:t>
            </a:r>
            <a:r>
              <a:rPr lang="en-US" altLang="en-US" sz="3000" dirty="0" smtClean="0">
                <a:solidFill>
                  <a:schemeClr val="tx1"/>
                </a:solidFill>
                <a:latin typeface="+mn-lt"/>
              </a:rPr>
              <a:t> Big “P”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600" b="0" dirty="0" smtClean="0">
                <a:solidFill>
                  <a:schemeClr val="tx1"/>
                </a:solidFill>
                <a:latin typeface="+mj-lt"/>
              </a:rPr>
              <a:t>Health Care System:</a:t>
            </a:r>
          </a:p>
          <a:p>
            <a:pPr lvl="2">
              <a:buClr>
                <a:srgbClr val="C00000"/>
              </a:buClr>
              <a:buFont typeface="Wingdings" charset="2"/>
              <a:buChar char="Ø"/>
            </a:pPr>
            <a:r>
              <a:rPr lang="en-US" altLang="en-US" b="0" dirty="0" smtClean="0">
                <a:latin typeface="+mn-lt"/>
              </a:rPr>
              <a:t>Health care delivery system</a:t>
            </a:r>
          </a:p>
          <a:p>
            <a:pPr lvl="2">
              <a:buClr>
                <a:srgbClr val="C00000"/>
              </a:buClr>
              <a:buFont typeface="Wingdings" charset="2"/>
              <a:buChar char="Ø"/>
            </a:pPr>
            <a:r>
              <a:rPr lang="en-US" altLang="en-US" b="0" dirty="0" smtClean="0">
                <a:latin typeface="+mn-lt"/>
              </a:rPr>
              <a:t>Legislative Policy at the Federal, State, County, and City that impacts Financing                                </a:t>
            </a:r>
          </a:p>
          <a:p>
            <a:pPr lvl="3">
              <a:buClr>
                <a:srgbClr val="C00000"/>
              </a:buClr>
              <a:buFont typeface="Arial" charset="0"/>
              <a:buChar char="•"/>
            </a:pPr>
            <a:r>
              <a:rPr lang="en-US" altLang="en-US" b="0" dirty="0" smtClean="0">
                <a:latin typeface="+mn-lt"/>
              </a:rPr>
              <a:t>Medicaid, Medicare, Private Insurance</a:t>
            </a:r>
          </a:p>
          <a:p>
            <a:pPr lvl="2">
              <a:buClr>
                <a:srgbClr val="C00000"/>
              </a:buClr>
              <a:buFont typeface="Wingdings" charset="2"/>
              <a:buChar char="Ø"/>
            </a:pPr>
            <a:r>
              <a:rPr lang="en-US" altLang="en-US" b="0" dirty="0" smtClean="0">
                <a:latin typeface="+mn-lt"/>
              </a:rPr>
              <a:t>FDA</a:t>
            </a:r>
          </a:p>
          <a:p>
            <a:pPr lvl="2">
              <a:buClr>
                <a:srgbClr val="C00000"/>
              </a:buClr>
              <a:buFont typeface="Wingdings" charset="2"/>
              <a:buChar char="Ø"/>
            </a:pPr>
            <a:r>
              <a:rPr lang="en-US" altLang="en-US" b="0" dirty="0" smtClean="0">
                <a:latin typeface="+mn-lt"/>
              </a:rPr>
              <a:t>Professional Organization of Professionals               </a:t>
            </a:r>
          </a:p>
          <a:p>
            <a:pPr lvl="3">
              <a:buClr>
                <a:srgbClr val="C00000"/>
              </a:buClr>
              <a:buFont typeface="Arial" charset="0"/>
              <a:buChar char="•"/>
            </a:pPr>
            <a:r>
              <a:rPr lang="en-US" altLang="en-US" b="0" dirty="0" smtClean="0">
                <a:latin typeface="+mn-lt"/>
              </a:rPr>
              <a:t>Accreditation</a:t>
            </a:r>
          </a:p>
          <a:p>
            <a:pPr lvl="2">
              <a:buClr>
                <a:srgbClr val="C00000"/>
              </a:buClr>
              <a:buFont typeface="Wingdings" charset="2"/>
              <a:buChar char="Ø"/>
            </a:pPr>
            <a:r>
              <a:rPr lang="en-US" altLang="en-US" b="0" dirty="0" smtClean="0">
                <a:latin typeface="+mn-lt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0226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+mj-lt"/>
              </a:rPr>
              <a:t>Health Policy is…..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altLang="en-US" sz="3000" dirty="0" smtClean="0">
                <a:latin typeface="+mn-lt"/>
              </a:rPr>
              <a:t>Formal Policy </a:t>
            </a:r>
            <a:r>
              <a:rPr lang="mr-IN" altLang="en-US" sz="3000" dirty="0" smtClean="0">
                <a:latin typeface="+mn-lt"/>
              </a:rPr>
              <a:t>–</a:t>
            </a:r>
            <a:r>
              <a:rPr lang="en-US" altLang="en-US" sz="3000" dirty="0" smtClean="0">
                <a:latin typeface="+mn-lt"/>
              </a:rPr>
              <a:t> Big “P”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600" b="0" dirty="0" smtClean="0">
                <a:latin typeface="+mn-lt"/>
              </a:rPr>
              <a:t>Non-Health Care System institutions that </a:t>
            </a:r>
            <a:r>
              <a:rPr lang="en-US" altLang="en-US" sz="2600" b="0" dirty="0">
                <a:latin typeface="+mn-lt"/>
              </a:rPr>
              <a:t>i</a:t>
            </a:r>
            <a:r>
              <a:rPr lang="en-US" altLang="en-US" sz="2600" b="0" dirty="0" smtClean="0">
                <a:latin typeface="+mn-lt"/>
              </a:rPr>
              <a:t>mpact Health</a:t>
            </a:r>
          </a:p>
          <a:p>
            <a:pPr lvl="2">
              <a:buClr>
                <a:srgbClr val="C00000"/>
              </a:buClr>
              <a:buFont typeface="Wingdings" charset="2"/>
              <a:buChar char="Ø"/>
            </a:pPr>
            <a:r>
              <a:rPr lang="en-US" altLang="en-US" b="0" dirty="0" smtClean="0">
                <a:latin typeface="+mn-lt"/>
              </a:rPr>
              <a:t>Transportation</a:t>
            </a:r>
          </a:p>
          <a:p>
            <a:pPr lvl="2">
              <a:buClr>
                <a:srgbClr val="C00000"/>
              </a:buClr>
              <a:buFont typeface="Wingdings" charset="2"/>
              <a:buChar char="Ø"/>
            </a:pPr>
            <a:r>
              <a:rPr lang="en-US" altLang="en-US" b="0" dirty="0" smtClean="0">
                <a:latin typeface="+mn-lt"/>
              </a:rPr>
              <a:t>Education</a:t>
            </a:r>
          </a:p>
          <a:p>
            <a:pPr lvl="2">
              <a:buClr>
                <a:srgbClr val="C00000"/>
              </a:buClr>
              <a:buFont typeface="Wingdings" charset="2"/>
              <a:buChar char="Ø"/>
            </a:pPr>
            <a:r>
              <a:rPr lang="en-US" altLang="en-US" b="0" dirty="0" smtClean="0">
                <a:latin typeface="+mn-lt"/>
              </a:rPr>
              <a:t>Employment</a:t>
            </a:r>
          </a:p>
          <a:p>
            <a:pPr lvl="2">
              <a:buClr>
                <a:srgbClr val="C00000"/>
              </a:buClr>
              <a:buFont typeface="Wingdings" charset="2"/>
              <a:buChar char="Ø"/>
            </a:pPr>
            <a:r>
              <a:rPr lang="en-US" altLang="en-US" b="0" dirty="0" smtClean="0">
                <a:latin typeface="+mn-lt"/>
              </a:rPr>
              <a:t>Justice System</a:t>
            </a:r>
          </a:p>
          <a:p>
            <a:pPr lvl="2">
              <a:buClr>
                <a:srgbClr val="C00000"/>
              </a:buClr>
              <a:buFont typeface="Wingdings" charset="2"/>
              <a:buChar char="Ø"/>
            </a:pPr>
            <a:r>
              <a:rPr lang="en-US" altLang="en-US" b="0" dirty="0" smtClean="0">
                <a:latin typeface="+mn-lt"/>
              </a:rPr>
              <a:t>Other</a:t>
            </a:r>
          </a:p>
          <a:p>
            <a:pPr lvl="2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36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+mj-lt"/>
              </a:rPr>
              <a:t>Health Policy is…..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r>
              <a:rPr lang="en-US" altLang="en-US" sz="3000" dirty="0">
                <a:latin typeface="Calibri"/>
              </a:rPr>
              <a:t>Informal Policy - Small “p”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600" b="0" dirty="0">
                <a:latin typeface="Calibri"/>
              </a:rPr>
              <a:t>Request for Proposal (RFA)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600" b="0" dirty="0">
                <a:latin typeface="Calibri"/>
              </a:rPr>
              <a:t>MOU (Memorandum of Understanding)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600" b="0" dirty="0">
                <a:latin typeface="Calibri"/>
              </a:rPr>
              <a:t>Program “roll-out” – reality vs. what is written in the books.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600" b="0" dirty="0">
                <a:latin typeface="Calibri"/>
              </a:rPr>
              <a:t>Passage of laws vs. allocation of funds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600" b="0" dirty="0">
                <a:latin typeface="Calibri"/>
              </a:rPr>
              <a:t>Assuring system capacity for implementing </a:t>
            </a:r>
            <a:r>
              <a:rPr lang="en-US" altLang="en-US" sz="2600" b="0" dirty="0" smtClean="0">
                <a:latin typeface="Calibri"/>
              </a:rPr>
              <a:t>“Big P</a:t>
            </a:r>
            <a:r>
              <a:rPr lang="en-US" altLang="en-US" sz="2600" b="0" dirty="0" smtClean="0"/>
              <a:t>”</a:t>
            </a:r>
            <a:endParaRPr lang="en-US" altLang="en-US" sz="2600" b="0" dirty="0"/>
          </a:p>
          <a:p>
            <a:pPr lvl="2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43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+mj-lt"/>
              </a:rPr>
              <a:t>Health Policy is….. who is responsible?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en-US" altLang="en-US" sz="2600" b="0" dirty="0">
                <a:latin typeface="+mn-lt"/>
              </a:rPr>
              <a:t>Government officials, Maternal and Child Health Directors, CDC, Department of Health</a:t>
            </a:r>
          </a:p>
          <a:p>
            <a:pPr lvl="0"/>
            <a:r>
              <a:rPr lang="en-US" altLang="en-US" sz="2600" b="0" dirty="0">
                <a:latin typeface="+mn-lt"/>
              </a:rPr>
              <a:t>Other organizational leaders: health systems, NGO’s, professional societies, schools,</a:t>
            </a:r>
          </a:p>
          <a:p>
            <a:pPr lvl="0"/>
            <a:r>
              <a:rPr lang="en-US" altLang="en-US" sz="2600" b="0" dirty="0">
                <a:latin typeface="+mn-lt"/>
              </a:rPr>
              <a:t>Media</a:t>
            </a:r>
          </a:p>
          <a:p>
            <a:pPr lvl="0"/>
            <a:r>
              <a:rPr lang="en-US" altLang="en-US" sz="2600" b="0" dirty="0">
                <a:latin typeface="+mn-lt"/>
              </a:rPr>
              <a:t>Consumers</a:t>
            </a:r>
          </a:p>
          <a:p>
            <a:pPr lvl="0"/>
            <a:r>
              <a:rPr lang="en-US" altLang="en-US" sz="2600" b="0" dirty="0">
                <a:latin typeface="+mn-lt"/>
              </a:rPr>
              <a:t>Advocacy, Community</a:t>
            </a:r>
          </a:p>
          <a:p>
            <a:pPr lvl="0"/>
            <a:r>
              <a:rPr lang="en-US" altLang="en-US" sz="2600" b="0" dirty="0">
                <a:latin typeface="+mn-lt"/>
              </a:rPr>
              <a:t>Other constituents – pharma, insurance, employers, labor, teachers, etc. </a:t>
            </a:r>
          </a:p>
          <a:p>
            <a:pPr lvl="2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8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229898"/>
                </a:solidFill>
                <a:latin typeface="+mj-lt"/>
                <a:cs typeface="Arial"/>
              </a:rPr>
              <a:t>Possible Tactics/</a:t>
            </a:r>
            <a:br>
              <a:rPr lang="en-US" b="1" dirty="0" smtClean="0">
                <a:solidFill>
                  <a:srgbClr val="229898"/>
                </a:solidFill>
                <a:latin typeface="+mj-lt"/>
                <a:cs typeface="Arial"/>
              </a:rPr>
            </a:br>
            <a:r>
              <a:rPr lang="en-US" b="1" dirty="0" smtClean="0">
                <a:solidFill>
                  <a:srgbClr val="229898"/>
                </a:solidFill>
                <a:latin typeface="+mj-lt"/>
                <a:cs typeface="Arial"/>
              </a:rPr>
              <a:t>Approaches</a:t>
            </a:r>
            <a:endParaRPr lang="en-US" dirty="0">
              <a:solidFill>
                <a:srgbClr val="229898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03574"/>
            <a:ext cx="8305800" cy="3517901"/>
          </a:xfrm>
        </p:spPr>
        <p:txBody>
          <a:bodyPr>
            <a:noAutofit/>
          </a:bodyPr>
          <a:lstStyle/>
          <a:p>
            <a:endParaRPr lang="en-US" sz="1500" dirty="0"/>
          </a:p>
          <a:p>
            <a:endParaRPr lang="en-US" sz="1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C551-9D79-49C1-B9A0-EF0A64586A2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2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en-US" altLang="en-US" sz="3000" dirty="0" smtClean="0">
                <a:latin typeface="+mn-lt"/>
              </a:rPr>
              <a:t>Overall Aim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600" b="0" dirty="0" smtClean="0">
                <a:latin typeface="+mn-lt"/>
              </a:rPr>
              <a:t>Connect policy to:</a:t>
            </a:r>
            <a:endParaRPr lang="en-US" altLang="en-US" sz="2600" b="0" dirty="0">
              <a:latin typeface="+mn-lt"/>
            </a:endParaRPr>
          </a:p>
          <a:p>
            <a:pPr marL="1200150" lvl="1" indent="-457200">
              <a:buClr>
                <a:srgbClr val="C00000"/>
              </a:buClr>
              <a:buSzPct val="100000"/>
              <a:buFont typeface="Wingdings" charset="2"/>
              <a:buChar char="Ø"/>
            </a:pPr>
            <a:r>
              <a:rPr lang="en-US" sz="2400" b="0" i="1" dirty="0">
                <a:latin typeface="Calibri"/>
              </a:rPr>
              <a:t>NST 1: </a:t>
            </a:r>
            <a:r>
              <a:rPr lang="en-US" sz="2400" b="0" dirty="0">
                <a:latin typeface="Calibri"/>
              </a:rPr>
              <a:t>Marketing/promoting the well visit </a:t>
            </a:r>
          </a:p>
          <a:p>
            <a:pPr marL="1200150" lvl="1" indent="-457200">
              <a:buClr>
                <a:srgbClr val="C00000"/>
              </a:buClr>
              <a:buSzPct val="100000"/>
              <a:buFont typeface="Wingdings" charset="2"/>
              <a:buChar char="Ø"/>
            </a:pPr>
            <a:r>
              <a:rPr lang="en-US" sz="2400" b="0" i="1" dirty="0">
                <a:latin typeface="Calibri"/>
              </a:rPr>
              <a:t>NST 2: </a:t>
            </a:r>
            <a:r>
              <a:rPr lang="en-US" sz="2400" b="0" dirty="0" smtClean="0">
                <a:latin typeface="Calibri"/>
              </a:rPr>
              <a:t>Assuring</a:t>
            </a:r>
            <a:r>
              <a:rPr lang="en-US" sz="2400" b="0" i="1" dirty="0" smtClean="0">
                <a:latin typeface="Calibri"/>
              </a:rPr>
              <a:t> </a:t>
            </a:r>
            <a:r>
              <a:rPr lang="en-US" sz="2400" b="0" dirty="0">
                <a:latin typeface="Calibri"/>
              </a:rPr>
              <a:t>q</a:t>
            </a:r>
            <a:r>
              <a:rPr lang="en-US" sz="2400" b="0" dirty="0" smtClean="0">
                <a:latin typeface="Calibri"/>
              </a:rPr>
              <a:t>uality of </a:t>
            </a:r>
            <a:r>
              <a:rPr lang="en-US" sz="2400" b="0" dirty="0">
                <a:latin typeface="Calibri"/>
              </a:rPr>
              <a:t>c</a:t>
            </a:r>
            <a:r>
              <a:rPr lang="en-US" sz="2400" b="0" dirty="0" smtClean="0">
                <a:latin typeface="Calibri"/>
              </a:rPr>
              <a:t>are</a:t>
            </a:r>
            <a:endParaRPr lang="en-US" sz="2400" b="0" dirty="0">
              <a:latin typeface="Calibri"/>
            </a:endParaRPr>
          </a:p>
          <a:p>
            <a:pPr marL="1200150" lvl="1" indent="-457200">
              <a:buClr>
                <a:srgbClr val="C00000"/>
              </a:buClr>
              <a:buSzPct val="100000"/>
              <a:buFont typeface="Wingdings" charset="2"/>
              <a:buChar char="Ø"/>
            </a:pPr>
            <a:r>
              <a:rPr lang="en-US" sz="2400" b="0" i="1" dirty="0">
                <a:latin typeface="Calibri"/>
              </a:rPr>
              <a:t>NST 3: </a:t>
            </a:r>
            <a:r>
              <a:rPr lang="en-US" sz="2400" b="0" dirty="0" smtClean="0">
                <a:latin typeface="Calibri"/>
              </a:rPr>
              <a:t>Institutionalizing NST 1 &amp; 2 across the state </a:t>
            </a:r>
            <a:endParaRPr lang="en-US" sz="2400" dirty="0">
              <a:latin typeface="Calibri"/>
            </a:endParaRPr>
          </a:p>
          <a:p>
            <a:pPr lvl="2">
              <a:buFontTx/>
              <a:buNone/>
            </a:pPr>
            <a:endParaRPr lang="en-US" alt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B9AA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b="1" dirty="0">
                <a:latin typeface="Calibri"/>
                <a:cs typeface="Arial" panose="020B0604020202020204" pitchFamily="34" charset="0"/>
              </a:rPr>
              <a:t>NST 3: Addressing Systems-Level Policies and Practices to Improve AYAH Practice</a:t>
            </a:r>
            <a:endParaRPr lang="en-US" altLang="en-US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158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en-US" altLang="en-US" sz="3000" dirty="0" smtClean="0">
                <a:latin typeface="+mn-lt"/>
              </a:rPr>
              <a:t>Traditional Options:</a:t>
            </a:r>
          </a:p>
          <a:p>
            <a:pPr lvl="1">
              <a:buClr>
                <a:srgbClr val="C00000"/>
              </a:buClr>
              <a:buFont typeface=".AppleSystemUIFont" charset="-120"/>
              <a:buChar char="-"/>
            </a:pPr>
            <a:r>
              <a:rPr lang="en-US" altLang="en-US" sz="2600" b="0" dirty="0" smtClean="0">
                <a:latin typeface="+mn-lt"/>
              </a:rPr>
              <a:t>Strategy 1:</a:t>
            </a:r>
            <a:endParaRPr lang="en-US" altLang="en-US" sz="2600" b="0" dirty="0">
              <a:latin typeface="+mn-lt"/>
            </a:endParaRPr>
          </a:p>
          <a:p>
            <a:pPr marL="1200150" lvl="1" indent="-457200">
              <a:buClr>
                <a:srgbClr val="C00000"/>
              </a:buClr>
              <a:buSzPct val="100000"/>
              <a:buFont typeface="Wingdings" charset="2"/>
              <a:buChar char="Ø"/>
            </a:pPr>
            <a:r>
              <a:rPr lang="en-US" sz="2400" b="0" dirty="0" smtClean="0">
                <a:latin typeface="Calibri"/>
              </a:rPr>
              <a:t>Develop state/federal policies that help to standardize practices, programs, protocols based upon what has been pilot tested in a number of sites</a:t>
            </a:r>
            <a:endParaRPr lang="en-US" sz="2400" dirty="0">
              <a:latin typeface="Calibri"/>
            </a:endParaRPr>
          </a:p>
          <a:p>
            <a:pPr lvl="2">
              <a:buFontTx/>
              <a:buNone/>
            </a:pPr>
            <a:endParaRPr lang="en-US" alt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B9AA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b="1" dirty="0">
                <a:latin typeface="Calibri"/>
                <a:cs typeface="Arial" panose="020B0604020202020204" pitchFamily="34" charset="0"/>
              </a:rPr>
              <a:t>NST 3: Addressing Systems-Level Policies and Practices to Improve AYAH Practice</a:t>
            </a:r>
            <a:endParaRPr lang="en-US" altLang="en-US" b="1" dirty="0" smtClean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45" y="4114800"/>
            <a:ext cx="205970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8B8178"/>
      </a:dk2>
      <a:lt2>
        <a:srgbClr val="EBDDC3"/>
      </a:lt2>
      <a:accent1>
        <a:srgbClr val="4E84C4"/>
      </a:accent1>
      <a:accent2>
        <a:srgbClr val="007934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9A6DFAD070954AB02C9B8D89579F75" ma:contentTypeVersion="0" ma:contentTypeDescription="Create a new document." ma:contentTypeScope="" ma:versionID="8d9f1a3553e3f2baa9ce2ef810f9433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536bb898a1e456fdf8991fe04e4595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C7A7D9-F8CD-438E-9B5C-AF884163A4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D47FC6-ACB7-412A-BD30-3F102506A07A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6623D4E-62BC-491B-8F92-A7E64AB7D9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12628</TotalTime>
  <Words>1616</Words>
  <Application>Microsoft Macintosh PowerPoint</Application>
  <PresentationFormat>On-screen Show (4:3)</PresentationFormat>
  <Paragraphs>222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.AppleSystemUIFont</vt:lpstr>
      <vt:lpstr>Arial</vt:lpstr>
      <vt:lpstr>Arial Black</vt:lpstr>
      <vt:lpstr>Arial Unicode MS</vt:lpstr>
      <vt:lpstr>Avenir Medium</vt:lpstr>
      <vt:lpstr>Calibri</vt:lpstr>
      <vt:lpstr>Georgia</vt:lpstr>
      <vt:lpstr>Gill Sans MT</vt:lpstr>
      <vt:lpstr>ＭＳ Ｐゴシック</vt:lpstr>
      <vt:lpstr>Palatino Linotype</vt:lpstr>
      <vt:lpstr>Times</vt:lpstr>
      <vt:lpstr>Tw Cen MT</vt:lpstr>
      <vt:lpstr>Wingdings</vt:lpstr>
      <vt:lpstr>Wingdings 2</vt:lpstr>
      <vt:lpstr>Office Theme</vt:lpstr>
      <vt:lpstr>Custom Design</vt:lpstr>
      <vt:lpstr>Median</vt:lpstr>
      <vt:lpstr>PowerPoint Presentation</vt:lpstr>
      <vt:lpstr>What is Policy  within the CoIIN Initiative?</vt:lpstr>
      <vt:lpstr>Health Policy is…..</vt:lpstr>
      <vt:lpstr>Health Policy is…..</vt:lpstr>
      <vt:lpstr>Health Policy is…..</vt:lpstr>
      <vt:lpstr>Health Policy is….. who is responsible?</vt:lpstr>
      <vt:lpstr>Possible Tactics/ Approaches</vt:lpstr>
      <vt:lpstr>PowerPoint Presentation</vt:lpstr>
      <vt:lpstr>PowerPoint Presentation</vt:lpstr>
      <vt:lpstr>PowerPoint Presentation</vt:lpstr>
      <vt:lpstr>NST 3: Policy Continuum</vt:lpstr>
      <vt:lpstr>Policy Continuum – small p</vt:lpstr>
      <vt:lpstr>Policy Continuum – Big P</vt:lpstr>
      <vt:lpstr>What policy activities were accomplished in CoIIN 1?</vt:lpstr>
      <vt:lpstr>NST 3 Calls Were Led By:</vt:lpstr>
      <vt:lpstr>What Did CoIIN Cohort 1 States  Focus On? </vt:lpstr>
      <vt:lpstr>AYAH CoIIN Cohort 1 NST 3 Activities by State</vt:lpstr>
      <vt:lpstr>NST 3 Activities for IOWA</vt:lpstr>
      <vt:lpstr>Rights and Responsibilities</vt:lpstr>
      <vt:lpstr>PowerPoint Presentation</vt:lpstr>
      <vt:lpstr>NST 3 Activities for MISSISSIPPI</vt:lpstr>
      <vt:lpstr>NST 3 Activities for NEW MEXICO</vt:lpstr>
      <vt:lpstr>NST 3 Activities for TEXAS</vt:lpstr>
      <vt:lpstr>NST 3 Activities for VERMONT</vt:lpstr>
      <vt:lpstr>NST 3: Confidentiality Resources</vt:lpstr>
      <vt:lpstr>Confidentiality Resources</vt:lpstr>
      <vt:lpstr>Questions?</vt:lpstr>
    </vt:vector>
  </TitlesOfParts>
  <Company>AMCHP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ybelay</dc:creator>
  <cp:lastModifiedBy>Lauren Twietmeyer</cp:lastModifiedBy>
  <cp:revision>894</cp:revision>
  <cp:lastPrinted>2015-09-11T16:00:25Z</cp:lastPrinted>
  <dcterms:created xsi:type="dcterms:W3CDTF">2015-02-27T18:06:07Z</dcterms:created>
  <dcterms:modified xsi:type="dcterms:W3CDTF">2017-05-11T18:15:05Z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0x0101005D9A6DFAD070954AB02C9B8D89579F75</vt:lpwstr>
  </property>
</Properties>
</file>