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tiff" ContentType="image/tiff"/>
  <Default Extension="rels" ContentType="application/vnd.openxmlformats-package.relationships+xml"/>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8" r:id="rId2"/>
  </p:sldMasterIdLst>
  <p:notesMasterIdLst>
    <p:notesMasterId r:id="rId32"/>
  </p:notesMasterIdLst>
  <p:sldIdLst>
    <p:sldId id="258" r:id="rId3"/>
    <p:sldId id="302" r:id="rId4"/>
    <p:sldId id="303" r:id="rId5"/>
    <p:sldId id="311" r:id="rId6"/>
    <p:sldId id="300" r:id="rId7"/>
    <p:sldId id="294" r:id="rId8"/>
    <p:sldId id="299" r:id="rId9"/>
    <p:sldId id="304" r:id="rId10"/>
    <p:sldId id="305" r:id="rId11"/>
    <p:sldId id="342" r:id="rId12"/>
    <p:sldId id="343" r:id="rId13"/>
    <p:sldId id="344" r:id="rId14"/>
    <p:sldId id="345" r:id="rId15"/>
    <p:sldId id="346" r:id="rId16"/>
    <p:sldId id="347" r:id="rId17"/>
    <p:sldId id="348" r:id="rId18"/>
    <p:sldId id="349" r:id="rId19"/>
    <p:sldId id="350" r:id="rId20"/>
    <p:sldId id="351" r:id="rId21"/>
    <p:sldId id="352" r:id="rId22"/>
    <p:sldId id="353" r:id="rId23"/>
    <p:sldId id="354" r:id="rId24"/>
    <p:sldId id="355" r:id="rId25"/>
    <p:sldId id="308" r:id="rId26"/>
    <p:sldId id="295" r:id="rId27"/>
    <p:sldId id="296" r:id="rId28"/>
    <p:sldId id="261" r:id="rId29"/>
    <p:sldId id="264" r:id="rId30"/>
    <p:sldId id="266" r:id="rId31"/>
  </p:sldIdLst>
  <p:sldSz cx="9144000" cy="6858000" type="screen4x3"/>
  <p:notesSz cx="7010400" cy="9296400"/>
  <p:custDataLst>
    <p:tags r:id="rId3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08" userDrawn="1">
          <p15:clr>
            <a:srgbClr val="A4A3A4"/>
          </p15:clr>
        </p15:guide>
        <p15:guide id="2" pos="2112" userDrawn="1">
          <p15:clr>
            <a:srgbClr val="A4A3A4"/>
          </p15:clr>
        </p15:guide>
        <p15:guide id="3" orient="horz" pos="55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D71E19"/>
    <a:srgbClr val="08223F"/>
    <a:srgbClr val="9C141F"/>
    <a:srgbClr val="A47D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2571" autoAdjust="0"/>
    <p:restoredTop sz="98710" autoAdjust="0"/>
  </p:normalViewPr>
  <p:slideViewPr>
    <p:cSldViewPr>
      <p:cViewPr>
        <p:scale>
          <a:sx n="75" d="100"/>
          <a:sy n="75" d="100"/>
        </p:scale>
        <p:origin x="200" y="192"/>
      </p:cViewPr>
      <p:guideLst>
        <p:guide orient="horz" pos="2208"/>
        <p:guide pos="2112"/>
        <p:guide orient="horz" pos="55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0" d="100"/>
        <a:sy n="70"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notesMaster" Target="notesMasters/notesMaster1.xml"/><Relationship Id="rId9" Type="http://schemas.openxmlformats.org/officeDocument/2006/relationships/slide" Target="slides/slide7.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33" Type="http://schemas.openxmlformats.org/officeDocument/2006/relationships/tags" Target="tags/tag1.xml"/><Relationship Id="rId34" Type="http://schemas.openxmlformats.org/officeDocument/2006/relationships/presProps" Target="presProps.xml"/><Relationship Id="rId35" Type="http://schemas.openxmlformats.org/officeDocument/2006/relationships/viewProps" Target="viewProps.xml"/><Relationship Id="rId36" Type="http://schemas.openxmlformats.org/officeDocument/2006/relationships/theme" Target="theme/theme1.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3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4C0196AB-4372-4180-9579-FDE556A96114}" type="datetimeFigureOut">
              <a:rPr lang="en-US" smtClean="0"/>
              <a:pPr/>
              <a:t>5/11/17</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18E11653-A1FA-4304-8059-7A27BF4D179A}" type="slidenum">
              <a:rPr lang="en-US" smtClean="0"/>
              <a:pPr/>
              <a:t>‹#›</a:t>
            </a:fld>
            <a:endParaRPr lang="en-US" dirty="0"/>
          </a:p>
        </p:txBody>
      </p:sp>
    </p:spTree>
    <p:extLst>
      <p:ext uri="{BB962C8B-B14F-4D97-AF65-F5344CB8AC3E}">
        <p14:creationId xmlns:p14="http://schemas.microsoft.com/office/powerpoint/2010/main" val="24390080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Charlie:</a:t>
            </a:r>
            <a:endParaRPr lang="en-US" dirty="0"/>
          </a:p>
        </p:txBody>
      </p:sp>
      <p:sp>
        <p:nvSpPr>
          <p:cNvPr id="4" name="Slide Number Placeholder 3"/>
          <p:cNvSpPr>
            <a:spLocks noGrp="1"/>
          </p:cNvSpPr>
          <p:nvPr>
            <p:ph type="sldNum" sz="quarter" idx="10"/>
          </p:nvPr>
        </p:nvSpPr>
        <p:spPr/>
        <p:txBody>
          <a:bodyPr/>
          <a:lstStyle/>
          <a:p>
            <a:fld id="{18E11653-A1FA-4304-8059-7A27BF4D179A}" type="slidenum">
              <a:rPr lang="en-US" smtClean="0"/>
              <a:pPr/>
              <a:t>1</a:t>
            </a:fld>
            <a:endParaRPr lang="en-US" dirty="0"/>
          </a:p>
        </p:txBody>
      </p:sp>
    </p:spTree>
    <p:extLst>
      <p:ext uri="{BB962C8B-B14F-4D97-AF65-F5344CB8AC3E}">
        <p14:creationId xmlns:p14="http://schemas.microsoft.com/office/powerpoint/2010/main" val="38189726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800" kern="1200" dirty="0" smtClean="0">
                <a:solidFill>
                  <a:schemeClr val="tx1"/>
                </a:solidFill>
                <a:effectLst/>
                <a:latin typeface="+mn-lt"/>
                <a:ea typeface="+mn-ea"/>
                <a:cs typeface="+mn-cs"/>
              </a:rPr>
              <a:t>CRITICAL but not</a:t>
            </a:r>
            <a:r>
              <a:rPr lang="en-US" sz="800" kern="1200" baseline="0" dirty="0" smtClean="0">
                <a:solidFill>
                  <a:schemeClr val="tx1"/>
                </a:solidFill>
                <a:effectLst/>
                <a:latin typeface="+mn-lt"/>
                <a:ea typeface="+mn-ea"/>
                <a:cs typeface="+mn-cs"/>
              </a:rPr>
              <a:t> enough</a:t>
            </a:r>
            <a:endParaRPr lang="en-US" sz="800" kern="1200" dirty="0" smtClean="0">
              <a:solidFill>
                <a:schemeClr val="tx1"/>
              </a:solidFill>
              <a:effectLst/>
              <a:latin typeface="+mn-lt"/>
              <a:ea typeface="+mn-ea"/>
              <a:cs typeface="+mn-cs"/>
            </a:endParaRPr>
          </a:p>
          <a:p>
            <a:pPr lvl="0"/>
            <a:r>
              <a:rPr lang="en-US" sz="800" kern="1200" dirty="0" smtClean="0">
                <a:solidFill>
                  <a:schemeClr val="tx1"/>
                </a:solidFill>
                <a:effectLst/>
                <a:latin typeface="+mn-lt"/>
                <a:ea typeface="+mn-ea"/>
                <a:cs typeface="+mn-cs"/>
              </a:rPr>
              <a:t>example</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https://</a:t>
            </a:r>
            <a:r>
              <a:rPr lang="en-US" sz="1200" b="0" i="0" kern="1200" dirty="0" err="1" smtClean="0">
                <a:solidFill>
                  <a:schemeClr val="tx1"/>
                </a:solidFill>
                <a:effectLst/>
                <a:latin typeface="+mn-lt"/>
                <a:ea typeface="+mn-ea"/>
                <a:cs typeface="+mn-cs"/>
              </a:rPr>
              <a:t>www.colorado.gov</a:t>
            </a:r>
            <a:r>
              <a:rPr lang="en-US" sz="1200" b="0" i="0" kern="1200" dirty="0" smtClean="0">
                <a:solidFill>
                  <a:schemeClr val="tx1"/>
                </a:solidFill>
                <a:effectLst/>
                <a:latin typeface="+mn-lt"/>
                <a:ea typeface="+mn-ea"/>
                <a:cs typeface="+mn-cs"/>
              </a:rPr>
              <a:t>/pacific/.../</a:t>
            </a:r>
            <a:r>
              <a:rPr lang="en-US" sz="1200" b="0" i="0" kern="1200" dirty="0" err="1" smtClean="0">
                <a:solidFill>
                  <a:schemeClr val="tx1"/>
                </a:solidFill>
                <a:effectLst/>
                <a:latin typeface="+mn-lt"/>
                <a:ea typeface="+mn-ea"/>
                <a:cs typeface="+mn-cs"/>
              </a:rPr>
              <a:t>PF_Youth_Youth</a:t>
            </a:r>
            <a:r>
              <a:rPr lang="en-US" sz="1200" b="0" i="0" kern="1200" dirty="0" smtClean="0">
                <a:solidFill>
                  <a:schemeClr val="tx1"/>
                </a:solidFill>
                <a:effectLst/>
                <a:latin typeface="+mn-lt"/>
                <a:ea typeface="+mn-ea"/>
                <a:cs typeface="+mn-cs"/>
              </a:rPr>
              <a:t>-Friendly-Clinic-</a:t>
            </a:r>
            <a:r>
              <a:rPr lang="en-US" sz="1200" b="0" i="0" kern="1200" dirty="0" err="1" smtClean="0">
                <a:solidFill>
                  <a:schemeClr val="tx1"/>
                </a:solidFill>
                <a:effectLst/>
                <a:latin typeface="+mn-lt"/>
                <a:ea typeface="+mn-ea"/>
                <a:cs typeface="+mn-cs"/>
              </a:rPr>
              <a:t>Makeover.pdf</a:t>
            </a:r>
            <a:endParaRPr lang="en-US" sz="1200" b="0" i="0" kern="1200" dirty="0" smtClean="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b="0" i="0" kern="1200" dirty="0" smtClean="0">
              <a:solidFill>
                <a:schemeClr val="tx1"/>
              </a:solidFill>
              <a:effectLst/>
              <a:latin typeface="+mn-lt"/>
              <a:ea typeface="+mn-ea"/>
              <a:cs typeface="+mn-cs"/>
            </a:endParaRPr>
          </a:p>
          <a:p>
            <a:pPr lvl="0"/>
            <a:endParaRPr lang="en-US" sz="2400" b="1"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46E4BD3-736E-8A4C-9ADF-1FD89339DCA5}" type="slidenum">
              <a:rPr lang="en-US" smtClean="0"/>
              <a:t>14</a:t>
            </a:fld>
            <a:endParaRPr lang="en-US"/>
          </a:p>
        </p:txBody>
      </p:sp>
    </p:spTree>
    <p:extLst>
      <p:ext uri="{BB962C8B-B14F-4D97-AF65-F5344CB8AC3E}">
        <p14:creationId xmlns:p14="http://schemas.microsoft.com/office/powerpoint/2010/main" val="7476837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WE KNOW!!!</a:t>
            </a:r>
          </a:p>
          <a:p>
            <a:r>
              <a:rPr lang="en-US" dirty="0" smtClean="0"/>
              <a:t>Additionally, adolescents face many structural and external barriers that may limit access and willingness to utilize health services.</a:t>
            </a:r>
          </a:p>
          <a:p>
            <a:pPr>
              <a:buFontTx/>
              <a:buChar char="•"/>
            </a:pPr>
            <a:r>
              <a:rPr lang="en-US" dirty="0" smtClean="0"/>
              <a:t> Primarily, confidentiality concerns can significantly limit health care utilization for adolescents. A recent study of girls younger than 18-years-old attending family planning clinics found that 47% would no longer attend if their parents had to be notified that they were seeking prescription birth control pills or devices, and another 10% would delay or discontinue STI testing or treatment. [</a:t>
            </a:r>
            <a:r>
              <a:rPr lang="en-US" dirty="0" err="1" smtClean="0"/>
              <a:t>i</a:t>
            </a:r>
            <a:r>
              <a:rPr lang="en-US" dirty="0" smtClean="0"/>
              <a:t>]</a:t>
            </a:r>
          </a:p>
          <a:p>
            <a:pPr>
              <a:buFontTx/>
              <a:buChar char="•"/>
            </a:pPr>
            <a:r>
              <a:rPr lang="en-US" dirty="0" smtClean="0"/>
              <a:t> Clinician-related barriers also exist, including insensitive attitudes on the part of providers, lack of knowledge and skills regarding reproductive and sexual health, insufficient or inadequate communication, and clinician discomfort with the discussion of sexual behavior with adolescents. [ii]</a:t>
            </a:r>
          </a:p>
          <a:p>
            <a:pPr>
              <a:buFontTx/>
              <a:buChar char="•"/>
            </a:pPr>
            <a:r>
              <a:rPr lang="en-US" dirty="0" smtClean="0"/>
              <a:t> Since teenagers often rely on others for transportation, geographically inaccessible locales can be formidable structural barriers to care.</a:t>
            </a:r>
          </a:p>
          <a:p>
            <a:pPr lvl="0">
              <a:buFontTx/>
              <a:buNone/>
            </a:pPr>
            <a:r>
              <a:rPr lang="en-US" dirty="0" smtClean="0"/>
              <a:t>Sources:</a:t>
            </a:r>
          </a:p>
          <a:p>
            <a:pPr lvl="1">
              <a:buFontTx/>
              <a:buChar char="•"/>
            </a:pPr>
            <a:r>
              <a:rPr lang="en-US" dirty="0" smtClean="0"/>
              <a:t>[</a:t>
            </a:r>
            <a:r>
              <a:rPr lang="en-US" dirty="0" err="1" smtClean="0"/>
              <a:t>i</a:t>
            </a:r>
            <a:r>
              <a:rPr lang="en-US" dirty="0" smtClean="0"/>
              <a:t>] Reddy DM, Fleming R, Swain C. Effect of mandatory parental notification on adolescent girls’ use of sexual health care services. </a:t>
            </a:r>
            <a:r>
              <a:rPr lang="en-US" i="1" dirty="0" smtClean="0"/>
              <a:t>JAMA</a:t>
            </a:r>
            <a:r>
              <a:rPr lang="en-US" dirty="0" smtClean="0"/>
              <a:t> 2002;288:710–4.</a:t>
            </a:r>
          </a:p>
          <a:p>
            <a:pPr lvl="1">
              <a:buFontTx/>
              <a:buChar char="•"/>
            </a:pPr>
            <a:r>
              <a:rPr lang="en-US" dirty="0" smtClean="0"/>
              <a:t>[ii] Huppert JS, Adams </a:t>
            </a:r>
            <a:r>
              <a:rPr lang="en-US" dirty="0" err="1" smtClean="0"/>
              <a:t>Hillard</a:t>
            </a:r>
            <a:r>
              <a:rPr lang="en-US" dirty="0" smtClean="0"/>
              <a:t> PK. Sexually transmitted disease screening in teens. </a:t>
            </a:r>
            <a:r>
              <a:rPr lang="en-US" i="1" dirty="0" err="1" smtClean="0"/>
              <a:t>Curr</a:t>
            </a:r>
            <a:r>
              <a:rPr lang="en-US" i="1" dirty="0" smtClean="0"/>
              <a:t> </a:t>
            </a:r>
            <a:r>
              <a:rPr lang="en-US" i="1" dirty="0" err="1" smtClean="0"/>
              <a:t>Womens</a:t>
            </a:r>
            <a:r>
              <a:rPr lang="en-US" i="1" dirty="0" smtClean="0"/>
              <a:t> Health Rep</a:t>
            </a:r>
            <a:r>
              <a:rPr lang="en-US" dirty="0" smtClean="0"/>
              <a:t> 2003;2:451–8.</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07A6042A-852E-7049-B523-9074C1673AC1}" type="slidenum">
              <a:rPr lang="en-US" smtClean="0"/>
              <a:pPr/>
              <a:t>15</a:t>
            </a:fld>
            <a:endParaRPr lang="en-US"/>
          </a:p>
        </p:txBody>
      </p:sp>
    </p:spTree>
    <p:extLst>
      <p:ext uri="{BB962C8B-B14F-4D97-AF65-F5344CB8AC3E}">
        <p14:creationId xmlns:p14="http://schemas.microsoft.com/office/powerpoint/2010/main" val="9536471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96258" name="Notes Placeholder 2"/>
          <p:cNvSpPr>
            <a:spLocks noGrp="1"/>
          </p:cNvSpPr>
          <p:nvPr>
            <p:ph type="body" idx="1"/>
          </p:nvPr>
        </p:nvSpPr>
        <p:spPr>
          <a:noFill/>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lstStyle/>
          <a:p>
            <a:r>
              <a:rPr lang="en-US" altLang="en-US" dirty="0" smtClean="0">
                <a:ea typeface="ＭＳ Ｐゴシック" charset="-128"/>
              </a:rPr>
              <a:t>GLYNIS: </a:t>
            </a:r>
          </a:p>
          <a:p>
            <a:r>
              <a:rPr lang="en-US" altLang="en-US" dirty="0" smtClean="0">
                <a:ea typeface="ＭＳ Ｐゴシック" charset="-128"/>
              </a:rPr>
              <a:t>Talk through role of</a:t>
            </a:r>
            <a:r>
              <a:rPr lang="en-US" altLang="en-US" baseline="0" dirty="0" smtClean="0">
                <a:ea typeface="ＭＳ Ｐゴシック" charset="-128"/>
              </a:rPr>
              <a:t> each audience; touch on role in marketing mix – set up specific strategies shown to have some impact</a:t>
            </a:r>
            <a:endParaRPr lang="en-US" altLang="en-US" dirty="0">
              <a:ea typeface="ＭＳ Ｐゴシック" charset="-128"/>
            </a:endParaRPr>
          </a:p>
        </p:txBody>
      </p:sp>
      <p:sp>
        <p:nvSpPr>
          <p:cNvPr id="96259" name="Slide Number Placeholder 3"/>
          <p:cNvSpPr>
            <a:spLocks noGrp="1"/>
          </p:cNvSpPr>
          <p:nvPr>
            <p:ph type="sldNum" sz="quarter" idx="5"/>
          </p:nvPr>
        </p:nvSpPr>
        <p:spPr>
          <a:noFill/>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lstStyle>
            <a:lvl1pPr eaLnBrk="0" hangingPunct="0">
              <a:defRPr sz="2800">
                <a:solidFill>
                  <a:schemeClr val="tx1"/>
                </a:solidFill>
                <a:latin typeface="Arial" charset="0"/>
                <a:ea typeface="ＭＳ Ｐゴシック" charset="-128"/>
              </a:defRPr>
            </a:lvl1pPr>
            <a:lvl2pPr marL="742950" indent="-285750" eaLnBrk="0" hangingPunct="0">
              <a:defRPr sz="2800">
                <a:solidFill>
                  <a:schemeClr val="tx1"/>
                </a:solidFill>
                <a:latin typeface="Arial" charset="0"/>
                <a:ea typeface="ＭＳ Ｐゴシック" charset="-128"/>
              </a:defRPr>
            </a:lvl2pPr>
            <a:lvl3pPr marL="1143000" indent="-228600" eaLnBrk="0" hangingPunct="0">
              <a:defRPr sz="2800">
                <a:solidFill>
                  <a:schemeClr val="tx1"/>
                </a:solidFill>
                <a:latin typeface="Arial" charset="0"/>
                <a:ea typeface="ＭＳ Ｐゴシック" charset="-128"/>
              </a:defRPr>
            </a:lvl3pPr>
            <a:lvl4pPr marL="1600200" indent="-228600" eaLnBrk="0" hangingPunct="0">
              <a:defRPr sz="2800">
                <a:solidFill>
                  <a:schemeClr val="tx1"/>
                </a:solidFill>
                <a:latin typeface="Arial" charset="0"/>
                <a:ea typeface="ＭＳ Ｐゴシック" charset="-128"/>
              </a:defRPr>
            </a:lvl4pPr>
            <a:lvl5pPr marL="2057400" indent="-228600" eaLnBrk="0" hangingPunct="0">
              <a:defRPr sz="2800">
                <a:solidFill>
                  <a:schemeClr val="tx1"/>
                </a:solidFill>
                <a:latin typeface="Arial" charset="0"/>
                <a:ea typeface="ＭＳ Ｐゴシック" charset="-128"/>
              </a:defRPr>
            </a:lvl5pPr>
            <a:lvl6pPr marL="2514600" indent="-228600" eaLnBrk="0" fontAlgn="base" hangingPunct="0">
              <a:spcBef>
                <a:spcPct val="0"/>
              </a:spcBef>
              <a:spcAft>
                <a:spcPct val="0"/>
              </a:spcAft>
              <a:buSzPct val="100000"/>
              <a:buFont typeface="Zapf Dingbats" charset="0"/>
              <a:defRPr sz="2800">
                <a:solidFill>
                  <a:schemeClr val="tx1"/>
                </a:solidFill>
                <a:latin typeface="Arial" charset="0"/>
                <a:ea typeface="ＭＳ Ｐゴシック" charset="-128"/>
              </a:defRPr>
            </a:lvl6pPr>
            <a:lvl7pPr marL="2971800" indent="-228600" eaLnBrk="0" fontAlgn="base" hangingPunct="0">
              <a:spcBef>
                <a:spcPct val="0"/>
              </a:spcBef>
              <a:spcAft>
                <a:spcPct val="0"/>
              </a:spcAft>
              <a:buSzPct val="100000"/>
              <a:buFont typeface="Zapf Dingbats" charset="0"/>
              <a:defRPr sz="2800">
                <a:solidFill>
                  <a:schemeClr val="tx1"/>
                </a:solidFill>
                <a:latin typeface="Arial" charset="0"/>
                <a:ea typeface="ＭＳ Ｐゴシック" charset="-128"/>
              </a:defRPr>
            </a:lvl7pPr>
            <a:lvl8pPr marL="3429000" indent="-228600" eaLnBrk="0" fontAlgn="base" hangingPunct="0">
              <a:spcBef>
                <a:spcPct val="0"/>
              </a:spcBef>
              <a:spcAft>
                <a:spcPct val="0"/>
              </a:spcAft>
              <a:buSzPct val="100000"/>
              <a:buFont typeface="Zapf Dingbats" charset="0"/>
              <a:defRPr sz="2800">
                <a:solidFill>
                  <a:schemeClr val="tx1"/>
                </a:solidFill>
                <a:latin typeface="Arial" charset="0"/>
                <a:ea typeface="ＭＳ Ｐゴシック" charset="-128"/>
              </a:defRPr>
            </a:lvl8pPr>
            <a:lvl9pPr marL="3886200" indent="-228600" eaLnBrk="0" fontAlgn="base" hangingPunct="0">
              <a:spcBef>
                <a:spcPct val="0"/>
              </a:spcBef>
              <a:spcAft>
                <a:spcPct val="0"/>
              </a:spcAft>
              <a:buSzPct val="100000"/>
              <a:buFont typeface="Zapf Dingbats" charset="0"/>
              <a:defRPr sz="2800">
                <a:solidFill>
                  <a:schemeClr val="tx1"/>
                </a:solidFill>
                <a:latin typeface="Arial" charset="0"/>
                <a:ea typeface="ＭＳ Ｐゴシック" charset="-128"/>
              </a:defRPr>
            </a:lvl9pPr>
          </a:lstStyle>
          <a:p>
            <a:fld id="{278BE38A-57EC-D043-BEB6-AC2F5503B652}" type="slidenum">
              <a:rPr lang="en-US" altLang="en-US" sz="1200"/>
              <a:pPr/>
              <a:t>16</a:t>
            </a:fld>
            <a:endParaRPr lang="en-US" altLang="en-US" sz="1200"/>
          </a:p>
        </p:txBody>
      </p:sp>
    </p:spTree>
    <p:extLst>
      <p:ext uri="{BB962C8B-B14F-4D97-AF65-F5344CB8AC3E}">
        <p14:creationId xmlns:p14="http://schemas.microsoft.com/office/powerpoint/2010/main" val="4907300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96258" name="Notes Placeholder 2"/>
          <p:cNvSpPr>
            <a:spLocks noGrp="1"/>
          </p:cNvSpPr>
          <p:nvPr>
            <p:ph type="body" idx="1"/>
          </p:nvPr>
        </p:nvSpPr>
        <p:spPr>
          <a:noFill/>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lstStyle/>
          <a:p>
            <a:r>
              <a:rPr lang="en-US" altLang="en-US" dirty="0" smtClean="0">
                <a:ea typeface="ＭＳ Ｐゴシック" charset="-128"/>
              </a:rPr>
              <a:t>GLYNIS</a:t>
            </a:r>
          </a:p>
          <a:p>
            <a:r>
              <a:rPr lang="en-US" altLang="en-US" dirty="0" smtClean="0">
                <a:ea typeface="ＭＳ Ｐゴシック" charset="-128"/>
              </a:rPr>
              <a:t>Strategy:</a:t>
            </a:r>
            <a:r>
              <a:rPr lang="en-US" altLang="en-US" baseline="0" dirty="0" smtClean="0">
                <a:ea typeface="ＭＳ Ｐゴシック" charset="-128"/>
              </a:rPr>
              <a:t> change the rules, sports physical, STI testing, </a:t>
            </a:r>
            <a:r>
              <a:rPr lang="en-US" altLang="en-US" baseline="0" dirty="0" err="1" smtClean="0">
                <a:ea typeface="ＭＳ Ｐゴシック" charset="-128"/>
              </a:rPr>
              <a:t>etc</a:t>
            </a:r>
            <a:endParaRPr lang="en-US" altLang="en-US" dirty="0">
              <a:ea typeface="ＭＳ Ｐゴシック" charset="-128"/>
            </a:endParaRPr>
          </a:p>
        </p:txBody>
      </p:sp>
      <p:sp>
        <p:nvSpPr>
          <p:cNvPr id="96259" name="Slide Number Placeholder 3"/>
          <p:cNvSpPr>
            <a:spLocks noGrp="1"/>
          </p:cNvSpPr>
          <p:nvPr>
            <p:ph type="sldNum" sz="quarter" idx="5"/>
          </p:nvPr>
        </p:nvSpPr>
        <p:spPr>
          <a:noFill/>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lstStyle>
            <a:lvl1pPr eaLnBrk="0" hangingPunct="0">
              <a:defRPr sz="2800">
                <a:solidFill>
                  <a:schemeClr val="tx1"/>
                </a:solidFill>
                <a:latin typeface="Arial" charset="0"/>
                <a:ea typeface="ＭＳ Ｐゴシック" charset="-128"/>
              </a:defRPr>
            </a:lvl1pPr>
            <a:lvl2pPr marL="742950" indent="-285750" eaLnBrk="0" hangingPunct="0">
              <a:defRPr sz="2800">
                <a:solidFill>
                  <a:schemeClr val="tx1"/>
                </a:solidFill>
                <a:latin typeface="Arial" charset="0"/>
                <a:ea typeface="ＭＳ Ｐゴシック" charset="-128"/>
              </a:defRPr>
            </a:lvl2pPr>
            <a:lvl3pPr marL="1143000" indent="-228600" eaLnBrk="0" hangingPunct="0">
              <a:defRPr sz="2800">
                <a:solidFill>
                  <a:schemeClr val="tx1"/>
                </a:solidFill>
                <a:latin typeface="Arial" charset="0"/>
                <a:ea typeface="ＭＳ Ｐゴシック" charset="-128"/>
              </a:defRPr>
            </a:lvl3pPr>
            <a:lvl4pPr marL="1600200" indent="-228600" eaLnBrk="0" hangingPunct="0">
              <a:defRPr sz="2800">
                <a:solidFill>
                  <a:schemeClr val="tx1"/>
                </a:solidFill>
                <a:latin typeface="Arial" charset="0"/>
                <a:ea typeface="ＭＳ Ｐゴシック" charset="-128"/>
              </a:defRPr>
            </a:lvl4pPr>
            <a:lvl5pPr marL="2057400" indent="-228600" eaLnBrk="0" hangingPunct="0">
              <a:defRPr sz="2800">
                <a:solidFill>
                  <a:schemeClr val="tx1"/>
                </a:solidFill>
                <a:latin typeface="Arial" charset="0"/>
                <a:ea typeface="ＭＳ Ｐゴシック" charset="-128"/>
              </a:defRPr>
            </a:lvl5pPr>
            <a:lvl6pPr marL="2514600" indent="-228600" eaLnBrk="0" fontAlgn="base" hangingPunct="0">
              <a:spcBef>
                <a:spcPct val="0"/>
              </a:spcBef>
              <a:spcAft>
                <a:spcPct val="0"/>
              </a:spcAft>
              <a:buSzPct val="100000"/>
              <a:buFont typeface="Zapf Dingbats" charset="0"/>
              <a:defRPr sz="2800">
                <a:solidFill>
                  <a:schemeClr val="tx1"/>
                </a:solidFill>
                <a:latin typeface="Arial" charset="0"/>
                <a:ea typeface="ＭＳ Ｐゴシック" charset="-128"/>
              </a:defRPr>
            </a:lvl6pPr>
            <a:lvl7pPr marL="2971800" indent="-228600" eaLnBrk="0" fontAlgn="base" hangingPunct="0">
              <a:spcBef>
                <a:spcPct val="0"/>
              </a:spcBef>
              <a:spcAft>
                <a:spcPct val="0"/>
              </a:spcAft>
              <a:buSzPct val="100000"/>
              <a:buFont typeface="Zapf Dingbats" charset="0"/>
              <a:defRPr sz="2800">
                <a:solidFill>
                  <a:schemeClr val="tx1"/>
                </a:solidFill>
                <a:latin typeface="Arial" charset="0"/>
                <a:ea typeface="ＭＳ Ｐゴシック" charset="-128"/>
              </a:defRPr>
            </a:lvl7pPr>
            <a:lvl8pPr marL="3429000" indent="-228600" eaLnBrk="0" fontAlgn="base" hangingPunct="0">
              <a:spcBef>
                <a:spcPct val="0"/>
              </a:spcBef>
              <a:spcAft>
                <a:spcPct val="0"/>
              </a:spcAft>
              <a:buSzPct val="100000"/>
              <a:buFont typeface="Zapf Dingbats" charset="0"/>
              <a:defRPr sz="2800">
                <a:solidFill>
                  <a:schemeClr val="tx1"/>
                </a:solidFill>
                <a:latin typeface="Arial" charset="0"/>
                <a:ea typeface="ＭＳ Ｐゴシック" charset="-128"/>
              </a:defRPr>
            </a:lvl8pPr>
            <a:lvl9pPr marL="3886200" indent="-228600" eaLnBrk="0" fontAlgn="base" hangingPunct="0">
              <a:spcBef>
                <a:spcPct val="0"/>
              </a:spcBef>
              <a:spcAft>
                <a:spcPct val="0"/>
              </a:spcAft>
              <a:buSzPct val="100000"/>
              <a:buFont typeface="Zapf Dingbats" charset="0"/>
              <a:defRPr sz="2800">
                <a:solidFill>
                  <a:schemeClr val="tx1"/>
                </a:solidFill>
                <a:latin typeface="Arial" charset="0"/>
                <a:ea typeface="ＭＳ Ｐゴシック" charset="-128"/>
              </a:defRPr>
            </a:lvl9pPr>
          </a:lstStyle>
          <a:p>
            <a:fld id="{278BE38A-57EC-D043-BEB6-AC2F5503B652}" type="slidenum">
              <a:rPr lang="en-US" altLang="en-US" sz="1200"/>
              <a:pPr/>
              <a:t>17</a:t>
            </a:fld>
            <a:endParaRPr lang="en-US" altLang="en-US" sz="1200"/>
          </a:p>
        </p:txBody>
      </p:sp>
    </p:spTree>
    <p:extLst>
      <p:ext uri="{BB962C8B-B14F-4D97-AF65-F5344CB8AC3E}">
        <p14:creationId xmlns:p14="http://schemas.microsoft.com/office/powerpoint/2010/main" val="16586473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GLYNIS: speaking of YE (marketing</a:t>
            </a:r>
            <a:r>
              <a:rPr lang="en-US" baseline="0" dirty="0" smtClean="0"/>
              <a:t> series)</a:t>
            </a:r>
            <a:endParaRPr lang="en-US" dirty="0"/>
          </a:p>
        </p:txBody>
      </p:sp>
      <p:sp>
        <p:nvSpPr>
          <p:cNvPr id="4" name="Slide Number Placeholder 3"/>
          <p:cNvSpPr>
            <a:spLocks noGrp="1"/>
          </p:cNvSpPr>
          <p:nvPr>
            <p:ph type="sldNum" sz="quarter" idx="10"/>
          </p:nvPr>
        </p:nvSpPr>
        <p:spPr/>
        <p:txBody>
          <a:bodyPr/>
          <a:lstStyle/>
          <a:p>
            <a:fld id="{F46E4BD3-736E-8A4C-9ADF-1FD89339DCA5}" type="slidenum">
              <a:rPr lang="en-US" smtClean="0"/>
              <a:t>18</a:t>
            </a:fld>
            <a:endParaRPr lang="en-US"/>
          </a:p>
        </p:txBody>
      </p:sp>
    </p:spTree>
    <p:extLst>
      <p:ext uri="{BB962C8B-B14F-4D97-AF65-F5344CB8AC3E}">
        <p14:creationId xmlns:p14="http://schemas.microsoft.com/office/powerpoint/2010/main" val="2065971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GLYNIS: because </a:t>
            </a:r>
            <a:r>
              <a:rPr lang="en-US" sz="1200" b="0" i="0" kern="1200" dirty="0" err="1" smtClean="0">
                <a:solidFill>
                  <a:schemeClr val="tx1"/>
                </a:solidFill>
                <a:effectLst/>
                <a:latin typeface="+mn-lt"/>
                <a:ea typeface="+mn-ea"/>
                <a:cs typeface="+mn-cs"/>
              </a:rPr>
              <a:t>wowsa</a:t>
            </a:r>
            <a:r>
              <a:rPr lang="en-US" sz="1200" b="0" i="0" kern="1200" dirty="0" smtClean="0">
                <a:solidFill>
                  <a:schemeClr val="tx1"/>
                </a:solidFill>
                <a:effectLst/>
                <a:latin typeface="+mn-lt"/>
                <a:ea typeface="+mn-ea"/>
                <a:cs typeface="+mn-cs"/>
              </a:rPr>
              <a:t>!</a:t>
            </a:r>
          </a:p>
          <a:p>
            <a:r>
              <a:rPr lang="en-US" sz="1200" b="0" i="0" kern="1200" dirty="0" smtClean="0">
                <a:solidFill>
                  <a:schemeClr val="tx1"/>
                </a:solidFill>
                <a:effectLst/>
                <a:latin typeface="+mn-lt"/>
                <a:ea typeface="+mn-ea"/>
                <a:cs typeface="+mn-cs"/>
              </a:rPr>
              <a:t>For Snapchat to go from 3% to 23% in four years is incredible growth. 2013, 2016</a:t>
            </a:r>
          </a:p>
          <a:p>
            <a:endParaRPr lang="en-US" dirty="0" smtClean="0"/>
          </a:p>
          <a:p>
            <a:r>
              <a:rPr lang="en-US" sz="1200" b="0" i="0" kern="1200" dirty="0" smtClean="0">
                <a:solidFill>
                  <a:schemeClr val="tx1"/>
                </a:solidFill>
                <a:effectLst/>
                <a:latin typeface="+mn-lt"/>
                <a:ea typeface="+mn-ea"/>
                <a:cs typeface="+mn-cs"/>
              </a:rPr>
              <a:t>Tom shares one of the biggest findings from The Infinite Dial. He says when you look at the total population, Snapchat is the 4th-largest social platform. However, when you look at 12- to 24-year-olds, Snapchat is the #1 social platform. This is the first time in The Infinite Dial’s history that Facebook was not #1 in any demographic. Snapchat is used by 72% of 12-24s, whereas Facebook is used by 68%.</a:t>
            </a:r>
            <a:endParaRPr lang="en-US" baseline="0" dirty="0" smtClean="0"/>
          </a:p>
          <a:p>
            <a:r>
              <a:rPr lang="en-US" baseline="0" dirty="0" smtClean="0"/>
              <a:t>﻿http://</a:t>
            </a:r>
            <a:r>
              <a:rPr lang="en-US" baseline="0" dirty="0" err="1" smtClean="0"/>
              <a:t>www.socialmediaexaminer.com</a:t>
            </a:r>
            <a:r>
              <a:rPr lang="en-US" baseline="0" dirty="0" smtClean="0"/>
              <a:t>/snapchat-and-podcasting-growth-what-the-research-reveals-tom-webster/</a:t>
            </a:r>
            <a:endParaRPr lang="en-US" sz="1400" kern="1200" dirty="0" smtClean="0">
              <a:solidFill>
                <a:schemeClr val="tx1"/>
              </a:solidFill>
              <a:effectLst/>
              <a:latin typeface="+mn-lt"/>
              <a:ea typeface="+mn-ea"/>
              <a:cs typeface="+mn-cs"/>
            </a:endParaRPr>
          </a:p>
          <a:p>
            <a:r>
              <a:rPr lang="en-US" sz="800" kern="1200" dirty="0" smtClean="0">
                <a:solidFill>
                  <a:schemeClr val="tx1"/>
                </a:solidFill>
                <a:effectLst/>
                <a:latin typeface="+mn-lt"/>
                <a:ea typeface="+mn-ea"/>
                <a:cs typeface="+mn-cs"/>
              </a:rPr>
              <a:t> </a:t>
            </a:r>
            <a:endParaRPr lang="en-US" sz="24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46E4BD3-736E-8A4C-9ADF-1FD89339DCA5}" type="slidenum">
              <a:rPr lang="en-US" smtClean="0"/>
              <a:t>19</a:t>
            </a:fld>
            <a:endParaRPr lang="en-US"/>
          </a:p>
        </p:txBody>
      </p:sp>
    </p:spTree>
    <p:extLst>
      <p:ext uri="{BB962C8B-B14F-4D97-AF65-F5344CB8AC3E}">
        <p14:creationId xmlns:p14="http://schemas.microsoft.com/office/powerpoint/2010/main" val="3171445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PDSA</a:t>
            </a:r>
            <a:r>
              <a:rPr lang="en-US" baseline="0" dirty="0" smtClean="0"/>
              <a:t> Cycles are at the core of QI. </a:t>
            </a:r>
          </a:p>
          <a:p>
            <a:r>
              <a:rPr lang="en-US" baseline="0" dirty="0" smtClean="0"/>
              <a:t>Once again, The cycle starts with </a:t>
            </a:r>
          </a:p>
          <a:p>
            <a:r>
              <a:rPr lang="en-US" baseline="0" dirty="0" smtClean="0"/>
              <a:t>PLAN- Define the objective, questions, and predictions.  Plan how to answer the questions? Plan data collection. This may involve baseline data collection.  For example in NST#1, our aim is to increase rates of adolescent well visits by 5%.  Before any DO activity in the clinic takes place, we have to know what the base rate is so that we can see if our DO activity results in the desired change- increase in the adolescent well visit.</a:t>
            </a:r>
          </a:p>
          <a:p>
            <a:r>
              <a:rPr lang="en-US" baseline="0" dirty="0" smtClean="0"/>
              <a:t>DO-  Implement your plan, collect the data, begin analysis of the data</a:t>
            </a:r>
          </a:p>
          <a:p>
            <a:r>
              <a:rPr lang="en-US" baseline="0" dirty="0" smtClean="0"/>
              <a:t>STUDY- Complete analysis. Compare the data from before the DO activity to the data that came after the activity. Summarize your findings. </a:t>
            </a:r>
          </a:p>
          <a:p>
            <a:r>
              <a:rPr lang="en-US" baseline="0" dirty="0" smtClean="0"/>
              <a:t>ACT- Plan the next cycle. Decide whether the change can be implemented.</a:t>
            </a:r>
          </a:p>
          <a:p>
            <a:r>
              <a:rPr lang="en-US" baseline="0" dirty="0" smtClean="0"/>
              <a:t> </a:t>
            </a:r>
          </a:p>
          <a:p>
            <a:endParaRPr lang="en-US" dirty="0"/>
          </a:p>
        </p:txBody>
      </p:sp>
      <p:sp>
        <p:nvSpPr>
          <p:cNvPr id="4" name="Slide Number Placeholder 3"/>
          <p:cNvSpPr>
            <a:spLocks noGrp="1"/>
          </p:cNvSpPr>
          <p:nvPr>
            <p:ph type="sldNum" sz="quarter" idx="10"/>
          </p:nvPr>
        </p:nvSpPr>
        <p:spPr/>
        <p:txBody>
          <a:bodyPr/>
          <a:lstStyle/>
          <a:p>
            <a:fld id="{18E11653-A1FA-4304-8059-7A27BF4D179A}" type="slidenum">
              <a:rPr lang="en-US" smtClean="0"/>
              <a:pPr/>
              <a:t>25</a:t>
            </a:fld>
            <a:endParaRPr lang="en-US" dirty="0"/>
          </a:p>
        </p:txBody>
      </p:sp>
    </p:spTree>
    <p:extLst>
      <p:ext uri="{BB962C8B-B14F-4D97-AF65-F5344CB8AC3E}">
        <p14:creationId xmlns:p14="http://schemas.microsoft.com/office/powerpoint/2010/main" val="21417208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Charlie</a:t>
            </a:r>
            <a:endParaRPr lang="en-US" dirty="0"/>
          </a:p>
        </p:txBody>
      </p:sp>
      <p:sp>
        <p:nvSpPr>
          <p:cNvPr id="4" name="Slide Number Placeholder 3"/>
          <p:cNvSpPr>
            <a:spLocks noGrp="1"/>
          </p:cNvSpPr>
          <p:nvPr>
            <p:ph type="sldNum" sz="quarter" idx="10"/>
          </p:nvPr>
        </p:nvSpPr>
        <p:spPr/>
        <p:txBody>
          <a:bodyPr/>
          <a:lstStyle/>
          <a:p>
            <a:fld id="{F46E4BD3-736E-8A4C-9ADF-1FD89339DCA5}" type="slidenum">
              <a:rPr lang="en-US" smtClean="0">
                <a:solidFill>
                  <a:prstClr val="black"/>
                </a:solidFill>
              </a:rPr>
              <a:pPr/>
              <a:t>27</a:t>
            </a:fld>
            <a:endParaRPr lang="en-US" dirty="0">
              <a:solidFill>
                <a:prstClr val="black"/>
              </a:solidFill>
            </a:endParaRPr>
          </a:p>
        </p:txBody>
      </p:sp>
    </p:spTree>
    <p:extLst>
      <p:ext uri="{BB962C8B-B14F-4D97-AF65-F5344CB8AC3E}">
        <p14:creationId xmlns:p14="http://schemas.microsoft.com/office/powerpoint/2010/main" val="15198849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GLYNIS/ILIANA</a:t>
            </a:r>
            <a:endParaRPr lang="en-US" dirty="0"/>
          </a:p>
        </p:txBody>
      </p:sp>
      <p:sp>
        <p:nvSpPr>
          <p:cNvPr id="4" name="Slide Number Placeholder 3"/>
          <p:cNvSpPr>
            <a:spLocks noGrp="1"/>
          </p:cNvSpPr>
          <p:nvPr>
            <p:ph type="sldNum" sz="quarter" idx="10"/>
          </p:nvPr>
        </p:nvSpPr>
        <p:spPr/>
        <p:txBody>
          <a:bodyPr/>
          <a:lstStyle/>
          <a:p>
            <a:fld id="{18E11653-A1FA-4304-8059-7A27BF4D179A}" type="slidenum">
              <a:rPr lang="en-US" smtClean="0"/>
              <a:pPr/>
              <a:t>28</a:t>
            </a:fld>
            <a:endParaRPr lang="en-US" dirty="0"/>
          </a:p>
        </p:txBody>
      </p:sp>
    </p:spTree>
    <p:extLst>
      <p:ext uri="{BB962C8B-B14F-4D97-AF65-F5344CB8AC3E}">
        <p14:creationId xmlns:p14="http://schemas.microsoft.com/office/powerpoint/2010/main" val="3483185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8E11653-A1FA-4304-8059-7A27BF4D179A}" type="slidenum">
              <a:rPr lang="en-US" smtClean="0"/>
              <a:pPr/>
              <a:t>29</a:t>
            </a:fld>
            <a:endParaRPr lang="en-US" dirty="0"/>
          </a:p>
        </p:txBody>
      </p:sp>
    </p:spTree>
    <p:extLst>
      <p:ext uri="{BB962C8B-B14F-4D97-AF65-F5344CB8AC3E}">
        <p14:creationId xmlns:p14="http://schemas.microsoft.com/office/powerpoint/2010/main" val="8111531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Charlie</a:t>
            </a:r>
            <a:endParaRPr lang="en-US" dirty="0"/>
          </a:p>
        </p:txBody>
      </p:sp>
      <p:sp>
        <p:nvSpPr>
          <p:cNvPr id="4" name="Slide Number Placeholder 3"/>
          <p:cNvSpPr>
            <a:spLocks noGrp="1"/>
          </p:cNvSpPr>
          <p:nvPr>
            <p:ph type="sldNum" sz="quarter" idx="10"/>
          </p:nvPr>
        </p:nvSpPr>
        <p:spPr/>
        <p:txBody>
          <a:bodyPr/>
          <a:lstStyle/>
          <a:p>
            <a:fld id="{18E11653-A1FA-4304-8059-7A27BF4D179A}" type="slidenum">
              <a:rPr lang="en-US" smtClean="0"/>
              <a:pPr/>
              <a:t>5</a:t>
            </a:fld>
            <a:endParaRPr lang="en-US" dirty="0"/>
          </a:p>
        </p:txBody>
      </p:sp>
    </p:spTree>
    <p:extLst>
      <p:ext uri="{BB962C8B-B14F-4D97-AF65-F5344CB8AC3E}">
        <p14:creationId xmlns:p14="http://schemas.microsoft.com/office/powerpoint/2010/main" val="20751534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Charlie</a:t>
            </a:r>
            <a:endParaRPr lang="en-US" dirty="0"/>
          </a:p>
        </p:txBody>
      </p:sp>
      <p:sp>
        <p:nvSpPr>
          <p:cNvPr id="4" name="Slide Number Placeholder 3"/>
          <p:cNvSpPr>
            <a:spLocks noGrp="1"/>
          </p:cNvSpPr>
          <p:nvPr>
            <p:ph type="sldNum" sz="quarter" idx="10"/>
          </p:nvPr>
        </p:nvSpPr>
        <p:spPr/>
        <p:txBody>
          <a:bodyPr/>
          <a:lstStyle/>
          <a:p>
            <a:fld id="{18E11653-A1FA-4304-8059-7A27BF4D179A}" type="slidenum">
              <a:rPr lang="en-US" smtClean="0"/>
              <a:pPr/>
              <a:t>6</a:t>
            </a:fld>
            <a:endParaRPr lang="en-US" dirty="0"/>
          </a:p>
        </p:txBody>
      </p:sp>
    </p:spTree>
    <p:extLst>
      <p:ext uri="{BB962C8B-B14F-4D97-AF65-F5344CB8AC3E}">
        <p14:creationId xmlns:p14="http://schemas.microsoft.com/office/powerpoint/2010/main" val="20751534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Charlie</a:t>
            </a:r>
            <a:endParaRPr lang="en-US" dirty="0"/>
          </a:p>
        </p:txBody>
      </p:sp>
      <p:sp>
        <p:nvSpPr>
          <p:cNvPr id="4" name="Slide Number Placeholder 3"/>
          <p:cNvSpPr>
            <a:spLocks noGrp="1"/>
          </p:cNvSpPr>
          <p:nvPr>
            <p:ph type="sldNum" sz="quarter" idx="10"/>
          </p:nvPr>
        </p:nvSpPr>
        <p:spPr/>
        <p:txBody>
          <a:bodyPr/>
          <a:lstStyle/>
          <a:p>
            <a:fld id="{18E11653-A1FA-4304-8059-7A27BF4D179A}" type="slidenum">
              <a:rPr lang="en-US" smtClean="0"/>
              <a:pPr/>
              <a:t>7</a:t>
            </a:fld>
            <a:endParaRPr lang="en-US" dirty="0"/>
          </a:p>
        </p:txBody>
      </p:sp>
    </p:spTree>
    <p:extLst>
      <p:ext uri="{BB962C8B-B14F-4D97-AF65-F5344CB8AC3E}">
        <p14:creationId xmlns:p14="http://schemas.microsoft.com/office/powerpoint/2010/main" val="20751534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Charlie</a:t>
            </a:r>
            <a:endParaRPr lang="en-US" dirty="0"/>
          </a:p>
        </p:txBody>
      </p:sp>
      <p:sp>
        <p:nvSpPr>
          <p:cNvPr id="4" name="Slide Number Placeholder 3"/>
          <p:cNvSpPr>
            <a:spLocks noGrp="1"/>
          </p:cNvSpPr>
          <p:nvPr>
            <p:ph type="sldNum" sz="quarter" idx="10"/>
          </p:nvPr>
        </p:nvSpPr>
        <p:spPr/>
        <p:txBody>
          <a:bodyPr/>
          <a:lstStyle/>
          <a:p>
            <a:fld id="{18E11653-A1FA-4304-8059-7A27BF4D179A}" type="slidenum">
              <a:rPr lang="en-US" smtClean="0"/>
              <a:pPr/>
              <a:t>8</a:t>
            </a:fld>
            <a:endParaRPr lang="en-US" dirty="0"/>
          </a:p>
        </p:txBody>
      </p:sp>
    </p:spTree>
    <p:extLst>
      <p:ext uri="{BB962C8B-B14F-4D97-AF65-F5344CB8AC3E}">
        <p14:creationId xmlns:p14="http://schemas.microsoft.com/office/powerpoint/2010/main" val="20751534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Glynis: a tall order!</a:t>
            </a:r>
            <a:endParaRPr lang="en-US" dirty="0"/>
          </a:p>
        </p:txBody>
      </p:sp>
      <p:sp>
        <p:nvSpPr>
          <p:cNvPr id="4" name="Slide Number Placeholder 3"/>
          <p:cNvSpPr>
            <a:spLocks noGrp="1"/>
          </p:cNvSpPr>
          <p:nvPr>
            <p:ph type="sldNum" sz="quarter" idx="10"/>
          </p:nvPr>
        </p:nvSpPr>
        <p:spPr/>
        <p:txBody>
          <a:bodyPr/>
          <a:lstStyle/>
          <a:p>
            <a:fld id="{F46E4BD3-736E-8A4C-9ADF-1FD89339DCA5}" type="slidenum">
              <a:rPr lang="en-US" smtClean="0"/>
              <a:t>10</a:t>
            </a:fld>
            <a:endParaRPr lang="en-US"/>
          </a:p>
        </p:txBody>
      </p:sp>
    </p:spTree>
    <p:extLst>
      <p:ext uri="{BB962C8B-B14F-4D97-AF65-F5344CB8AC3E}">
        <p14:creationId xmlns:p14="http://schemas.microsoft.com/office/powerpoint/2010/main" val="13519486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Glynis: Marketing overview</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http://</a:t>
            </a:r>
            <a:r>
              <a:rPr lang="en-US" dirty="0" err="1" smtClean="0"/>
              <a:t>time.com</a:t>
            </a:r>
            <a:r>
              <a:rPr lang="en-US" dirty="0" smtClean="0"/>
              <a:t>/money/4320098/zoom-health-insurance-millennials/</a:t>
            </a:r>
          </a:p>
          <a:p>
            <a:pPr fontAlgn="ctr"/>
            <a:r>
              <a:rPr lang="en-US" sz="1200" b="0" i="0" kern="1200" dirty="0" smtClean="0">
                <a:solidFill>
                  <a:schemeClr val="tx1"/>
                </a:solidFill>
                <a:effectLst/>
                <a:latin typeface="+mn-lt"/>
                <a:ea typeface="+mn-ea"/>
                <a:cs typeface="+mn-cs"/>
              </a:rPr>
              <a:t>https://</a:t>
            </a:r>
            <a:r>
              <a:rPr lang="en-US" sz="1200" b="0" i="0" kern="1200" dirty="0" err="1" smtClean="0">
                <a:solidFill>
                  <a:schemeClr val="tx1"/>
                </a:solidFill>
                <a:effectLst/>
                <a:latin typeface="+mn-lt"/>
                <a:ea typeface="+mn-ea"/>
                <a:cs typeface="+mn-cs"/>
              </a:rPr>
              <a:t>www.colorado.gov</a:t>
            </a:r>
            <a:r>
              <a:rPr lang="en-US" sz="1200" b="0" i="0" kern="1200" dirty="0" smtClean="0">
                <a:solidFill>
                  <a:schemeClr val="tx1"/>
                </a:solidFill>
                <a:effectLst/>
                <a:latin typeface="+mn-lt"/>
                <a:ea typeface="+mn-ea"/>
                <a:cs typeface="+mn-cs"/>
              </a:rPr>
              <a:t>/pacific/.../</a:t>
            </a:r>
            <a:r>
              <a:rPr lang="en-US" sz="1200" b="0" i="0" kern="1200" dirty="0" err="1" smtClean="0">
                <a:solidFill>
                  <a:schemeClr val="tx1"/>
                </a:solidFill>
                <a:effectLst/>
                <a:latin typeface="+mn-lt"/>
                <a:ea typeface="+mn-ea"/>
                <a:cs typeface="+mn-cs"/>
              </a:rPr>
              <a:t>PF_Youth_Youth</a:t>
            </a:r>
            <a:r>
              <a:rPr lang="en-US" sz="1200" b="0" i="0" kern="1200" dirty="0" smtClean="0">
                <a:solidFill>
                  <a:schemeClr val="tx1"/>
                </a:solidFill>
                <a:effectLst/>
                <a:latin typeface="+mn-lt"/>
                <a:ea typeface="+mn-ea"/>
                <a:cs typeface="+mn-cs"/>
              </a:rPr>
              <a:t>-Friendly-Clinic-</a:t>
            </a:r>
            <a:r>
              <a:rPr lang="en-US" sz="1200" b="0" i="0" kern="1200" dirty="0" err="1" smtClean="0">
                <a:solidFill>
                  <a:schemeClr val="tx1"/>
                </a:solidFill>
                <a:effectLst/>
                <a:latin typeface="+mn-lt"/>
                <a:ea typeface="+mn-ea"/>
                <a:cs typeface="+mn-cs"/>
              </a:rPr>
              <a:t>Makeover.pdf</a:t>
            </a:r>
            <a:endParaRPr lang="en-US" sz="1200" b="0" i="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F46E4BD3-736E-8A4C-9ADF-1FD89339DCA5}" type="slidenum">
              <a:rPr lang="en-US" smtClean="0"/>
              <a:t>11</a:t>
            </a:fld>
            <a:endParaRPr lang="en-US"/>
          </a:p>
        </p:txBody>
      </p:sp>
    </p:spTree>
    <p:extLst>
      <p:ext uri="{BB962C8B-B14F-4D97-AF65-F5344CB8AC3E}">
        <p14:creationId xmlns:p14="http://schemas.microsoft.com/office/powerpoint/2010/main" val="18095300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Glynis: This document gives us a head</a:t>
            </a:r>
            <a:r>
              <a:rPr lang="en-US" baseline="0" dirty="0" smtClean="0"/>
              <a:t> start – more of launching place for your own work</a:t>
            </a:r>
          </a:p>
          <a:p>
            <a:r>
              <a:rPr lang="en-US" baseline="0" dirty="0" smtClean="0"/>
              <a:t>	Read all subheads, describe what I mean by the softer ones. – SELL NST #1 calls!!</a:t>
            </a:r>
          </a:p>
          <a:p>
            <a:r>
              <a:rPr lang="en-US" baseline="0" dirty="0" smtClean="0"/>
              <a:t>	Created product components: bright futures + </a:t>
            </a:r>
          </a:p>
          <a:p>
            <a:r>
              <a:rPr lang="en-US" baseline="0" dirty="0" smtClean="0"/>
              <a:t>Segue to PRODUCT related areas</a:t>
            </a:r>
          </a:p>
          <a:p>
            <a:r>
              <a:rPr lang="en-US" baseline="0" dirty="0" smtClean="0"/>
              <a:t>	</a:t>
            </a:r>
            <a:r>
              <a:rPr lang="en-US" b="1" baseline="0" dirty="0" smtClean="0"/>
              <a:t>CHARLIE/JANE –</a:t>
            </a:r>
            <a:r>
              <a:rPr lang="en-US" b="0" baseline="0" dirty="0" smtClean="0"/>
              <a:t> if this has already been discussed, I will be BRIEF and echo prior. I</a:t>
            </a:r>
          </a:p>
          <a:p>
            <a:r>
              <a:rPr lang="en-US" b="0" baseline="0" dirty="0" smtClean="0"/>
              <a:t>	If you want to just jump in here (instead of or in addition to prior) to cover key points: GREAT!</a:t>
            </a:r>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F46E4BD3-736E-8A4C-9ADF-1FD89339DCA5}" type="slidenum">
              <a:rPr lang="en-US" smtClean="0"/>
              <a:t>12</a:t>
            </a:fld>
            <a:endParaRPr lang="en-US"/>
          </a:p>
        </p:txBody>
      </p:sp>
    </p:spTree>
    <p:extLst>
      <p:ext uri="{BB962C8B-B14F-4D97-AF65-F5344CB8AC3E}">
        <p14:creationId xmlns:p14="http://schemas.microsoft.com/office/powerpoint/2010/main" val="7091504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800" kern="1200" dirty="0" smtClean="0">
                <a:solidFill>
                  <a:schemeClr val="tx1"/>
                </a:solidFill>
                <a:effectLst/>
                <a:latin typeface="+mn-lt"/>
                <a:ea typeface="+mn-ea"/>
                <a:cs typeface="+mn-cs"/>
              </a:rPr>
              <a:t>confidentiality / private time</a:t>
            </a:r>
          </a:p>
          <a:p>
            <a:pPr lvl="0"/>
            <a:r>
              <a:rPr lang="en-US" sz="800" b="0" i="0" kern="1200" dirty="0" smtClean="0">
                <a:solidFill>
                  <a:schemeClr val="tx1"/>
                </a:solidFill>
                <a:effectLst/>
                <a:latin typeface="+mn-lt"/>
                <a:ea typeface="+mn-ea"/>
                <a:cs typeface="+mn-cs"/>
              </a:rPr>
              <a:t>emotional response</a:t>
            </a:r>
            <a:r>
              <a:rPr lang="en-US" sz="800" b="0" i="0" kern="1200" baseline="0" dirty="0" smtClean="0">
                <a:solidFill>
                  <a:schemeClr val="tx1"/>
                </a:solidFill>
                <a:effectLst/>
                <a:latin typeface="+mn-lt"/>
                <a:ea typeface="+mn-ea"/>
                <a:cs typeface="+mn-cs"/>
              </a:rPr>
              <a:t> from young people / parents</a:t>
            </a:r>
            <a:endParaRPr lang="en-US" sz="1200" b="0" i="0" kern="1200" dirty="0" smtClean="0">
              <a:solidFill>
                <a:schemeClr val="tx1"/>
              </a:solidFill>
              <a:effectLst/>
              <a:latin typeface="+mn-lt"/>
              <a:ea typeface="+mn-ea"/>
              <a:cs typeface="+mn-cs"/>
            </a:endParaRPr>
          </a:p>
          <a:p>
            <a:pPr lvl="0"/>
            <a:endParaRPr lang="en-US" sz="2400" b="1"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46E4BD3-736E-8A4C-9ADF-1FD89339DCA5}" type="slidenum">
              <a:rPr lang="en-US" smtClean="0"/>
              <a:t>13</a:t>
            </a:fld>
            <a:endParaRPr lang="en-US"/>
          </a:p>
        </p:txBody>
      </p:sp>
    </p:spTree>
    <p:extLst>
      <p:ext uri="{BB962C8B-B14F-4D97-AF65-F5344CB8AC3E}">
        <p14:creationId xmlns:p14="http://schemas.microsoft.com/office/powerpoint/2010/main" val="12949170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B0B5737-3B56-459E-A10B-3C0C774ACC63}" type="datetime1">
              <a:rPr lang="en-US" smtClean="0">
                <a:solidFill>
                  <a:prstClr val="black"/>
                </a:solidFill>
              </a:rPr>
              <a:pPr/>
              <a:t>5/11/17</a:t>
            </a:fld>
            <a:endParaRPr lang="en-US" dirty="0">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E6ACC551-9D79-49C1-B9A0-EF0A64586A20}" type="slidenum">
              <a:rPr lang="en-US">
                <a:solidFill>
                  <a:prstClr val="black"/>
                </a:solidFill>
              </a:rPr>
              <a:pPr/>
              <a:t>‹#›</a:t>
            </a:fld>
            <a:endParaRPr lang="en-US" dirty="0">
              <a:solidFill>
                <a:prstClr val="black"/>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97DD58EE-2DD4-4C8F-9C6A-84B3E5879FCD}" type="datetime1">
              <a:rPr lang="en-US" smtClean="0">
                <a:solidFill>
                  <a:prstClr val="black"/>
                </a:solidFill>
              </a:rPr>
              <a:pPr/>
              <a:t>5/11/17</a:t>
            </a:fld>
            <a:endParaRPr lang="en-US" dirty="0">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E6ACC551-9D79-49C1-B9A0-EF0A64586A20}" type="slidenum">
              <a:rPr lang="en-US">
                <a:solidFill>
                  <a:prstClr val="black"/>
                </a:solidFill>
              </a:rPr>
              <a:pPr/>
              <a:t>‹#›</a:t>
            </a:fld>
            <a:endParaRPr lang="en-US" dirty="0">
              <a:solidFill>
                <a:prstClr val="black"/>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3C1D9716-AD3F-4451-9165-89DB1A475319}" type="datetime1">
              <a:rPr lang="en-US" smtClean="0">
                <a:solidFill>
                  <a:prstClr val="black"/>
                </a:solidFill>
              </a:rPr>
              <a:pPr/>
              <a:t>5/11/17</a:t>
            </a:fld>
            <a:endParaRPr lang="en-US" dirty="0">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E6ACC551-9D79-49C1-B9A0-EF0A64586A20}" type="slidenum">
              <a:rPr lang="en-US">
                <a:solidFill>
                  <a:prstClr val="black"/>
                </a:solidFill>
              </a:rPr>
              <a:pPr/>
              <a:t>‹#›</a:t>
            </a:fld>
            <a:endParaRPr lang="en-US" dirty="0">
              <a:solidFill>
                <a:prstClr val="black"/>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2ADD1F2A-9A8A-4B70-B576-B9EAD90538A6}" type="datetime1">
              <a:rPr lang="en-US" smtClean="0">
                <a:solidFill>
                  <a:prstClr val="black"/>
                </a:solidFill>
              </a:rPr>
              <a:pPr/>
              <a:t>5/11/17</a:t>
            </a:fld>
            <a:endParaRPr lang="en-US" dirty="0">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E6ACC551-9D79-49C1-B9A0-EF0A64586A20}" type="slidenum">
              <a:rPr lang="en-US">
                <a:solidFill>
                  <a:prstClr val="black"/>
                </a:solidFill>
              </a:rPr>
              <a:pPr/>
              <a:t>‹#›</a:t>
            </a:fld>
            <a:endParaRPr lang="en-US" dirty="0">
              <a:solidFill>
                <a:prstClr val="black"/>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1512161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200"/>
              </a:lnSpc>
              <a:defRPr sz="3000" b="1" baseline="0">
                <a:effectLst/>
              </a:defRPr>
            </a:lvl1pPr>
          </a:lstStyle>
          <a:p>
            <a:r>
              <a:rPr lang="en-US" dirty="0"/>
              <a:t>Headline – Myriad Pro, Bold, Shadow, 32pt</a:t>
            </a:r>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rgbClr val="000000"/>
                </a:solidFill>
              </a:defRPr>
            </a:lvl1pPr>
            <a:lvl2pPr>
              <a:buClr>
                <a:schemeClr val="tx1"/>
              </a:buClr>
              <a:buSzPct val="100000"/>
              <a:buFont typeface="Wingdings" pitchFamily="2" charset="2"/>
              <a:buChar char="§"/>
              <a:defRPr sz="2000">
                <a:solidFill>
                  <a:srgbClr val="000000"/>
                </a:solidFill>
              </a:defRPr>
            </a:lvl2pPr>
            <a:lvl3pPr>
              <a:buClr>
                <a:schemeClr val="tx1"/>
              </a:buClr>
              <a:buSzPct val="100000"/>
              <a:buFont typeface="Arial" pitchFamily="34" charset="0"/>
              <a:buChar char="•"/>
              <a:defRPr sz="1800">
                <a:solidFill>
                  <a:srgbClr val="000000"/>
                </a:solidFill>
              </a:defRPr>
            </a:lvl3pPr>
            <a:lvl4pPr>
              <a:buClr>
                <a:schemeClr val="tx1"/>
              </a:buClr>
              <a:buSzPct val="70000"/>
              <a:buFont typeface="Courier New" pitchFamily="49" charset="0"/>
              <a:buChar char="o"/>
              <a:defRPr sz="1800" baseline="0">
                <a:solidFill>
                  <a:srgbClr val="000000"/>
                </a:solidFill>
              </a:defRPr>
            </a:lvl4pPr>
            <a:lvl5pPr>
              <a:buClr>
                <a:schemeClr val="tx1"/>
              </a:buClr>
              <a:buSzPct val="70000"/>
              <a:buFont typeface="Arial" pitchFamily="34" charset="0"/>
              <a:buChar char="•"/>
              <a:defRPr sz="1800">
                <a:solidFill>
                  <a:srgbClr val="000000"/>
                </a:solidFill>
              </a:defRPr>
            </a:lvl5pPr>
          </a:lstStyle>
          <a:p>
            <a:pPr lvl="0"/>
            <a:r>
              <a:rPr lang="en-US" dirty="0"/>
              <a:t>First level – Myriad Pro, Bold, 24pt</a:t>
            </a:r>
          </a:p>
          <a:p>
            <a:pPr lvl="1"/>
            <a:r>
              <a:rPr lang="en-US" dirty="0"/>
              <a:t>Second level – Myriad Pro, 20pt</a:t>
            </a:r>
          </a:p>
          <a:p>
            <a:pPr lvl="2"/>
            <a:r>
              <a:rPr lang="en-US" dirty="0"/>
              <a:t>Third level – Myriad Pro, 18pt	</a:t>
            </a:r>
          </a:p>
          <a:p>
            <a:pPr lvl="3"/>
            <a:r>
              <a:rPr lang="en-US" dirty="0"/>
              <a:t>Fourth level – Myriad Pro, 18pt</a:t>
            </a:r>
          </a:p>
          <a:p>
            <a:pPr lvl="4"/>
            <a:r>
              <a:rPr lang="en-US" dirty="0"/>
              <a:t>Fifth level – Myriad Pro, 18pt</a:t>
            </a:r>
          </a:p>
        </p:txBody>
      </p:sp>
      <p:sp>
        <p:nvSpPr>
          <p:cNvPr id="6" name="Text Placeholder 5"/>
          <p:cNvSpPr>
            <a:spLocks noGrp="1"/>
          </p:cNvSpPr>
          <p:nvPr userDrawn="1">
            <p:ph type="body" sz="quarter" idx="11" hasCustomPrompt="1"/>
          </p:nvPr>
        </p:nvSpPr>
        <p:spPr>
          <a:xfrm>
            <a:off x="457200" y="5943600"/>
            <a:ext cx="8229600" cy="457200"/>
          </a:xfrm>
          <a:prstGeom prst="rect">
            <a:avLst/>
          </a:prstGeom>
        </p:spPr>
        <p:txBody>
          <a:bodyPr anchor="b"/>
          <a:lstStyle>
            <a:lvl1pPr marL="403225" indent="-403225">
              <a:buNone/>
              <a:defRPr sz="1100">
                <a:solidFill>
                  <a:schemeClr val="tx1"/>
                </a:solidFill>
              </a:defRPr>
            </a:lvl1pPr>
          </a:lstStyle>
          <a:p>
            <a:r>
              <a:rPr lang="en-US" dirty="0"/>
              <a:t>* Citations, references, and credits – Myriad Pro, 11pt</a:t>
            </a: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059441" y="5652247"/>
            <a:ext cx="2057400" cy="1205753"/>
          </a:xfrm>
          <a:prstGeom prst="rect">
            <a:avLst/>
          </a:prstGeom>
        </p:spPr>
      </p:pic>
    </p:spTree>
    <p:extLst>
      <p:ext uri="{BB962C8B-B14F-4D97-AF65-F5344CB8AC3E}">
        <p14:creationId xmlns:p14="http://schemas.microsoft.com/office/powerpoint/2010/main" val="2567305162"/>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228600" y="533400"/>
            <a:ext cx="8229600" cy="1219200"/>
          </a:xfrm>
          <a:prstGeom prst="rect">
            <a:avLst/>
          </a:prstGeom>
        </p:spPr>
        <p:txBody>
          <a:bodyPr>
            <a:noAutofit/>
          </a:bodyPr>
          <a:lstStyle>
            <a:lvl1pPr algn="l">
              <a:defRPr sz="4000" baseline="0">
                <a:solidFill>
                  <a:schemeClr val="tx1"/>
                </a:solidFill>
                <a:latin typeface="Adobe Gothic Std B" pitchFamily="34" charset="-128"/>
                <a:ea typeface="Adobe Gothic Std B" pitchFamily="34" charset="-128"/>
              </a:defRPr>
            </a:lvl1pPr>
          </a:lstStyle>
          <a:p>
            <a:r>
              <a:rPr lang="en-US" dirty="0"/>
              <a:t>Click to edit Master title style</a:t>
            </a:r>
          </a:p>
        </p:txBody>
      </p:sp>
      <p:sp>
        <p:nvSpPr>
          <p:cNvPr id="6" name="Content Placeholder 2"/>
          <p:cNvSpPr>
            <a:spLocks noGrp="1"/>
          </p:cNvSpPr>
          <p:nvPr>
            <p:ph idx="1"/>
          </p:nvPr>
        </p:nvSpPr>
        <p:spPr>
          <a:xfrm>
            <a:off x="228600" y="1828800"/>
            <a:ext cx="8229600" cy="4419600"/>
          </a:xfrm>
          <a:prstGeom prst="rect">
            <a:avLst/>
          </a:prstGeom>
        </p:spPr>
        <p:txBody>
          <a:bodyPr/>
          <a:lstStyle>
            <a:lvl1pPr marL="0" indent="0">
              <a:buFontTx/>
              <a:buNone/>
              <a:defRPr>
                <a:solidFill>
                  <a:schemeClr val="tx1"/>
                </a:solidFill>
                <a:latin typeface="Arial" pitchFamily="34" charset="0"/>
                <a:cs typeface="Arial" pitchFamily="34" charset="0"/>
              </a:defRPr>
            </a:lvl1pPr>
            <a:lvl2pPr marL="742950" indent="-285750">
              <a:buFont typeface="Arial" pitchFamily="34" charset="0"/>
              <a:buChar char="•"/>
              <a:defRPr>
                <a:solidFill>
                  <a:srgbClr val="6D8D24"/>
                </a:solidFill>
                <a:latin typeface="Arial" pitchFamily="34" charset="0"/>
                <a:cs typeface="Arial" pitchFamily="34" charset="0"/>
              </a:defRPr>
            </a:lvl2pPr>
            <a:lvl3pPr>
              <a:defRPr>
                <a:solidFill>
                  <a:schemeClr val="bg2">
                    <a:lumMod val="50000"/>
                  </a:schemeClr>
                </a:solidFill>
                <a:latin typeface="Arial" pitchFamily="34" charset="0"/>
                <a:cs typeface="Arial" pitchFamily="34" charset="0"/>
              </a:defRPr>
            </a:lvl3pPr>
            <a:lvl4pPr marL="1600200" indent="-228600">
              <a:buFont typeface="Courier New" pitchFamily="49" charset="0"/>
              <a:buChar char="o"/>
              <a:defRPr>
                <a:solidFill>
                  <a:srgbClr val="FFC000"/>
                </a:solidFill>
                <a:latin typeface="Arial" pitchFamily="34" charset="0"/>
                <a:cs typeface="Arial" pitchFamily="34" charset="0"/>
              </a:defRPr>
            </a:lvl4pPr>
            <a:lvl5pPr marL="2057400" indent="-228600">
              <a:buFont typeface="Arial" pitchFamily="34" charset="0"/>
              <a:buChar char="•"/>
              <a:defRPr>
                <a:solidFill>
                  <a:schemeClr val="tx1">
                    <a:lumMod val="50000"/>
                    <a:lumOff val="50000"/>
                  </a:schemeClr>
                </a:solidFill>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494860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Title only 3">
    <p:spTree>
      <p:nvGrpSpPr>
        <p:cNvPr id="1" name=""/>
        <p:cNvGrpSpPr/>
        <p:nvPr/>
      </p:nvGrpSpPr>
      <p:grpSpPr>
        <a:xfrm>
          <a:off x="0" y="0"/>
          <a:ext cx="0" cy="0"/>
          <a:chOff x="0" y="0"/>
          <a:chExt cx="0" cy="0"/>
        </a:xfrm>
      </p:grpSpPr>
      <p:sp>
        <p:nvSpPr>
          <p:cNvPr id="12" name="Rectangle 11"/>
          <p:cNvSpPr/>
          <p:nvPr userDrawn="1"/>
        </p:nvSpPr>
        <p:spPr>
          <a:xfrm>
            <a:off x="0" y="0"/>
            <a:ext cx="164592" cy="6858000"/>
          </a:xfrm>
          <a:prstGeom prst="rect">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lIns="121917" tIns="60958" rIns="121917" bIns="60958" rtlCol="0" anchor="ctr"/>
          <a:lstStyle/>
          <a:p>
            <a:pPr algn="ctr"/>
            <a:endParaRPr lang="en-US">
              <a:solidFill>
                <a:srgbClr val="FFFFFF"/>
              </a:solidFill>
            </a:endParaRPr>
          </a:p>
        </p:txBody>
      </p:sp>
      <p:sp>
        <p:nvSpPr>
          <p:cNvPr id="11" name="Rectangle 10"/>
          <p:cNvSpPr/>
          <p:nvPr/>
        </p:nvSpPr>
        <p:spPr bwMode="gray">
          <a:xfrm rot="16200000">
            <a:off x="-1490879" y="5134691"/>
            <a:ext cx="3153000" cy="246221"/>
          </a:xfrm>
          <a:prstGeom prst="rect">
            <a:avLst/>
          </a:prstGeom>
        </p:spPr>
        <p:txBody>
          <a:bodyPr wrap="none" lIns="121917" tIns="60958" rIns="121917" bIns="60958">
            <a:spAutoFit/>
          </a:bodyPr>
          <a:lstStyle/>
          <a:p>
            <a:pPr defTabSz="1219108">
              <a:spcBef>
                <a:spcPct val="50000"/>
              </a:spcBef>
            </a:pPr>
            <a:r>
              <a:rPr lang="en-US" sz="800" dirty="0" smtClean="0">
                <a:solidFill>
                  <a:srgbClr val="5F5F5F"/>
                </a:solidFill>
                <a:cs typeface="Calibri"/>
              </a:rPr>
              <a:t>Copyright ©2015 The Nielsen Company. Confidential and proprietary.</a:t>
            </a:r>
            <a:endParaRPr lang="en-US" sz="800" dirty="0">
              <a:solidFill>
                <a:srgbClr val="5F5F5F"/>
              </a:solidFill>
              <a:cs typeface="Calibri"/>
            </a:endParaRPr>
          </a:p>
        </p:txBody>
      </p:sp>
      <p:sp>
        <p:nvSpPr>
          <p:cNvPr id="9" name="Title 8"/>
          <p:cNvSpPr>
            <a:spLocks noGrp="1"/>
          </p:cNvSpPr>
          <p:nvPr userDrawn="1">
            <p:ph type="title" hasCustomPrompt="1"/>
          </p:nvPr>
        </p:nvSpPr>
        <p:spPr>
          <a:xfrm>
            <a:off x="300379" y="76201"/>
            <a:ext cx="8156448" cy="571500"/>
          </a:xfrm>
        </p:spPr>
        <p:txBody>
          <a:bodyPr>
            <a:noAutofit/>
          </a:bodyPr>
          <a:lstStyle>
            <a:lvl1pPr>
              <a:defRPr sz="2900" baseline="0">
                <a:solidFill>
                  <a:srgbClr val="009DD9"/>
                </a:solidFill>
              </a:defRPr>
            </a:lvl1pPr>
          </a:lstStyle>
          <a:p>
            <a:r>
              <a:rPr lang="en-US" dirty="0" smtClean="0"/>
              <a:t>CLICK TO EDIT MASTER TITLE STYLE</a:t>
            </a:r>
            <a:endParaRPr lang="en-US" dirty="0"/>
          </a:p>
        </p:txBody>
      </p:sp>
      <p:sp>
        <p:nvSpPr>
          <p:cNvPr id="8" name="Text Placeholder 2"/>
          <p:cNvSpPr>
            <a:spLocks noGrp="1"/>
          </p:cNvSpPr>
          <p:nvPr userDrawn="1">
            <p:ph type="body" idx="13"/>
          </p:nvPr>
        </p:nvSpPr>
        <p:spPr>
          <a:xfrm>
            <a:off x="300380" y="685813"/>
            <a:ext cx="8160323" cy="315119"/>
          </a:xfrm>
        </p:spPr>
        <p:txBody>
          <a:bodyPr wrap="square" tIns="0" bIns="0" anchor="t" anchorCtr="0"/>
          <a:lstStyle>
            <a:lvl1pPr marL="0" indent="0">
              <a:spcBef>
                <a:spcPts val="0"/>
              </a:spcBef>
              <a:buNone/>
              <a:defRPr sz="1600" b="0" baseline="0">
                <a:solidFill>
                  <a:schemeClr val="tx1"/>
                </a:solidFill>
              </a:defRPr>
            </a:lvl1pPr>
            <a:lvl2pPr marL="609555" indent="0">
              <a:buNone/>
              <a:defRPr sz="2700" b="1"/>
            </a:lvl2pPr>
            <a:lvl3pPr marL="1219108" indent="0">
              <a:buNone/>
              <a:defRPr sz="2400" b="1"/>
            </a:lvl3pPr>
            <a:lvl4pPr marL="1828664" indent="0">
              <a:buNone/>
              <a:defRPr sz="2100" b="1"/>
            </a:lvl4pPr>
            <a:lvl5pPr marL="2438218" indent="0">
              <a:buNone/>
              <a:defRPr sz="2100" b="1"/>
            </a:lvl5pPr>
            <a:lvl6pPr marL="3047772" indent="0">
              <a:buNone/>
              <a:defRPr sz="2100" b="1"/>
            </a:lvl6pPr>
            <a:lvl7pPr marL="3657325" indent="0">
              <a:buNone/>
              <a:defRPr sz="2100" b="1"/>
            </a:lvl7pPr>
            <a:lvl8pPr marL="4266880" indent="0">
              <a:buNone/>
              <a:defRPr sz="2100" b="1"/>
            </a:lvl8pPr>
            <a:lvl9pPr marL="4876435" indent="0">
              <a:buNone/>
              <a:defRPr sz="2100" b="1"/>
            </a:lvl9pPr>
          </a:lstStyle>
          <a:p>
            <a:pPr lvl="0"/>
            <a:r>
              <a:rPr lang="en-US" dirty="0" smtClean="0"/>
              <a:t>Click to edit Master text styles</a:t>
            </a:r>
          </a:p>
        </p:txBody>
      </p:sp>
      <p:sp>
        <p:nvSpPr>
          <p:cNvPr id="17" name="Text Box 17"/>
          <p:cNvSpPr txBox="1">
            <a:spLocks noChangeArrowheads="1"/>
          </p:cNvSpPr>
          <p:nvPr userDrawn="1"/>
        </p:nvSpPr>
        <p:spPr bwMode="auto">
          <a:xfrm>
            <a:off x="8858321" y="6577273"/>
            <a:ext cx="179536" cy="184665"/>
          </a:xfrm>
          <a:prstGeom prst="rect">
            <a:avLst/>
          </a:prstGeom>
          <a:noFill/>
          <a:ln w="9525">
            <a:noFill/>
            <a:miter lim="800000"/>
            <a:headEnd/>
            <a:tailEnd/>
          </a:ln>
          <a:effectLst/>
        </p:spPr>
        <p:txBody>
          <a:bodyPr wrap="none" lIns="0" tIns="0" rIns="0" bIns="0" anchor="ctr" anchorCtr="0">
            <a:spAutoFit/>
          </a:bodyPr>
          <a:lstStyle/>
          <a:p>
            <a:pPr algn="ctr" defTabSz="1219108"/>
            <a:fld id="{0D7D805D-F6E5-43ED-9D8A-77676030D49C}" type="slidenum">
              <a:rPr lang="en-US" sz="1200">
                <a:solidFill>
                  <a:srgbClr val="009DD9"/>
                </a:solidFill>
              </a:rPr>
              <a:pPr algn="ctr" defTabSz="1219108"/>
              <a:t>‹#›</a:t>
            </a:fld>
            <a:endParaRPr lang="en-US" sz="1200" dirty="0">
              <a:solidFill>
                <a:srgbClr val="009DD9"/>
              </a:solidFill>
            </a:endParaRPr>
          </a:p>
        </p:txBody>
      </p:sp>
      <p:sp>
        <p:nvSpPr>
          <p:cNvPr id="10" name="Text Placeholder 2"/>
          <p:cNvSpPr>
            <a:spLocks noGrp="1"/>
          </p:cNvSpPr>
          <p:nvPr userDrawn="1">
            <p:ph type="body" idx="15"/>
          </p:nvPr>
        </p:nvSpPr>
        <p:spPr>
          <a:xfrm>
            <a:off x="594359" y="6373368"/>
            <a:ext cx="8165592" cy="365760"/>
          </a:xfrm>
        </p:spPr>
        <p:txBody>
          <a:bodyPr wrap="square" tIns="0" bIns="0" anchor="b" anchorCtr="0"/>
          <a:lstStyle>
            <a:lvl1pPr marL="0" indent="0">
              <a:spcBef>
                <a:spcPts val="80"/>
              </a:spcBef>
              <a:buNone/>
              <a:defRPr sz="1100" b="0" baseline="0">
                <a:solidFill>
                  <a:schemeClr val="tx1"/>
                </a:solidFill>
              </a:defRPr>
            </a:lvl1pPr>
            <a:lvl2pPr marL="609555" indent="0">
              <a:buNone/>
              <a:defRPr sz="2700" b="1"/>
            </a:lvl2pPr>
            <a:lvl3pPr marL="1219108" indent="0">
              <a:buNone/>
              <a:defRPr sz="2400" b="1"/>
            </a:lvl3pPr>
            <a:lvl4pPr marL="1828664" indent="0">
              <a:buNone/>
              <a:defRPr sz="2100" b="1"/>
            </a:lvl4pPr>
            <a:lvl5pPr marL="2438218" indent="0">
              <a:buNone/>
              <a:defRPr sz="2100" b="1"/>
            </a:lvl5pPr>
            <a:lvl6pPr marL="3047772" indent="0">
              <a:buNone/>
              <a:defRPr sz="2100" b="1"/>
            </a:lvl6pPr>
            <a:lvl7pPr marL="3657325" indent="0">
              <a:buNone/>
              <a:defRPr sz="2100" b="1"/>
            </a:lvl7pPr>
            <a:lvl8pPr marL="4266880" indent="0">
              <a:buNone/>
              <a:defRPr sz="2100" b="1"/>
            </a:lvl8pPr>
            <a:lvl9pPr marL="4876435" indent="0">
              <a:buNone/>
              <a:defRPr sz="2100" b="1"/>
            </a:lvl9pPr>
          </a:lstStyle>
          <a:p>
            <a:pPr lvl="0"/>
            <a:r>
              <a:rPr lang="en-US" smtClean="0"/>
              <a:t>Click to edit Master text styles</a:t>
            </a:r>
          </a:p>
        </p:txBody>
      </p:sp>
      <p:pic>
        <p:nvPicPr>
          <p:cNvPr id="14" name="Picture 4" descr="Unity"/>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215141" y="6577273"/>
            <a:ext cx="938217" cy="263873"/>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27354786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139D87B-0E0A-4B0D-9B69-C5EF6ADFB599}" type="datetime1">
              <a:rPr lang="en-US" smtClean="0">
                <a:solidFill>
                  <a:prstClr val="black">
                    <a:tint val="75000"/>
                  </a:prstClr>
                </a:solidFill>
              </a:rPr>
              <a:pPr/>
              <a:t>5/11/17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8F5734C-E5B8-5A40-A795-8D9C69D3A84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644384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299A1D6-F5A3-4781-99BB-FCBA0C1E5A42}" type="datetime1">
              <a:rPr lang="en-US" smtClean="0">
                <a:solidFill>
                  <a:prstClr val="black">
                    <a:tint val="75000"/>
                  </a:prstClr>
                </a:solidFill>
              </a:rPr>
              <a:pPr/>
              <a:t>5/11/17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8F5734C-E5B8-5A40-A795-8D9C69D3A84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615533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EC41D9B-2E21-4D29-B08C-BD750A35FCDB}" type="datetime1">
              <a:rPr lang="en-US" smtClean="0">
                <a:solidFill>
                  <a:prstClr val="black">
                    <a:tint val="75000"/>
                  </a:prstClr>
                </a:solidFill>
              </a:rPr>
              <a:pPr/>
              <a:t>5/11/17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8F5734C-E5B8-5A40-A795-8D9C69D3A84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98679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80B97B3-8B3D-4B16-8EC8-9CE770E09B6A}" type="datetime1">
              <a:rPr lang="en-US" smtClean="0">
                <a:solidFill>
                  <a:prstClr val="black"/>
                </a:solidFill>
              </a:rPr>
              <a:pPr/>
              <a:t>5/11/17</a:t>
            </a:fld>
            <a:endParaRPr lang="en-US" dirty="0">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E6ACC551-9D79-49C1-B9A0-EF0A64586A20}" type="slidenum">
              <a:rPr lang="en-US">
                <a:solidFill>
                  <a:prstClr val="black"/>
                </a:solidFill>
              </a:rPr>
              <a:pPr/>
              <a:t>‹#›</a:t>
            </a:fld>
            <a:endParaRPr lang="en-US" dirty="0">
              <a:solidFill>
                <a:prstClr val="black"/>
              </a:solidFil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BADB4FF-4DA7-4B91-A8DD-E0D5457152EC}" type="datetime1">
              <a:rPr lang="en-US" smtClean="0">
                <a:solidFill>
                  <a:prstClr val="black">
                    <a:tint val="75000"/>
                  </a:prstClr>
                </a:solidFill>
              </a:rPr>
              <a:pPr/>
              <a:t>5/11/17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8F5734C-E5B8-5A40-A795-8D9C69D3A84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233322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4469B9B-5690-464F-BEEC-6A6BC91ED169}" type="datetime1">
              <a:rPr lang="en-US" smtClean="0">
                <a:solidFill>
                  <a:prstClr val="black">
                    <a:tint val="75000"/>
                  </a:prstClr>
                </a:solidFill>
              </a:rPr>
              <a:pPr/>
              <a:t>5/11/17</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38F5734C-E5B8-5A40-A795-8D9C69D3A84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533119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FFD5568-96AF-4A58-A232-29BC4583B754}" type="datetime1">
              <a:rPr lang="en-US" smtClean="0">
                <a:solidFill>
                  <a:prstClr val="black">
                    <a:tint val="75000"/>
                  </a:prstClr>
                </a:solidFill>
              </a:rPr>
              <a:pPr/>
              <a:t>5/11/17</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38F5734C-E5B8-5A40-A795-8D9C69D3A84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0289945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72272C-4CFD-4C66-92FD-D67C6BBBC784}" type="datetime1">
              <a:rPr lang="en-US" smtClean="0">
                <a:solidFill>
                  <a:prstClr val="black">
                    <a:tint val="75000"/>
                  </a:prstClr>
                </a:solidFill>
              </a:rPr>
              <a:pPr/>
              <a:t>5/11/17</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38F5734C-E5B8-5A40-A795-8D9C69D3A84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2037806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1F3F0E4-C177-42D8-8167-D3E6733B42BA}" type="datetime1">
              <a:rPr lang="en-US" smtClean="0">
                <a:solidFill>
                  <a:prstClr val="black">
                    <a:tint val="75000"/>
                  </a:prstClr>
                </a:solidFill>
              </a:rPr>
              <a:pPr/>
              <a:t>5/11/17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8F5734C-E5B8-5A40-A795-8D9C69D3A84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561530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6B0A6A2-E90B-4A82-8502-DE1E7AD50BB8}" type="datetime1">
              <a:rPr lang="en-US" smtClean="0">
                <a:solidFill>
                  <a:prstClr val="black">
                    <a:tint val="75000"/>
                  </a:prstClr>
                </a:solidFill>
              </a:rPr>
              <a:pPr/>
              <a:t>5/11/17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8F5734C-E5B8-5A40-A795-8D9C69D3A84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1448985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709B1A7-628F-4132-868E-6BDDD56D692B}" type="datetime1">
              <a:rPr lang="en-US" smtClean="0">
                <a:solidFill>
                  <a:prstClr val="black">
                    <a:tint val="75000"/>
                  </a:prstClr>
                </a:solidFill>
              </a:rPr>
              <a:pPr/>
              <a:t>5/11/17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8F5734C-E5B8-5A40-A795-8D9C69D3A84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364028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25CA867-7DBC-41DE-9CA9-7EB751473389}" type="datetime1">
              <a:rPr lang="en-US" smtClean="0">
                <a:solidFill>
                  <a:prstClr val="black">
                    <a:tint val="75000"/>
                  </a:prstClr>
                </a:solidFill>
              </a:rPr>
              <a:pPr/>
              <a:t>5/11/17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8F5734C-E5B8-5A40-A795-8D9C69D3A84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4379350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25DCE67-3E8A-4395-A315-ABE4CA5B247E}" type="datetime1">
              <a:rPr lang="en-US" smtClean="0">
                <a:solidFill>
                  <a:prstClr val="black">
                    <a:tint val="75000"/>
                  </a:prstClr>
                </a:solidFill>
              </a:rPr>
              <a:pPr/>
              <a:t>5/11/17</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38F5734C-E5B8-5A40-A795-8D9C69D3A84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278408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229600" cy="1219200"/>
          </a:xfrm>
        </p:spPr>
        <p:txBody>
          <a:bodyPr/>
          <a:lstStyle>
            <a:lvl1pPr algn="l">
              <a:lnSpc>
                <a:spcPct val="95000"/>
              </a:lnSpc>
              <a:defRPr sz="2200">
                <a:solidFill>
                  <a:srgbClr val="08223F"/>
                </a:solidFill>
              </a:defRPr>
            </a:lvl1pPr>
          </a:lstStyle>
          <a:p>
            <a:r>
              <a:rPr lang="en-US" dirty="0"/>
              <a:t>Click to edit Master title style</a:t>
            </a:r>
          </a:p>
        </p:txBody>
      </p:sp>
      <p:sp>
        <p:nvSpPr>
          <p:cNvPr id="3" name="Content Placeholder 2"/>
          <p:cNvSpPr>
            <a:spLocks noGrp="1"/>
          </p:cNvSpPr>
          <p:nvPr>
            <p:ph idx="1"/>
          </p:nvPr>
        </p:nvSpPr>
        <p:spPr/>
        <p:txBody>
          <a:bodyPr>
            <a:normAutofit/>
          </a:bodyPr>
          <a:lstStyle>
            <a:lvl1pPr marL="0" indent="0">
              <a:lnSpc>
                <a:spcPct val="120000"/>
              </a:lnSpc>
              <a:spcAft>
                <a:spcPts val="800"/>
              </a:spcAft>
              <a:buNone/>
              <a:defRPr sz="2400"/>
            </a:lvl1pPr>
          </a:lstStyle>
          <a:p>
            <a:pPr lvl="0"/>
            <a:r>
              <a:rPr lang="en-US" dirty="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6588BF9-AE63-4629-A300-714D6F76814C}" type="datetime1">
              <a:rPr lang="en-US" smtClean="0">
                <a:solidFill>
                  <a:prstClr val="black"/>
                </a:solidFill>
              </a:rPr>
              <a:pPr/>
              <a:t>5/11/17</a:t>
            </a:fld>
            <a:endParaRPr lang="en-US" dirty="0">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E6ACC551-9D79-49C1-B9A0-EF0A64586A20}" type="slidenum">
              <a:rPr lang="en-US">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4915122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10218B2-6524-46E4-9E18-B77C657673BC}" type="datetime1">
              <a:rPr lang="en-US" smtClean="0">
                <a:solidFill>
                  <a:prstClr val="black"/>
                </a:solidFill>
              </a:rPr>
              <a:pPr/>
              <a:t>5/11/17</a:t>
            </a:fld>
            <a:endParaRPr lang="en-US" dirty="0">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E6ACC551-9D79-49C1-B9A0-EF0A64586A20}" type="slidenum">
              <a:rPr lang="en-US">
                <a:solidFill>
                  <a:prstClr val="black"/>
                </a:solidFill>
              </a:rPr>
              <a:pPr/>
              <a:t>‹#›</a:t>
            </a:fld>
            <a:endParaRPr lang="en-US" dirty="0">
              <a:solidFill>
                <a:prstClr val="black"/>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905000"/>
            <a:ext cx="3733800" cy="4297363"/>
          </a:xfrm>
        </p:spPr>
        <p:txBody>
          <a:bodyPr/>
          <a:lstStyle>
            <a:lvl1pPr marL="344488" indent="-344488">
              <a:buFont typeface="Arial"/>
              <a:buChar cha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905000"/>
            <a:ext cx="3657600" cy="4297363"/>
          </a:xfrm>
        </p:spPr>
        <p:txBody>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CFFFA81B-3410-4A0C-B5B6-355F56CFB093}" type="datetime1">
              <a:rPr lang="en-US" smtClean="0">
                <a:solidFill>
                  <a:prstClr val="black"/>
                </a:solidFill>
              </a:rPr>
              <a:pPr/>
              <a:t>5/11/17</a:t>
            </a:fld>
            <a:endParaRPr lang="en-US" dirty="0">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E6ACC551-9D79-49C1-B9A0-EF0A64586A20}" type="slidenum">
              <a:rPr lang="en-US">
                <a:solidFill>
                  <a:prstClr val="black"/>
                </a:solidFill>
              </a:rPr>
              <a:pPr/>
              <a:t>‹#›</a:t>
            </a:fld>
            <a:endParaRPr lang="en-US" dirty="0">
              <a:solidFill>
                <a:prstClr val="black"/>
              </a:solidFill>
            </a:endParaRPr>
          </a:p>
        </p:txBody>
      </p:sp>
      <p:sp>
        <p:nvSpPr>
          <p:cNvPr id="8" name="Title 1"/>
          <p:cNvSpPr>
            <a:spLocks noGrp="1"/>
          </p:cNvSpPr>
          <p:nvPr>
            <p:ph type="title"/>
          </p:nvPr>
        </p:nvSpPr>
        <p:spPr>
          <a:xfrm>
            <a:off x="304800" y="152400"/>
            <a:ext cx="8229600" cy="1219200"/>
          </a:xfrm>
        </p:spPr>
        <p:txBody>
          <a:bodyPr/>
          <a:lstStyle>
            <a:lvl1pPr algn="l">
              <a:lnSpc>
                <a:spcPct val="95000"/>
              </a:lnSpc>
              <a:defRPr sz="2200">
                <a:solidFill>
                  <a:srgbClr val="08223F"/>
                </a:solidFill>
              </a:defRPr>
            </a:lvl1pPr>
          </a:lstStyle>
          <a:p>
            <a:r>
              <a:rPr lang="en-US" dirty="0"/>
              <a:t>Click to edit Master title style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2" name="Rectangle 11"/>
          <p:cNvSpPr/>
          <p:nvPr userDrawn="1"/>
        </p:nvSpPr>
        <p:spPr>
          <a:xfrm>
            <a:off x="4495800" y="1447800"/>
            <a:ext cx="3962400" cy="685800"/>
          </a:xfrm>
          <a:prstGeom prst="rect">
            <a:avLst/>
          </a:prstGeom>
          <a:solidFill>
            <a:srgbClr val="D7001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userDrawn="1"/>
        </p:nvSpPr>
        <p:spPr>
          <a:xfrm>
            <a:off x="381000" y="1447800"/>
            <a:ext cx="3962400" cy="685800"/>
          </a:xfrm>
          <a:prstGeom prst="rect">
            <a:avLst/>
          </a:prstGeom>
          <a:solidFill>
            <a:srgbClr val="08223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457200" y="1535113"/>
            <a:ext cx="3733800" cy="639762"/>
          </a:xfrm>
        </p:spPr>
        <p:txBody>
          <a:bodyPr anchor="b">
            <a:noAutofit/>
          </a:bodyPr>
          <a:lstStyle>
            <a:lvl1pPr marL="0" indent="0" algn="ctr">
              <a:buNone/>
              <a:defRPr sz="22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3810000" cy="3951288"/>
          </a:xfrm>
        </p:spPr>
        <p:txBody>
          <a:bodyPr/>
          <a:lstStyle>
            <a:lvl1pPr marL="225425" indent="-225425">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535113"/>
            <a:ext cx="3660775" cy="639762"/>
          </a:xfrm>
        </p:spPr>
        <p:txBody>
          <a:bodyPr anchor="b"/>
          <a:lstStyle>
            <a:lvl1pPr marL="0" indent="0" algn="ctr">
              <a:buNone/>
              <a:defRPr sz="2400" b="1">
                <a:solidFill>
                  <a:srgbClr val="FFFFF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marL="225425" indent="-225425">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0F1F8BCC-38D5-4A78-9B3E-1E279AEF12DE}" type="datetime1">
              <a:rPr lang="en-US" smtClean="0">
                <a:solidFill>
                  <a:prstClr val="black"/>
                </a:solidFill>
              </a:rPr>
              <a:pPr/>
              <a:t>5/11/17</a:t>
            </a:fld>
            <a:endParaRPr lang="en-US" dirty="0">
              <a:solidFill>
                <a:prstClr val="black"/>
              </a:solidFill>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E6ACC551-9D79-49C1-B9A0-EF0A64586A20}" type="slidenum">
              <a:rPr lang="en-US">
                <a:solidFill>
                  <a:prstClr val="black"/>
                </a:solidFill>
              </a:rPr>
              <a:pPr/>
              <a:t>‹#›</a:t>
            </a:fld>
            <a:endParaRPr lang="en-US" dirty="0">
              <a:solidFill>
                <a:prstClr val="black"/>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4060B3D6-BA20-4429-BC3C-97E08C5C2A54}" type="datetime1">
              <a:rPr lang="en-US" smtClean="0">
                <a:solidFill>
                  <a:prstClr val="black"/>
                </a:solidFill>
              </a:rPr>
              <a:pPr/>
              <a:t>5/11/17</a:t>
            </a:fld>
            <a:endParaRPr lang="en-US" dirty="0">
              <a:solidFill>
                <a:prstClr val="black"/>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E6ACC551-9D79-49C1-B9A0-EF0A64586A20}" type="slidenum">
              <a:rPr lang="en-US">
                <a:solidFill>
                  <a:prstClr val="black"/>
                </a:solidFill>
              </a:rPr>
              <a:pPr/>
              <a:t>‹#›</a:t>
            </a:fld>
            <a:endParaRPr lang="en-US" dirty="0">
              <a:solidFill>
                <a:prstClr val="black"/>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504E34A5-1E4E-4A9C-B2F3-85840F0DEB60}" type="datetime1">
              <a:rPr lang="en-US" smtClean="0">
                <a:solidFill>
                  <a:prstClr val="black"/>
                </a:solidFill>
              </a:rPr>
              <a:pPr/>
              <a:t>5/11/17</a:t>
            </a:fld>
            <a:endParaRPr lang="en-US" dirty="0">
              <a:solidFill>
                <a:prstClr val="black"/>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E6ACC551-9D79-49C1-B9A0-EF0A64586A20}" type="slidenum">
              <a:rPr lang="en-US">
                <a:solidFill>
                  <a:prstClr val="black"/>
                </a:solidFill>
              </a:rPr>
              <a:pPr/>
              <a:t>‹#›</a:t>
            </a:fld>
            <a:endParaRPr lang="en-US" dirty="0">
              <a:solidFill>
                <a:prstClr val="black"/>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93CFCE3E-3369-4012-BFA2-E8B1B5135F87}" type="datetime1">
              <a:rPr lang="en-US" smtClean="0">
                <a:solidFill>
                  <a:prstClr val="black"/>
                </a:solidFill>
              </a:rPr>
              <a:pPr/>
              <a:t>5/11/17</a:t>
            </a:fld>
            <a:endParaRPr lang="en-US" dirty="0">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E6ACC551-9D79-49C1-B9A0-EF0A64586A20}" type="slidenum">
              <a:rPr lang="en-US">
                <a:solidFill>
                  <a:prstClr val="black"/>
                </a:solidFill>
              </a:rPr>
              <a:pPr/>
              <a:t>‹#›</a:t>
            </a:fld>
            <a:endParaRPr lang="en-US" dirty="0">
              <a:solidFill>
                <a:prstClr val="black"/>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theme" Target="../theme/theme1.xml"/><Relationship Id="rId18"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7.xml"/><Relationship Id="rId12" Type="http://schemas.openxmlformats.org/officeDocument/2006/relationships/slideLayout" Target="../slideLayouts/slideLayout28.xml"/><Relationship Id="rId13" Type="http://schemas.openxmlformats.org/officeDocument/2006/relationships/theme" Target="../theme/theme2.xml"/><Relationship Id="rId1" Type="http://schemas.openxmlformats.org/officeDocument/2006/relationships/slideLayout" Target="../slideLayouts/slideLayout17.xml"/><Relationship Id="rId2" Type="http://schemas.openxmlformats.org/officeDocument/2006/relationships/slideLayout" Target="../slideLayouts/slideLayout18.xml"/><Relationship Id="rId3" Type="http://schemas.openxmlformats.org/officeDocument/2006/relationships/slideLayout" Target="../slideLayouts/slideLayout19.xml"/><Relationship Id="rId4" Type="http://schemas.openxmlformats.org/officeDocument/2006/relationships/slideLayout" Target="../slideLayouts/slideLayout20.xml"/><Relationship Id="rId5" Type="http://schemas.openxmlformats.org/officeDocument/2006/relationships/slideLayout" Target="../slideLayouts/slideLayout21.xml"/><Relationship Id="rId6" Type="http://schemas.openxmlformats.org/officeDocument/2006/relationships/slideLayout" Target="../slideLayouts/slideLayout22.xml"/><Relationship Id="rId7" Type="http://schemas.openxmlformats.org/officeDocument/2006/relationships/slideLayout" Target="../slideLayouts/slideLayout23.xml"/><Relationship Id="rId8" Type="http://schemas.openxmlformats.org/officeDocument/2006/relationships/slideLayout" Target="../slideLayouts/slideLayout24.xml"/><Relationship Id="rId9" Type="http://schemas.openxmlformats.org/officeDocument/2006/relationships/slideLayout" Target="../slideLayouts/slideLayout25.xml"/><Relationship Id="rId10"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52400"/>
            <a:ext cx="8229600" cy="1143000"/>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304800" y="1417637"/>
            <a:ext cx="7924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pic>
        <p:nvPicPr>
          <p:cNvPr id="7" name="Picture 6" descr="AYAHNRC2_Type.jpg"/>
          <p:cNvPicPr>
            <a:picLocks noChangeAspect="1"/>
          </p:cNvPicPr>
          <p:nvPr userDrawn="1"/>
        </p:nvPicPr>
        <p:blipFill>
          <a:blip r:embed="rId18" cstate="screen">
            <a:extLst>
              <a:ext uri="{28A0092B-C50C-407E-A947-70E740481C1C}">
                <a14:useLocalDpi xmlns:a14="http://schemas.microsoft.com/office/drawing/2010/main"/>
              </a:ext>
            </a:extLst>
          </a:blip>
          <a:stretch>
            <a:fillRect/>
          </a:stretch>
        </p:blipFill>
        <p:spPr>
          <a:xfrm>
            <a:off x="7162800" y="5834901"/>
            <a:ext cx="1765300" cy="870699"/>
          </a:xfrm>
          <a:prstGeom prst="rect">
            <a:avLst/>
          </a:prstGeom>
        </p:spPr>
      </p:pic>
      <p:cxnSp>
        <p:nvCxnSpPr>
          <p:cNvPr id="9" name="Straight Connector 8"/>
          <p:cNvCxnSpPr/>
          <p:nvPr userDrawn="1"/>
        </p:nvCxnSpPr>
        <p:spPr>
          <a:xfrm flipV="1">
            <a:off x="8686800" y="922338"/>
            <a:ext cx="0" cy="4792662"/>
          </a:xfrm>
          <a:prstGeom prst="line">
            <a:avLst/>
          </a:prstGeom>
          <a:ln w="19050" cmpd="sng">
            <a:solidFill>
              <a:srgbClr val="EEA82F"/>
            </a:solidFill>
          </a:ln>
        </p:spPr>
        <p:style>
          <a:lnRef idx="2">
            <a:schemeClr val="accent1"/>
          </a:lnRef>
          <a:fillRef idx="0">
            <a:schemeClr val="accent1"/>
          </a:fillRef>
          <a:effectRef idx="1">
            <a:schemeClr val="accent1"/>
          </a:effectRef>
          <a:fontRef idx="minor">
            <a:schemeClr val="tx1"/>
          </a:fontRef>
        </p:style>
      </p:cxnSp>
      <p:sp>
        <p:nvSpPr>
          <p:cNvPr id="10" name="Oval 9"/>
          <p:cNvSpPr/>
          <p:nvPr userDrawn="1"/>
        </p:nvSpPr>
        <p:spPr>
          <a:xfrm rot="19800000">
            <a:off x="8576237" y="720163"/>
            <a:ext cx="228600" cy="228600"/>
          </a:xfrm>
          <a:prstGeom prst="ellipse">
            <a:avLst/>
          </a:prstGeom>
          <a:solidFill>
            <a:srgbClr val="EEA82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cxnSp>
        <p:nvCxnSpPr>
          <p:cNvPr id="11" name="Straight Connector 10"/>
          <p:cNvCxnSpPr/>
          <p:nvPr userDrawn="1"/>
        </p:nvCxnSpPr>
        <p:spPr>
          <a:xfrm>
            <a:off x="609600" y="6393326"/>
            <a:ext cx="6629400" cy="7474"/>
          </a:xfrm>
          <a:prstGeom prst="line">
            <a:avLst/>
          </a:prstGeom>
          <a:ln w="38100" cmpd="sng">
            <a:solidFill>
              <a:srgbClr val="EEA82F"/>
            </a:solidFill>
          </a:ln>
          <a:effectLst/>
        </p:spPr>
        <p:style>
          <a:lnRef idx="2">
            <a:schemeClr val="accent1"/>
          </a:lnRef>
          <a:fillRef idx="0">
            <a:schemeClr val="accent1"/>
          </a:fillRef>
          <a:effectRef idx="1">
            <a:schemeClr val="accent1"/>
          </a:effectRef>
          <a:fontRef idx="minor">
            <a:schemeClr val="tx1"/>
          </a:fontRef>
        </p:style>
      </p:cxnSp>
      <p:sp>
        <p:nvSpPr>
          <p:cNvPr id="12" name="Oval 11"/>
          <p:cNvSpPr/>
          <p:nvPr userDrawn="1"/>
        </p:nvSpPr>
        <p:spPr>
          <a:xfrm rot="19800000">
            <a:off x="422837" y="6282763"/>
            <a:ext cx="228600" cy="228600"/>
          </a:xfrm>
          <a:prstGeom prst="ellipse">
            <a:avLst/>
          </a:prstGeom>
          <a:solidFill>
            <a:srgbClr val="EEA82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701" r:id="rId15"/>
    <p:sldLayoutId id="2147483702" r:id="rId16"/>
  </p:sldLayoutIdLst>
  <p:hf hdr="0" ftr="0" dt="0"/>
  <p:txStyles>
    <p:titleStyle>
      <a:lvl1pPr algn="l" defTabSz="914400" rtl="0" eaLnBrk="1" latinLnBrk="0" hangingPunct="1">
        <a:spcBef>
          <a:spcPct val="0"/>
        </a:spcBef>
        <a:buNone/>
        <a:defRPr sz="3600" kern="1200">
          <a:solidFill>
            <a:srgbClr val="2B9AAA"/>
          </a:solidFill>
          <a:latin typeface="Arial Black"/>
          <a:ea typeface="+mj-ea"/>
          <a:cs typeface="Arial Black"/>
        </a:defRPr>
      </a:lvl1pPr>
    </p:titleStyle>
    <p:bodyStyle>
      <a:lvl1pPr marL="342900" indent="-342900" algn="l" defTabSz="914400" rtl="0" eaLnBrk="1" latinLnBrk="0" hangingPunct="1">
        <a:lnSpc>
          <a:spcPct val="90000"/>
        </a:lnSpc>
        <a:spcBef>
          <a:spcPts val="400"/>
        </a:spcBef>
        <a:spcAft>
          <a:spcPts val="600"/>
        </a:spcAft>
        <a:buClr>
          <a:srgbClr val="D70019"/>
        </a:buClr>
        <a:buSzPct val="130000"/>
        <a:buFont typeface="Arial"/>
        <a:buChar char="•"/>
        <a:defRPr sz="3200" b="1" i="0" kern="1200">
          <a:solidFill>
            <a:srgbClr val="08223F"/>
          </a:solidFill>
          <a:latin typeface="Arial"/>
          <a:ea typeface="+mn-ea"/>
          <a:cs typeface="Arial"/>
        </a:defRPr>
      </a:lvl1pPr>
      <a:lvl2pPr marL="742950" indent="-285750" algn="l" defTabSz="914400" rtl="0" eaLnBrk="1" latinLnBrk="0" hangingPunct="1">
        <a:lnSpc>
          <a:spcPct val="85000"/>
        </a:lnSpc>
        <a:spcBef>
          <a:spcPts val="300"/>
        </a:spcBef>
        <a:spcAft>
          <a:spcPts val="600"/>
        </a:spcAft>
        <a:buSzPct val="130000"/>
        <a:buFont typeface="Arial"/>
        <a:buChar char="•"/>
        <a:defRPr sz="2800" b="1" i="0" kern="1200">
          <a:solidFill>
            <a:srgbClr val="08223F"/>
          </a:solidFill>
          <a:latin typeface="Arial"/>
          <a:ea typeface="+mn-ea"/>
          <a:cs typeface="Arial"/>
        </a:defRPr>
      </a:lvl2pPr>
      <a:lvl3pPr marL="1143000" indent="-228600" algn="l" defTabSz="914400" rtl="0" eaLnBrk="1" latinLnBrk="0" hangingPunct="1">
        <a:spcBef>
          <a:spcPct val="20000"/>
        </a:spcBef>
        <a:buFont typeface="Arial" pitchFamily="34" charset="0"/>
        <a:buChar char="•"/>
        <a:defRPr sz="2400" b="1" i="0" kern="1200">
          <a:solidFill>
            <a:schemeClr val="tx1"/>
          </a:solidFill>
          <a:latin typeface="Arial"/>
          <a:ea typeface="+mn-ea"/>
          <a:cs typeface="Arial"/>
        </a:defRPr>
      </a:lvl3pPr>
      <a:lvl4pPr marL="1600200" indent="-228600" algn="l" defTabSz="914400" rtl="0" eaLnBrk="1" latinLnBrk="0" hangingPunct="1">
        <a:spcBef>
          <a:spcPct val="20000"/>
        </a:spcBef>
        <a:buFont typeface="Arial" pitchFamily="34" charset="0"/>
        <a:buChar char="–"/>
        <a:defRPr sz="2000" b="1" i="0" kern="1200">
          <a:solidFill>
            <a:schemeClr val="tx1"/>
          </a:solidFill>
          <a:latin typeface="Arial"/>
          <a:ea typeface="+mn-ea"/>
          <a:cs typeface="Arial"/>
        </a:defRPr>
      </a:lvl4pPr>
      <a:lvl5pPr marL="2057400" indent="-228600" algn="l" defTabSz="914400" rtl="0" eaLnBrk="1" latinLnBrk="0" hangingPunct="1">
        <a:spcBef>
          <a:spcPct val="20000"/>
        </a:spcBef>
        <a:buFont typeface="Arial" pitchFamily="34" charset="0"/>
        <a:buChar char="»"/>
        <a:defRPr sz="2000" b="1" i="0" kern="1200">
          <a:solidFill>
            <a:schemeClr val="tx1"/>
          </a:solidFill>
          <a:latin typeface="Arial"/>
          <a:ea typeface="+mn-ea"/>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9ADDB7-44F7-463F-99B6-9CD4A73BA703}" type="datetime1">
              <a:rPr lang="en-US" smtClean="0">
                <a:solidFill>
                  <a:prstClr val="black">
                    <a:tint val="75000"/>
                  </a:prstClr>
                </a:solidFill>
              </a:rPr>
              <a:pPr/>
              <a:t>5/11/17</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F5734C-E5B8-5A40-A795-8D9C69D3A84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19902297"/>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6.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8.e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9.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0.tiff"/></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4" Type="http://schemas.openxmlformats.org/officeDocument/2006/relationships/image" Target="../media/image12.jpeg"/><Relationship Id="rId1" Type="http://schemas.openxmlformats.org/officeDocument/2006/relationships/slideLayout" Target="../slideLayouts/slideLayout8.xml"/><Relationship Id="rId2" Type="http://schemas.openxmlformats.org/officeDocument/2006/relationships/notesSlide" Target="../notesSlides/notesSlide11.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4" Type="http://schemas.openxmlformats.org/officeDocument/2006/relationships/image" Target="../media/image14.jpeg"/><Relationship Id="rId5" Type="http://schemas.openxmlformats.org/officeDocument/2006/relationships/image" Target="../media/image15.jpeg"/><Relationship Id="rId6" Type="http://schemas.openxmlformats.org/officeDocument/2006/relationships/image" Target="../media/image16.jpeg"/><Relationship Id="rId7" Type="http://schemas.openxmlformats.org/officeDocument/2006/relationships/image" Target="../media/image17.jpeg"/><Relationship Id="rId8" Type="http://schemas.openxmlformats.org/officeDocument/2006/relationships/image" Target="../media/image18.jpeg"/><Relationship Id="rId9" Type="http://schemas.openxmlformats.org/officeDocument/2006/relationships/image" Target="../media/image19.jpe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4" Type="http://schemas.openxmlformats.org/officeDocument/2006/relationships/image" Target="../media/image14.jpeg"/><Relationship Id="rId5" Type="http://schemas.openxmlformats.org/officeDocument/2006/relationships/image" Target="../media/image15.jpeg"/><Relationship Id="rId6" Type="http://schemas.openxmlformats.org/officeDocument/2006/relationships/image" Target="../media/image16.jpeg"/><Relationship Id="rId7" Type="http://schemas.openxmlformats.org/officeDocument/2006/relationships/image" Target="../media/image17.jpeg"/><Relationship Id="rId8" Type="http://schemas.openxmlformats.org/officeDocument/2006/relationships/image" Target="../media/image18.jpeg"/><Relationship Id="rId9" Type="http://schemas.openxmlformats.org/officeDocument/2006/relationships/image" Target="../media/image19.jpe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1.png"/><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4" Type="http://schemas.openxmlformats.org/officeDocument/2006/relationships/image" Target="../media/image26.png"/><Relationship Id="rId1" Type="http://schemas.openxmlformats.org/officeDocument/2006/relationships/slideLayout" Target="../slideLayouts/slideLayout2.xml"/><Relationship Id="rId2" Type="http://schemas.openxmlformats.org/officeDocument/2006/relationships/image" Target="../media/image2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28.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png"/><Relationship Id="rId3" Type="http://schemas.openxmlformats.org/officeDocument/2006/relationships/image" Target="../media/image30.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5.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smtClean="0"/>
              <a:t>NST 1: Increase the rate of AYA Well Visits </a:t>
            </a:r>
            <a:endParaRPr lang="en-US" dirty="0"/>
          </a:p>
        </p:txBody>
      </p:sp>
      <p:sp>
        <p:nvSpPr>
          <p:cNvPr id="3" name="Subtitle 2"/>
          <p:cNvSpPr>
            <a:spLocks noGrp="1"/>
          </p:cNvSpPr>
          <p:nvPr>
            <p:ph type="subTitle" idx="1"/>
          </p:nvPr>
        </p:nvSpPr>
        <p:spPr>
          <a:xfrm>
            <a:off x="304800" y="4102100"/>
            <a:ext cx="8382000" cy="1752600"/>
          </a:xfrm>
        </p:spPr>
        <p:txBody>
          <a:bodyPr>
            <a:normAutofit/>
          </a:bodyPr>
          <a:lstStyle/>
          <a:p>
            <a:endParaRPr lang="en-US" dirty="0">
              <a:solidFill>
                <a:srgbClr val="C00000"/>
              </a:solidFill>
            </a:endParaRPr>
          </a:p>
          <a:p>
            <a:endParaRPr lang="en-US" dirty="0"/>
          </a:p>
          <a:p>
            <a:endParaRPr lang="en-US" dirty="0"/>
          </a:p>
        </p:txBody>
      </p:sp>
      <p:sp>
        <p:nvSpPr>
          <p:cNvPr id="6" name="Slide Number Placeholder 5"/>
          <p:cNvSpPr>
            <a:spLocks noGrp="1"/>
          </p:cNvSpPr>
          <p:nvPr>
            <p:ph type="sldNum" sz="quarter" idx="12"/>
          </p:nvPr>
        </p:nvSpPr>
        <p:spPr/>
        <p:txBody>
          <a:bodyPr/>
          <a:lstStyle/>
          <a:p>
            <a:fld id="{E6ACC551-9D79-49C1-B9A0-EF0A64586A20}" type="slidenum">
              <a:rPr lang="en-US" smtClean="0">
                <a:solidFill>
                  <a:prstClr val="black"/>
                </a:solidFill>
              </a:rPr>
              <a:pPr/>
              <a:t>1</a:t>
            </a:fld>
            <a:endParaRPr lang="en-US" dirty="0">
              <a:solidFill>
                <a:prstClr val="black"/>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PUT			</a:t>
            </a:r>
            <a:endParaRPr lang="en-US" sz="2800" dirty="0">
              <a:solidFill>
                <a:srgbClr val="FF0000"/>
              </a:solidFill>
            </a:endParaRPr>
          </a:p>
        </p:txBody>
      </p:sp>
      <p:sp>
        <p:nvSpPr>
          <p:cNvPr id="3" name="Content Placeholder 2"/>
          <p:cNvSpPr>
            <a:spLocks noGrp="1"/>
          </p:cNvSpPr>
          <p:nvPr>
            <p:ph idx="1"/>
          </p:nvPr>
        </p:nvSpPr>
        <p:spPr>
          <a:xfrm>
            <a:off x="3943048" y="1219200"/>
            <a:ext cx="4743751" cy="4525963"/>
          </a:xfrm>
        </p:spPr>
        <p:txBody>
          <a:bodyPr>
            <a:normAutofit/>
          </a:bodyPr>
          <a:lstStyle/>
          <a:p>
            <a:pPr marL="0" indent="0">
              <a:buNone/>
            </a:pPr>
            <a:r>
              <a:rPr lang="en-US" dirty="0" smtClean="0"/>
              <a:t>“</a:t>
            </a:r>
            <a:r>
              <a:rPr lang="en-US" dirty="0"/>
              <a:t>Change the attitudes of adolescents and their parents to encourage them to prioritize prevention health and annual </a:t>
            </a:r>
            <a:r>
              <a:rPr lang="en-US" dirty="0" smtClean="0"/>
              <a:t>checkups.”</a:t>
            </a:r>
          </a:p>
          <a:p>
            <a:pPr marL="0" indent="0">
              <a:buNone/>
            </a:pPr>
            <a:endParaRPr lang="en-US" dirty="0"/>
          </a:p>
          <a:p>
            <a:pPr marL="0" indent="0" algn="r">
              <a:buNone/>
            </a:pPr>
            <a:r>
              <a:rPr lang="en-US" sz="1800" i="1" dirty="0" smtClean="0"/>
              <a:t>National Foundation </a:t>
            </a:r>
            <a:br>
              <a:rPr lang="en-US" sz="1800" i="1" dirty="0" smtClean="0"/>
            </a:br>
            <a:r>
              <a:rPr lang="en-US" sz="1800" i="1" dirty="0" smtClean="0"/>
              <a:t>Infectious Diseases </a:t>
            </a:r>
            <a:r>
              <a:rPr lang="en-US" sz="1800" i="1" dirty="0"/>
              <a:t>– </a:t>
            </a:r>
            <a:r>
              <a:rPr lang="en-US" sz="1800" i="1" dirty="0" smtClean="0"/>
              <a:t>Pfizer</a:t>
            </a:r>
            <a:endParaRPr lang="en-US" sz="1800" i="1" dirty="0"/>
          </a:p>
          <a:p>
            <a:endParaRPr lang="en-US" dirty="0"/>
          </a:p>
        </p:txBody>
      </p:sp>
      <p:pic>
        <p:nvPicPr>
          <p:cNvPr id="5" name="Picture 4" descr="AA_F_nurse_chart.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446979"/>
            <a:ext cx="3837285" cy="5755928"/>
          </a:xfrm>
          <a:prstGeom prst="rect">
            <a:avLst/>
          </a:prstGeom>
        </p:spPr>
      </p:pic>
    </p:spTree>
    <p:extLst>
      <p:ext uri="{BB962C8B-B14F-4D97-AF65-F5344CB8AC3E}">
        <p14:creationId xmlns:p14="http://schemas.microsoft.com/office/powerpoint/2010/main" val="195552101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960471" y="0"/>
            <a:ext cx="4183529" cy="68580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Content Placeholder 3"/>
          <p:cNvSpPr>
            <a:spLocks noGrp="1"/>
          </p:cNvSpPr>
          <p:nvPr>
            <p:ph idx="1"/>
          </p:nvPr>
        </p:nvSpPr>
        <p:spPr>
          <a:xfrm>
            <a:off x="5368958" y="3510052"/>
            <a:ext cx="4165600" cy="3328699"/>
          </a:xfrm>
        </p:spPr>
        <p:txBody>
          <a:bodyPr>
            <a:normAutofit/>
          </a:bodyPr>
          <a:lstStyle/>
          <a:p>
            <a:r>
              <a:rPr lang="en-US" smtClean="0">
                <a:solidFill>
                  <a:schemeClr val="bg1"/>
                </a:solidFill>
              </a:rPr>
              <a:t>Price</a:t>
            </a:r>
            <a:endParaRPr lang="en-US" dirty="0" smtClean="0">
              <a:solidFill>
                <a:schemeClr val="bg1"/>
              </a:solidFill>
            </a:endParaRPr>
          </a:p>
          <a:p>
            <a:r>
              <a:rPr lang="en-US" dirty="0" smtClean="0">
                <a:solidFill>
                  <a:schemeClr val="bg1"/>
                </a:solidFill>
              </a:rPr>
              <a:t>Product</a:t>
            </a:r>
          </a:p>
          <a:p>
            <a:r>
              <a:rPr lang="en-US" dirty="0" smtClean="0">
                <a:solidFill>
                  <a:schemeClr val="bg1"/>
                </a:solidFill>
              </a:rPr>
              <a:t>Promotion</a:t>
            </a:r>
          </a:p>
          <a:p>
            <a:r>
              <a:rPr lang="en-US" dirty="0" smtClean="0">
                <a:solidFill>
                  <a:schemeClr val="bg1"/>
                </a:solidFill>
              </a:rPr>
              <a:t>Place</a:t>
            </a:r>
            <a:endParaRPr lang="en-US" dirty="0">
              <a:solidFill>
                <a:schemeClr val="bg1"/>
              </a:solidFill>
            </a:endParaRPr>
          </a:p>
        </p:txBody>
      </p:sp>
      <p:sp>
        <p:nvSpPr>
          <p:cNvPr id="7" name="Title 6"/>
          <p:cNvSpPr>
            <a:spLocks noGrp="1"/>
          </p:cNvSpPr>
          <p:nvPr>
            <p:ph type="title"/>
          </p:nvPr>
        </p:nvSpPr>
        <p:spPr>
          <a:xfrm>
            <a:off x="48713" y="2057400"/>
            <a:ext cx="4911758" cy="3257400"/>
          </a:xfrm>
        </p:spPr>
        <p:txBody>
          <a:bodyPr>
            <a:normAutofit/>
          </a:bodyPr>
          <a:lstStyle/>
          <a:p>
            <a:pPr algn="r"/>
            <a:r>
              <a:rPr lang="en-US" sz="2900" b="1" dirty="0" smtClean="0">
                <a:solidFill>
                  <a:schemeClr val="tx1"/>
                </a:solidFill>
                <a:latin typeface="Arial" charset="0"/>
                <a:ea typeface="Arial" charset="0"/>
                <a:cs typeface="Arial" charset="0"/>
              </a:rPr>
              <a:t>how you get </a:t>
            </a:r>
            <a:r>
              <a:rPr lang="en-US" sz="2900" b="1" smtClean="0">
                <a:solidFill>
                  <a:schemeClr val="tx1"/>
                </a:solidFill>
                <a:latin typeface="Arial" charset="0"/>
                <a:ea typeface="Arial" charset="0"/>
                <a:cs typeface="Arial" charset="0"/>
              </a:rPr>
              <a:t>people </a:t>
            </a:r>
            <a:br>
              <a:rPr lang="en-US" sz="2900" b="1" smtClean="0">
                <a:solidFill>
                  <a:schemeClr val="tx1"/>
                </a:solidFill>
                <a:latin typeface="Arial" charset="0"/>
                <a:ea typeface="Arial" charset="0"/>
                <a:cs typeface="Arial" charset="0"/>
              </a:rPr>
            </a:br>
            <a:r>
              <a:rPr lang="en-US" sz="2900" b="1" smtClean="0">
                <a:solidFill>
                  <a:schemeClr val="tx1"/>
                </a:solidFill>
                <a:latin typeface="Arial" charset="0"/>
                <a:ea typeface="Arial" charset="0"/>
                <a:cs typeface="Arial" charset="0"/>
              </a:rPr>
              <a:t>to </a:t>
            </a:r>
            <a:r>
              <a:rPr lang="en-US" sz="2900" b="1" dirty="0" smtClean="0">
                <a:solidFill>
                  <a:schemeClr val="tx1"/>
                </a:solidFill>
                <a:latin typeface="Arial" charset="0"/>
                <a:ea typeface="Arial" charset="0"/>
                <a:cs typeface="Arial" charset="0"/>
              </a:rPr>
              <a:t>buy your stuff</a:t>
            </a:r>
            <a:endParaRPr lang="en-US" sz="2900" b="1" dirty="0">
              <a:solidFill>
                <a:schemeClr val="tx1"/>
              </a:solidFill>
              <a:latin typeface="Arial" charset="0"/>
              <a:ea typeface="Arial" charset="0"/>
              <a:cs typeface="Arial" charset="0"/>
            </a:endParaRPr>
          </a:p>
        </p:txBody>
      </p:sp>
      <p:pic>
        <p:nvPicPr>
          <p:cNvPr id="11" name="Picture 6"/>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053555" y="677504"/>
            <a:ext cx="5456427" cy="2170067"/>
          </a:xfrm>
          <a:prstGeom prst="rect">
            <a:avLst/>
          </a:prstGeom>
          <a:noFill/>
          <a:ln w="9525" cap="rnd">
            <a:solidFill>
              <a:schemeClr val="tx1"/>
            </a:solidFill>
            <a:prstDash val="sysDot"/>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sp>
        <p:nvSpPr>
          <p:cNvPr id="12" name="TextBox 11"/>
          <p:cNvSpPr txBox="1"/>
          <p:nvPr/>
        </p:nvSpPr>
        <p:spPr>
          <a:xfrm>
            <a:off x="375095" y="4191000"/>
            <a:ext cx="4531941" cy="1938992"/>
          </a:xfrm>
          <a:prstGeom prst="rect">
            <a:avLst/>
          </a:prstGeom>
          <a:noFill/>
        </p:spPr>
        <p:txBody>
          <a:bodyPr wrap="square" rtlCol="0">
            <a:spAutoFit/>
          </a:bodyPr>
          <a:lstStyle/>
          <a:p>
            <a:pPr algn="r"/>
            <a:r>
              <a:rPr lang="en-US" sz="4000" b="1" dirty="0">
                <a:solidFill>
                  <a:srgbClr val="FF0000"/>
                </a:solidFill>
                <a:latin typeface="Arial" charset="0"/>
                <a:ea typeface="Arial" charset="0"/>
                <a:cs typeface="Arial" charset="0"/>
              </a:rPr>
              <a:t>vs</a:t>
            </a:r>
            <a:r>
              <a:rPr lang="en-US" sz="4000" b="1" dirty="0">
                <a:latin typeface="Arial" charset="0"/>
                <a:ea typeface="Arial" charset="0"/>
                <a:cs typeface="Arial" charset="0"/>
              </a:rPr>
              <a:t/>
            </a:r>
            <a:br>
              <a:rPr lang="en-US" sz="4000" b="1" dirty="0">
                <a:latin typeface="Arial" charset="0"/>
                <a:ea typeface="Arial" charset="0"/>
                <a:cs typeface="Arial" charset="0"/>
              </a:rPr>
            </a:br>
            <a:r>
              <a:rPr lang="en-US" sz="2900" b="1" dirty="0">
                <a:latin typeface="Arial" charset="0"/>
                <a:ea typeface="Arial" charset="0"/>
                <a:cs typeface="Arial" charset="0"/>
              </a:rPr>
              <a:t>what you say about </a:t>
            </a:r>
            <a:r>
              <a:rPr lang="en-US" sz="2900" b="1" dirty="0" smtClean="0">
                <a:latin typeface="Arial" charset="0"/>
                <a:ea typeface="Arial" charset="0"/>
                <a:cs typeface="Arial" charset="0"/>
              </a:rPr>
              <a:t/>
            </a:r>
            <a:br>
              <a:rPr lang="en-US" sz="2900" b="1" dirty="0" smtClean="0">
                <a:latin typeface="Arial" charset="0"/>
                <a:ea typeface="Arial" charset="0"/>
                <a:cs typeface="Arial" charset="0"/>
              </a:rPr>
            </a:br>
            <a:r>
              <a:rPr lang="en-US" sz="2900" b="1" dirty="0" smtClean="0">
                <a:latin typeface="Arial" charset="0"/>
                <a:ea typeface="Arial" charset="0"/>
                <a:cs typeface="Arial" charset="0"/>
              </a:rPr>
              <a:t>your </a:t>
            </a:r>
            <a:r>
              <a:rPr lang="en-US" sz="2900" b="1" dirty="0">
                <a:latin typeface="Arial" charset="0"/>
                <a:ea typeface="Arial" charset="0"/>
                <a:cs typeface="Arial" charset="0"/>
              </a:rPr>
              <a:t>product </a:t>
            </a:r>
            <a:r>
              <a:rPr lang="en-US" sz="2900" b="1" dirty="0" smtClean="0">
                <a:latin typeface="Arial" charset="0"/>
                <a:ea typeface="Arial" charset="0"/>
                <a:cs typeface="Arial" charset="0"/>
              </a:rPr>
              <a:t/>
            </a:r>
            <a:br>
              <a:rPr lang="en-US" sz="2900" b="1" dirty="0" smtClean="0">
                <a:latin typeface="Arial" charset="0"/>
                <a:ea typeface="Arial" charset="0"/>
                <a:cs typeface="Arial" charset="0"/>
              </a:rPr>
            </a:br>
            <a:r>
              <a:rPr lang="en-US" sz="2200" b="1" dirty="0" smtClean="0">
                <a:latin typeface="Arial" charset="0"/>
                <a:ea typeface="Arial" charset="0"/>
                <a:cs typeface="Arial" charset="0"/>
              </a:rPr>
              <a:t>to </a:t>
            </a:r>
            <a:r>
              <a:rPr lang="en-US" sz="2200" b="1" dirty="0">
                <a:latin typeface="Arial" charset="0"/>
                <a:ea typeface="Arial" charset="0"/>
                <a:cs typeface="Arial" charset="0"/>
              </a:rPr>
              <a:t>get them to do something</a:t>
            </a:r>
          </a:p>
        </p:txBody>
      </p:sp>
      <p:sp>
        <p:nvSpPr>
          <p:cNvPr id="8" name="TextBox 7"/>
          <p:cNvSpPr txBox="1"/>
          <p:nvPr/>
        </p:nvSpPr>
        <p:spPr>
          <a:xfrm>
            <a:off x="6095062" y="5868036"/>
            <a:ext cx="4183529" cy="769441"/>
          </a:xfrm>
          <a:prstGeom prst="rect">
            <a:avLst/>
          </a:prstGeom>
          <a:noFill/>
        </p:spPr>
        <p:txBody>
          <a:bodyPr wrap="square" rtlCol="0">
            <a:spAutoFit/>
          </a:bodyPr>
          <a:lstStyle/>
          <a:p>
            <a:pPr algn="ctr"/>
            <a:r>
              <a:rPr lang="en-US" sz="4400" b="1" smtClean="0">
                <a:solidFill>
                  <a:srgbClr val="FF0000"/>
                </a:solidFill>
                <a:latin typeface="Arial" charset="0"/>
                <a:ea typeface="Arial" charset="0"/>
                <a:cs typeface="Arial" charset="0"/>
              </a:rPr>
              <a:t>you?</a:t>
            </a:r>
            <a:endParaRPr lang="en-US" sz="4400" b="1">
              <a:solidFill>
                <a:srgbClr val="FF0000"/>
              </a:solidFill>
              <a:latin typeface="Arial" charset="0"/>
              <a:ea typeface="Arial" charset="0"/>
              <a:cs typeface="Arial" charset="0"/>
            </a:endParaRPr>
          </a:p>
        </p:txBody>
      </p:sp>
    </p:spTree>
    <p:extLst>
      <p:ext uri="{BB962C8B-B14F-4D97-AF65-F5344CB8AC3E}">
        <p14:creationId xmlns:p14="http://schemas.microsoft.com/office/powerpoint/2010/main" val="182330301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igworksheet_printme.pdf"/>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8707" y="695046"/>
            <a:ext cx="4350464" cy="5630011"/>
          </a:xfrm>
          <a:prstGeom prst="rect">
            <a:avLst/>
          </a:prstGeom>
          <a:solidFill>
            <a:srgbClr val="FFFFFF"/>
          </a:solidFill>
        </p:spPr>
      </p:pic>
      <p:sp>
        <p:nvSpPr>
          <p:cNvPr id="5" name="Rectangle 4"/>
          <p:cNvSpPr/>
          <p:nvPr/>
        </p:nvSpPr>
        <p:spPr>
          <a:xfrm>
            <a:off x="4960471" y="0"/>
            <a:ext cx="4183529" cy="68580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Content Placeholder 3"/>
          <p:cNvSpPr txBox="1">
            <a:spLocks/>
          </p:cNvSpPr>
          <p:nvPr/>
        </p:nvSpPr>
        <p:spPr>
          <a:xfrm>
            <a:off x="5368958" y="3510052"/>
            <a:ext cx="4165600" cy="3328699"/>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mtClean="0">
                <a:solidFill>
                  <a:schemeClr val="bg1"/>
                </a:solidFill>
              </a:rPr>
              <a:t>Price</a:t>
            </a:r>
          </a:p>
          <a:p>
            <a:r>
              <a:rPr lang="en-US" smtClean="0">
                <a:solidFill>
                  <a:schemeClr val="bg1"/>
                </a:solidFill>
              </a:rPr>
              <a:t>Product</a:t>
            </a:r>
          </a:p>
          <a:p>
            <a:r>
              <a:rPr lang="en-US" smtClean="0">
                <a:solidFill>
                  <a:schemeClr val="bg1"/>
                </a:solidFill>
              </a:rPr>
              <a:t>Promotion</a:t>
            </a:r>
          </a:p>
          <a:p>
            <a:r>
              <a:rPr lang="en-US" smtClean="0">
                <a:solidFill>
                  <a:schemeClr val="bg1"/>
                </a:solidFill>
              </a:rPr>
              <a:t>Place</a:t>
            </a:r>
            <a:endParaRPr lang="en-US" dirty="0">
              <a:solidFill>
                <a:schemeClr val="bg1"/>
              </a:solidFill>
            </a:endParaRPr>
          </a:p>
        </p:txBody>
      </p:sp>
    </p:spTree>
    <p:extLst>
      <p:ext uri="{BB962C8B-B14F-4D97-AF65-F5344CB8AC3E}">
        <p14:creationId xmlns:p14="http://schemas.microsoft.com/office/powerpoint/2010/main" val="10775497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
            <a:ext cx="8229600" cy="1143000"/>
          </a:xfrm>
        </p:spPr>
        <p:txBody>
          <a:bodyPr/>
          <a:lstStyle/>
          <a:p>
            <a:r>
              <a:rPr lang="en-US" b="1" dirty="0" smtClean="0">
                <a:solidFill>
                  <a:schemeClr val="tx1"/>
                </a:solidFill>
                <a:latin typeface="Arial" charset="0"/>
                <a:ea typeface="Arial" charset="0"/>
                <a:cs typeface="Arial" charset="0"/>
              </a:rPr>
              <a:t>price matters</a:t>
            </a:r>
            <a:endParaRPr lang="en-US" b="1" dirty="0">
              <a:solidFill>
                <a:schemeClr val="tx1"/>
              </a:solidFill>
              <a:latin typeface="Arial" charset="0"/>
              <a:ea typeface="Arial" charset="0"/>
              <a:cs typeface="Arial"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16302" y="924421"/>
            <a:ext cx="7227498" cy="4792452"/>
          </a:xfrm>
          <a:prstGeom prst="rect">
            <a:avLst/>
          </a:prstGeom>
          <a:effectLst>
            <a:outerShdw blurRad="50800" dist="76200" dir="2700000" algn="tl" rotWithShape="0">
              <a:prstClr val="black">
                <a:alpha val="40000"/>
              </a:prstClr>
            </a:outerShdw>
          </a:effectLst>
        </p:spPr>
      </p:pic>
    </p:spTree>
    <p:extLst>
      <p:ext uri="{BB962C8B-B14F-4D97-AF65-F5344CB8AC3E}">
        <p14:creationId xmlns:p14="http://schemas.microsoft.com/office/powerpoint/2010/main" val="15659917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
            <a:ext cx="8229600" cy="1143000"/>
          </a:xfrm>
        </p:spPr>
        <p:txBody>
          <a:bodyPr/>
          <a:lstStyle/>
          <a:p>
            <a:r>
              <a:rPr lang="en-US" b="1" dirty="0" smtClean="0">
                <a:solidFill>
                  <a:schemeClr val="tx1"/>
                </a:solidFill>
                <a:latin typeface="Arial" charset="0"/>
                <a:ea typeface="Arial" charset="0"/>
                <a:cs typeface="Arial" charset="0"/>
              </a:rPr>
              <a:t>place matters</a:t>
            </a:r>
            <a:endParaRPr lang="en-US" b="1" dirty="0">
              <a:solidFill>
                <a:schemeClr val="tx1"/>
              </a:solidFill>
              <a:latin typeface="Arial" charset="0"/>
              <a:ea typeface="Arial" charset="0"/>
              <a:cs typeface="Arial" charset="0"/>
            </a:endParaRPr>
          </a:p>
        </p:txBody>
      </p:sp>
      <p:sp>
        <p:nvSpPr>
          <p:cNvPr id="3" name="Content Placeholder 2"/>
          <p:cNvSpPr>
            <a:spLocks noGrp="1"/>
          </p:cNvSpPr>
          <p:nvPr>
            <p:ph idx="1"/>
          </p:nvPr>
        </p:nvSpPr>
        <p:spPr>
          <a:xfrm>
            <a:off x="457200" y="846974"/>
            <a:ext cx="8229600" cy="4525963"/>
          </a:xfrm>
        </p:spPr>
        <p:txBody>
          <a:bodyPr/>
          <a:lstStyle/>
          <a:p>
            <a:pPr marL="0" indent="0">
              <a:buNone/>
            </a:pPr>
            <a:endParaRPr lang="en-US" dirty="0"/>
          </a:p>
        </p:txBody>
      </p:sp>
      <p:grpSp>
        <p:nvGrpSpPr>
          <p:cNvPr id="7" name="Group 6"/>
          <p:cNvGrpSpPr/>
          <p:nvPr/>
        </p:nvGrpSpPr>
        <p:grpSpPr>
          <a:xfrm>
            <a:off x="547293" y="838348"/>
            <a:ext cx="8291907" cy="5873069"/>
            <a:chOff x="457200" y="2369452"/>
            <a:chExt cx="7188454" cy="5091505"/>
          </a:xfrm>
        </p:grpSpPr>
        <p:sp>
          <p:nvSpPr>
            <p:cNvPr id="13" name="Rectangle 12"/>
            <p:cNvSpPr/>
            <p:nvPr/>
          </p:nvSpPr>
          <p:spPr>
            <a:xfrm>
              <a:off x="457200" y="2369452"/>
              <a:ext cx="7188454" cy="5091505"/>
            </a:xfrm>
            <a:prstGeom prst="rect">
              <a:avLst/>
            </a:prstGeom>
            <a:solidFill>
              <a:schemeClr val="bg1"/>
            </a:solidFill>
            <a:ln w="3175">
              <a:solidFill>
                <a:schemeClr val="tx1">
                  <a:lumMod val="75000"/>
                  <a:lumOff val="25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3"/>
            <a:stretch>
              <a:fillRect/>
            </a:stretch>
          </p:blipFill>
          <p:spPr>
            <a:xfrm>
              <a:off x="631399" y="2468843"/>
              <a:ext cx="6896883" cy="4892722"/>
            </a:xfrm>
            <a:prstGeom prst="rect">
              <a:avLst/>
            </a:prstGeom>
          </p:spPr>
        </p:pic>
      </p:grpSp>
    </p:spTree>
    <p:extLst>
      <p:ext uri="{BB962C8B-B14F-4D97-AF65-F5344CB8AC3E}">
        <p14:creationId xmlns:p14="http://schemas.microsoft.com/office/powerpoint/2010/main" val="107193359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linicWaitingArea2_veer.jp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975102" y="876052"/>
            <a:ext cx="3093661" cy="3352800"/>
          </a:xfrm>
          <a:prstGeom prst="rect">
            <a:avLst/>
          </a:prstGeom>
          <a:ln>
            <a:noFill/>
          </a:ln>
          <a:effectLst>
            <a:outerShdw blurRad="292100" dist="139700" dir="2700000" algn="tl" rotWithShape="0">
              <a:srgbClr val="333333">
                <a:alpha val="65000"/>
              </a:srgbClr>
            </a:outerShdw>
          </a:effectLst>
        </p:spPr>
      </p:pic>
      <p:pic>
        <p:nvPicPr>
          <p:cNvPr id="3" name="Picture Placeholder 3" descr="IMG_1408lowres.jpg"/>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044699" y="931191"/>
            <a:ext cx="3048000" cy="3297661"/>
          </a:xfrm>
          <a:prstGeom prst="rect">
            <a:avLst/>
          </a:prstGeom>
          <a:ln>
            <a:noFill/>
          </a:ln>
          <a:effectLst>
            <a:outerShdw blurRad="292100" dist="139700" dir="2700000" algn="tl" rotWithShape="0">
              <a:srgbClr val="333333">
                <a:alpha val="65000"/>
              </a:srgbClr>
            </a:outerShdw>
          </a:effectLst>
        </p:spPr>
      </p:pic>
      <p:sp>
        <p:nvSpPr>
          <p:cNvPr id="7" name="Title 1"/>
          <p:cNvSpPr txBox="1">
            <a:spLocks/>
          </p:cNvSpPr>
          <p:nvPr/>
        </p:nvSpPr>
        <p:spPr>
          <a:xfrm>
            <a:off x="457200" y="20638"/>
            <a:ext cx="8229600" cy="1143000"/>
          </a:xfrm>
          <a:prstGeom prst="rect">
            <a:avLst/>
          </a:prstGeom>
        </p:spPr>
        <p:txBody>
          <a:bodyPr/>
          <a:lstStyle>
            <a:lvl1pPr algn="l" defTabSz="457200" rtl="0" eaLnBrk="1" latinLnBrk="0" hangingPunct="1">
              <a:spcBef>
                <a:spcPct val="0"/>
              </a:spcBef>
              <a:buNone/>
              <a:defRPr sz="4000" kern="1200">
                <a:solidFill>
                  <a:schemeClr val="tx1"/>
                </a:solidFill>
                <a:latin typeface="Arial"/>
                <a:ea typeface="+mj-ea"/>
                <a:cs typeface="Arial"/>
              </a:defRPr>
            </a:lvl1pPr>
          </a:lstStyle>
          <a:p>
            <a:r>
              <a:rPr lang="en-US" sz="3600" b="1" dirty="0" smtClean="0"/>
              <a:t>product matters</a:t>
            </a:r>
            <a:endParaRPr lang="en-US" sz="3600" b="1" dirty="0"/>
          </a:p>
        </p:txBody>
      </p:sp>
      <p:sp>
        <p:nvSpPr>
          <p:cNvPr id="8" name="TextBox 7"/>
          <p:cNvSpPr txBox="1"/>
          <p:nvPr/>
        </p:nvSpPr>
        <p:spPr>
          <a:xfrm>
            <a:off x="635431" y="4495800"/>
            <a:ext cx="7937069" cy="2585323"/>
          </a:xfrm>
          <a:prstGeom prst="rect">
            <a:avLst/>
          </a:prstGeom>
          <a:noFill/>
        </p:spPr>
        <p:txBody>
          <a:bodyPr wrap="square" numCol="2" rtlCol="0">
            <a:spAutoFit/>
          </a:bodyPr>
          <a:lstStyle/>
          <a:p>
            <a:pPr marL="285750" indent="-285750">
              <a:buFont typeface="Arial" charset="0"/>
              <a:buChar char="•"/>
            </a:pPr>
            <a:r>
              <a:rPr lang="en-US" dirty="0">
                <a:latin typeface="Arial" charset="0"/>
                <a:ea typeface="Arial" charset="0"/>
                <a:cs typeface="Arial" charset="0"/>
              </a:rPr>
              <a:t>Perceived lack of confidentiality and restrictions (parental consent/notification)</a:t>
            </a:r>
          </a:p>
          <a:p>
            <a:pPr marL="285750" indent="-285750">
              <a:buFont typeface="Arial" charset="0"/>
              <a:buChar char="•"/>
            </a:pPr>
            <a:r>
              <a:rPr lang="en-US" dirty="0">
                <a:latin typeface="Arial" charset="0"/>
                <a:ea typeface="Arial" charset="0"/>
                <a:cs typeface="Arial" charset="0"/>
              </a:rPr>
              <a:t>Poor communication by providers</a:t>
            </a:r>
          </a:p>
          <a:p>
            <a:pPr marL="285750" indent="-285750">
              <a:buFont typeface="Arial" charset="0"/>
              <a:buChar char="•"/>
            </a:pPr>
            <a:r>
              <a:rPr lang="en-US" dirty="0">
                <a:latin typeface="Arial" charset="0"/>
                <a:ea typeface="Arial" charset="0"/>
                <a:cs typeface="Arial" charset="0"/>
              </a:rPr>
              <a:t>Insensitive attitudes of care providers </a:t>
            </a:r>
          </a:p>
          <a:p>
            <a:pPr marL="285750" indent="-285750">
              <a:buFont typeface="Arial" charset="0"/>
              <a:buChar char="•"/>
            </a:pPr>
            <a:endParaRPr lang="en-US" dirty="0" smtClean="0">
              <a:latin typeface="Arial" charset="0"/>
              <a:ea typeface="Arial" charset="0"/>
              <a:cs typeface="Arial" charset="0"/>
            </a:endParaRPr>
          </a:p>
          <a:p>
            <a:pPr marL="285750" indent="-285750">
              <a:buFont typeface="Arial" charset="0"/>
              <a:buChar char="•"/>
            </a:pPr>
            <a:endParaRPr lang="en-US" dirty="0" smtClean="0">
              <a:latin typeface="Arial" charset="0"/>
              <a:ea typeface="Arial" charset="0"/>
              <a:cs typeface="Arial" charset="0"/>
            </a:endParaRPr>
          </a:p>
          <a:p>
            <a:pPr marL="285750" indent="-285750">
              <a:buFont typeface="Arial" charset="0"/>
              <a:buChar char="•"/>
            </a:pPr>
            <a:endParaRPr lang="en-US" dirty="0">
              <a:latin typeface="Arial" charset="0"/>
              <a:ea typeface="Arial" charset="0"/>
              <a:cs typeface="Arial" charset="0"/>
            </a:endParaRPr>
          </a:p>
          <a:p>
            <a:pPr marL="285750" indent="-285750">
              <a:buFont typeface="Arial" charset="0"/>
              <a:buChar char="•"/>
            </a:pPr>
            <a:r>
              <a:rPr lang="en-US" dirty="0" smtClean="0">
                <a:latin typeface="Arial" charset="0"/>
                <a:ea typeface="Arial" charset="0"/>
                <a:cs typeface="Arial" charset="0"/>
              </a:rPr>
              <a:t>Lack </a:t>
            </a:r>
            <a:r>
              <a:rPr lang="en-US" dirty="0">
                <a:latin typeface="Arial" charset="0"/>
                <a:ea typeface="Arial" charset="0"/>
                <a:cs typeface="Arial" charset="0"/>
              </a:rPr>
              <a:t>of provider </a:t>
            </a:r>
            <a:r>
              <a:rPr lang="en-US" dirty="0" smtClean="0">
                <a:latin typeface="Arial" charset="0"/>
                <a:ea typeface="Arial" charset="0"/>
                <a:cs typeface="Arial" charset="0"/>
              </a:rPr>
              <a:t>knowledge, skills</a:t>
            </a:r>
            <a:endParaRPr lang="en-US" dirty="0">
              <a:latin typeface="Arial" charset="0"/>
              <a:ea typeface="Arial" charset="0"/>
              <a:cs typeface="Arial" charset="0"/>
            </a:endParaRPr>
          </a:p>
          <a:p>
            <a:pPr marL="285750" indent="-285750">
              <a:buFont typeface="Arial" charset="0"/>
              <a:buChar char="•"/>
            </a:pPr>
            <a:r>
              <a:rPr lang="en-US" dirty="0">
                <a:latin typeface="Arial" charset="0"/>
                <a:ea typeface="Arial" charset="0"/>
                <a:cs typeface="Arial" charset="0"/>
              </a:rPr>
              <a:t>Lack of money, insurance, and transportation</a:t>
            </a:r>
          </a:p>
          <a:p>
            <a:pPr marL="285750" indent="-285750">
              <a:buFont typeface="Arial" charset="0"/>
              <a:buChar char="•"/>
            </a:pPr>
            <a:r>
              <a:rPr lang="en-US" dirty="0">
                <a:latin typeface="Arial" charset="0"/>
                <a:ea typeface="Arial" charset="0"/>
                <a:cs typeface="Arial" charset="0"/>
              </a:rPr>
              <a:t>Inaccessible locations and/or limited services</a:t>
            </a:r>
          </a:p>
          <a:p>
            <a:pPr marL="285750" indent="-285750">
              <a:buFont typeface="Arial" charset="0"/>
              <a:buChar char="•"/>
            </a:pPr>
            <a:r>
              <a:rPr lang="en-US" dirty="0">
                <a:latin typeface="Arial" charset="0"/>
                <a:ea typeface="Arial" charset="0"/>
                <a:cs typeface="Arial" charset="0"/>
              </a:rPr>
              <a:t>Limited office hours</a:t>
            </a:r>
          </a:p>
          <a:p>
            <a:pPr marL="285750" indent="-285750">
              <a:buFont typeface="Arial" charset="0"/>
              <a:buChar char="•"/>
            </a:pPr>
            <a:endParaRPr lang="en-US" dirty="0">
              <a:latin typeface="Arial" charset="0"/>
              <a:ea typeface="Arial" charset="0"/>
              <a:cs typeface="Arial" charset="0"/>
            </a:endParaRPr>
          </a:p>
        </p:txBody>
      </p:sp>
    </p:spTree>
    <p:extLst>
      <p:ext uri="{BB962C8B-B14F-4D97-AF65-F5344CB8AC3E}">
        <p14:creationId xmlns:p14="http://schemas.microsoft.com/office/powerpoint/2010/main" val="139329537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2" descr="needle"/>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339441" y="1600200"/>
            <a:ext cx="2554435" cy="191582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5236" name="Rectangle 4"/>
          <p:cNvSpPr>
            <a:spLocks noGrp="1" noChangeArrowheads="1"/>
          </p:cNvSpPr>
          <p:nvPr>
            <p:ph type="title"/>
          </p:nvPr>
        </p:nvSpPr>
        <p:spPr>
          <a:xfrm>
            <a:off x="381000" y="238781"/>
            <a:ext cx="9448800" cy="457200"/>
          </a:xfrm>
        </p:spPr>
        <p:txBody>
          <a:bodyPr>
            <a:normAutofit fontScale="90000"/>
          </a:bodyPr>
          <a:lstStyle/>
          <a:p>
            <a:r>
              <a:rPr lang="en-US" altLang="en-US" b="1" dirty="0" smtClean="0">
                <a:solidFill>
                  <a:schemeClr val="tx1"/>
                </a:solidFill>
                <a:latin typeface="Arial" charset="0"/>
                <a:ea typeface="Arial" charset="0"/>
                <a:cs typeface="Arial" charset="0"/>
              </a:rPr>
              <a:t>audiences &amp; roles</a:t>
            </a:r>
            <a:endParaRPr lang="en-US" altLang="en-US" b="1" dirty="0">
              <a:solidFill>
                <a:schemeClr val="tx1"/>
              </a:solidFill>
              <a:latin typeface="Arial" charset="0"/>
              <a:ea typeface="Arial" charset="0"/>
              <a:cs typeface="Arial" charset="0"/>
            </a:endParaRPr>
          </a:p>
        </p:txBody>
      </p:sp>
      <p:sp>
        <p:nvSpPr>
          <p:cNvPr id="95238" name="TextBox 1"/>
          <p:cNvSpPr txBox="1">
            <a:spLocks noChangeArrowheads="1"/>
          </p:cNvSpPr>
          <p:nvPr/>
        </p:nvSpPr>
        <p:spPr bwMode="auto">
          <a:xfrm>
            <a:off x="609600" y="1371600"/>
            <a:ext cx="2819400" cy="523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charset="0"/>
                <a:ea typeface="ＭＳ Ｐゴシック" charset="-128"/>
              </a:defRPr>
            </a:lvl1pPr>
            <a:lvl2pPr marL="742950" indent="-285750" eaLnBrk="0" hangingPunct="0">
              <a:defRPr sz="2800">
                <a:solidFill>
                  <a:schemeClr val="tx1"/>
                </a:solidFill>
                <a:latin typeface="Arial" charset="0"/>
                <a:ea typeface="ＭＳ Ｐゴシック" charset="-128"/>
              </a:defRPr>
            </a:lvl2pPr>
            <a:lvl3pPr marL="1143000" indent="-228600" eaLnBrk="0" hangingPunct="0">
              <a:defRPr sz="2800">
                <a:solidFill>
                  <a:schemeClr val="tx1"/>
                </a:solidFill>
                <a:latin typeface="Arial" charset="0"/>
                <a:ea typeface="ＭＳ Ｐゴシック" charset="-128"/>
              </a:defRPr>
            </a:lvl3pPr>
            <a:lvl4pPr marL="1600200" indent="-228600" eaLnBrk="0" hangingPunct="0">
              <a:defRPr sz="2800">
                <a:solidFill>
                  <a:schemeClr val="tx1"/>
                </a:solidFill>
                <a:latin typeface="Arial" charset="0"/>
                <a:ea typeface="ＭＳ Ｐゴシック" charset="-128"/>
              </a:defRPr>
            </a:lvl4pPr>
            <a:lvl5pPr marL="2057400" indent="-228600" eaLnBrk="0" hangingPunct="0">
              <a:defRPr sz="2800">
                <a:solidFill>
                  <a:schemeClr val="tx1"/>
                </a:solidFill>
                <a:latin typeface="Arial" charset="0"/>
                <a:ea typeface="ＭＳ Ｐゴシック" charset="-128"/>
              </a:defRPr>
            </a:lvl5pPr>
            <a:lvl6pPr marL="2514600" indent="-228600" eaLnBrk="0" fontAlgn="base" hangingPunct="0">
              <a:spcBef>
                <a:spcPct val="0"/>
              </a:spcBef>
              <a:spcAft>
                <a:spcPct val="0"/>
              </a:spcAft>
              <a:buSzPct val="100000"/>
              <a:buFont typeface="Zapf Dingbats" charset="0"/>
              <a:defRPr sz="2800">
                <a:solidFill>
                  <a:schemeClr val="tx1"/>
                </a:solidFill>
                <a:latin typeface="Arial" charset="0"/>
                <a:ea typeface="ＭＳ Ｐゴシック" charset="-128"/>
              </a:defRPr>
            </a:lvl6pPr>
            <a:lvl7pPr marL="2971800" indent="-228600" eaLnBrk="0" fontAlgn="base" hangingPunct="0">
              <a:spcBef>
                <a:spcPct val="0"/>
              </a:spcBef>
              <a:spcAft>
                <a:spcPct val="0"/>
              </a:spcAft>
              <a:buSzPct val="100000"/>
              <a:buFont typeface="Zapf Dingbats" charset="0"/>
              <a:defRPr sz="2800">
                <a:solidFill>
                  <a:schemeClr val="tx1"/>
                </a:solidFill>
                <a:latin typeface="Arial" charset="0"/>
                <a:ea typeface="ＭＳ Ｐゴシック" charset="-128"/>
              </a:defRPr>
            </a:lvl7pPr>
            <a:lvl8pPr marL="3429000" indent="-228600" eaLnBrk="0" fontAlgn="base" hangingPunct="0">
              <a:spcBef>
                <a:spcPct val="0"/>
              </a:spcBef>
              <a:spcAft>
                <a:spcPct val="0"/>
              </a:spcAft>
              <a:buSzPct val="100000"/>
              <a:buFont typeface="Zapf Dingbats" charset="0"/>
              <a:defRPr sz="2800">
                <a:solidFill>
                  <a:schemeClr val="tx1"/>
                </a:solidFill>
                <a:latin typeface="Arial" charset="0"/>
                <a:ea typeface="ＭＳ Ｐゴシック" charset="-128"/>
              </a:defRPr>
            </a:lvl8pPr>
            <a:lvl9pPr marL="3886200" indent="-228600" eaLnBrk="0" fontAlgn="base" hangingPunct="0">
              <a:spcBef>
                <a:spcPct val="0"/>
              </a:spcBef>
              <a:spcAft>
                <a:spcPct val="0"/>
              </a:spcAft>
              <a:buSzPct val="100000"/>
              <a:buFont typeface="Zapf Dingbats" charset="0"/>
              <a:defRPr sz="2800">
                <a:solidFill>
                  <a:schemeClr val="tx1"/>
                </a:solidFill>
                <a:latin typeface="Arial" charset="0"/>
                <a:ea typeface="ＭＳ Ｐゴシック" charset="-128"/>
              </a:defRPr>
            </a:lvl9pPr>
          </a:lstStyle>
          <a:p>
            <a:pPr eaLnBrk="1" hangingPunct="1"/>
            <a:r>
              <a:rPr lang="en-US" altLang="en-US">
                <a:solidFill>
                  <a:schemeClr val="bg1"/>
                </a:solidFill>
                <a:latin typeface="GFYJeanna" charset="0"/>
              </a:rPr>
              <a:t>faith leader</a:t>
            </a:r>
          </a:p>
        </p:txBody>
      </p:sp>
      <p:sp>
        <p:nvSpPr>
          <p:cNvPr id="13" name="TextBox 12"/>
          <p:cNvSpPr txBox="1"/>
          <p:nvPr/>
        </p:nvSpPr>
        <p:spPr>
          <a:xfrm>
            <a:off x="3352715" y="2545775"/>
            <a:ext cx="2743200" cy="954107"/>
          </a:xfrm>
          <a:prstGeom prst="rect">
            <a:avLst/>
          </a:prstGeom>
          <a:noFill/>
          <a:effectLst>
            <a:outerShdw blurRad="50800" dist="76200" dir="2700000" algn="tl" rotWithShape="0">
              <a:prstClr val="black">
                <a:alpha val="40000"/>
              </a:prstClr>
            </a:outerShdw>
          </a:effectLst>
        </p:spPr>
        <p:txBody>
          <a:bodyPr>
            <a:spAutoFit/>
          </a:bodyPr>
          <a:lstStyle>
            <a:lvl1pPr eaLnBrk="0" hangingPunct="0">
              <a:defRPr sz="2800">
                <a:solidFill>
                  <a:schemeClr val="tx1"/>
                </a:solidFill>
                <a:latin typeface="Arial" charset="0"/>
                <a:ea typeface="ＭＳ Ｐゴシック" charset="-128"/>
              </a:defRPr>
            </a:lvl1pPr>
            <a:lvl2pPr marL="742950" indent="-285750" eaLnBrk="0" hangingPunct="0">
              <a:defRPr sz="2800">
                <a:solidFill>
                  <a:schemeClr val="tx1"/>
                </a:solidFill>
                <a:latin typeface="Arial" charset="0"/>
                <a:ea typeface="ＭＳ Ｐゴシック" charset="-128"/>
              </a:defRPr>
            </a:lvl2pPr>
            <a:lvl3pPr marL="1143000" indent="-228600" eaLnBrk="0" hangingPunct="0">
              <a:defRPr sz="2800">
                <a:solidFill>
                  <a:schemeClr val="tx1"/>
                </a:solidFill>
                <a:latin typeface="Arial" charset="0"/>
                <a:ea typeface="ＭＳ Ｐゴシック" charset="-128"/>
              </a:defRPr>
            </a:lvl3pPr>
            <a:lvl4pPr marL="1600200" indent="-228600" eaLnBrk="0" hangingPunct="0">
              <a:defRPr sz="2800">
                <a:solidFill>
                  <a:schemeClr val="tx1"/>
                </a:solidFill>
                <a:latin typeface="Arial" charset="0"/>
                <a:ea typeface="ＭＳ Ｐゴシック" charset="-128"/>
              </a:defRPr>
            </a:lvl4pPr>
            <a:lvl5pPr marL="2057400" indent="-228600" eaLnBrk="0" hangingPunct="0">
              <a:defRPr sz="2800">
                <a:solidFill>
                  <a:schemeClr val="tx1"/>
                </a:solidFill>
                <a:latin typeface="Arial" charset="0"/>
                <a:ea typeface="ＭＳ Ｐゴシック" charset="-128"/>
              </a:defRPr>
            </a:lvl5pPr>
            <a:lvl6pPr marL="2514600" indent="-228600" eaLnBrk="0" fontAlgn="base" hangingPunct="0">
              <a:spcBef>
                <a:spcPct val="0"/>
              </a:spcBef>
              <a:spcAft>
                <a:spcPct val="0"/>
              </a:spcAft>
              <a:buSzPct val="100000"/>
              <a:buFont typeface="Zapf Dingbats" charset="0"/>
              <a:defRPr sz="2800">
                <a:solidFill>
                  <a:schemeClr val="tx1"/>
                </a:solidFill>
                <a:latin typeface="Arial" charset="0"/>
                <a:ea typeface="ＭＳ Ｐゴシック" charset="-128"/>
              </a:defRPr>
            </a:lvl6pPr>
            <a:lvl7pPr marL="2971800" indent="-228600" eaLnBrk="0" fontAlgn="base" hangingPunct="0">
              <a:spcBef>
                <a:spcPct val="0"/>
              </a:spcBef>
              <a:spcAft>
                <a:spcPct val="0"/>
              </a:spcAft>
              <a:buSzPct val="100000"/>
              <a:buFont typeface="Zapf Dingbats" charset="0"/>
              <a:defRPr sz="2800">
                <a:solidFill>
                  <a:schemeClr val="tx1"/>
                </a:solidFill>
                <a:latin typeface="Arial" charset="0"/>
                <a:ea typeface="ＭＳ Ｐゴシック" charset="-128"/>
              </a:defRPr>
            </a:lvl7pPr>
            <a:lvl8pPr marL="3429000" indent="-228600" eaLnBrk="0" fontAlgn="base" hangingPunct="0">
              <a:spcBef>
                <a:spcPct val="0"/>
              </a:spcBef>
              <a:spcAft>
                <a:spcPct val="0"/>
              </a:spcAft>
              <a:buSzPct val="100000"/>
              <a:buFont typeface="Zapf Dingbats" charset="0"/>
              <a:defRPr sz="2800">
                <a:solidFill>
                  <a:schemeClr val="tx1"/>
                </a:solidFill>
                <a:latin typeface="Arial" charset="0"/>
                <a:ea typeface="ＭＳ Ｐゴシック" charset="-128"/>
              </a:defRPr>
            </a:lvl8pPr>
            <a:lvl9pPr marL="3886200" indent="-228600" eaLnBrk="0" fontAlgn="base" hangingPunct="0">
              <a:spcBef>
                <a:spcPct val="0"/>
              </a:spcBef>
              <a:spcAft>
                <a:spcPct val="0"/>
              </a:spcAft>
              <a:buSzPct val="100000"/>
              <a:buFont typeface="Zapf Dingbats" charset="0"/>
              <a:defRPr sz="2800">
                <a:solidFill>
                  <a:schemeClr val="tx1"/>
                </a:solidFill>
                <a:latin typeface="Arial" charset="0"/>
                <a:ea typeface="ＭＳ Ｐゴシック" charset="-128"/>
              </a:defRPr>
            </a:lvl9pPr>
          </a:lstStyle>
          <a:p>
            <a:pPr eaLnBrk="1" hangingPunct="1"/>
            <a:r>
              <a:rPr lang="en-US" altLang="en-US" b="1" dirty="0" smtClean="0">
                <a:solidFill>
                  <a:schemeClr val="bg1"/>
                </a:solidFill>
                <a:effectLst>
                  <a:outerShdw blurRad="38100" dist="38100" dir="2700000" algn="tl">
                    <a:srgbClr val="808080"/>
                  </a:outerShdw>
                </a:effectLst>
                <a:ea typeface="Arial" charset="0"/>
                <a:cs typeface="Arial" charset="0"/>
              </a:rPr>
              <a:t>clinical community</a:t>
            </a:r>
            <a:endParaRPr lang="en-US" altLang="en-US" b="1" dirty="0">
              <a:solidFill>
                <a:schemeClr val="bg1"/>
              </a:solidFill>
              <a:effectLst>
                <a:outerShdw blurRad="38100" dist="38100" dir="2700000" algn="tl">
                  <a:srgbClr val="808080"/>
                </a:outerShdw>
              </a:effectLst>
              <a:ea typeface="Arial" charset="0"/>
              <a:cs typeface="Arial" charset="0"/>
            </a:endParaRPr>
          </a:p>
        </p:txBody>
      </p:sp>
      <p:pic>
        <p:nvPicPr>
          <p:cNvPr id="95241" name="Picture 2" descr="interview.JPG"/>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bwMode="auto">
          <a:xfrm>
            <a:off x="6021095" y="85842"/>
            <a:ext cx="2907544" cy="211395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7" name="TextBox 16"/>
          <p:cNvSpPr txBox="1"/>
          <p:nvPr/>
        </p:nvSpPr>
        <p:spPr>
          <a:xfrm>
            <a:off x="6138275" y="1218713"/>
            <a:ext cx="2971800" cy="523220"/>
          </a:xfrm>
          <a:prstGeom prst="rect">
            <a:avLst/>
          </a:prstGeom>
          <a:noFill/>
        </p:spPr>
        <p:txBody>
          <a:bodyPr wrap="square">
            <a:spAutoFit/>
          </a:bodyPr>
          <a:lstStyle>
            <a:lvl1pPr eaLnBrk="0" hangingPunct="0">
              <a:defRPr sz="2800">
                <a:solidFill>
                  <a:schemeClr val="tx1"/>
                </a:solidFill>
                <a:latin typeface="Arial" charset="0"/>
                <a:ea typeface="ＭＳ Ｐゴシック" charset="-128"/>
              </a:defRPr>
            </a:lvl1pPr>
            <a:lvl2pPr marL="742950" indent="-285750" eaLnBrk="0" hangingPunct="0">
              <a:defRPr sz="2800">
                <a:solidFill>
                  <a:schemeClr val="tx1"/>
                </a:solidFill>
                <a:latin typeface="Arial" charset="0"/>
                <a:ea typeface="ＭＳ Ｐゴシック" charset="-128"/>
              </a:defRPr>
            </a:lvl2pPr>
            <a:lvl3pPr marL="1143000" indent="-228600" eaLnBrk="0" hangingPunct="0">
              <a:defRPr sz="2800">
                <a:solidFill>
                  <a:schemeClr val="tx1"/>
                </a:solidFill>
                <a:latin typeface="Arial" charset="0"/>
                <a:ea typeface="ＭＳ Ｐゴシック" charset="-128"/>
              </a:defRPr>
            </a:lvl3pPr>
            <a:lvl4pPr marL="1600200" indent="-228600" eaLnBrk="0" hangingPunct="0">
              <a:defRPr sz="2800">
                <a:solidFill>
                  <a:schemeClr val="tx1"/>
                </a:solidFill>
                <a:latin typeface="Arial" charset="0"/>
                <a:ea typeface="ＭＳ Ｐゴシック" charset="-128"/>
              </a:defRPr>
            </a:lvl4pPr>
            <a:lvl5pPr marL="2057400" indent="-228600" eaLnBrk="0" hangingPunct="0">
              <a:defRPr sz="2800">
                <a:solidFill>
                  <a:schemeClr val="tx1"/>
                </a:solidFill>
                <a:latin typeface="Arial" charset="0"/>
                <a:ea typeface="ＭＳ Ｐゴシック" charset="-128"/>
              </a:defRPr>
            </a:lvl5pPr>
            <a:lvl6pPr marL="2514600" indent="-228600" eaLnBrk="0" fontAlgn="base" hangingPunct="0">
              <a:spcBef>
                <a:spcPct val="0"/>
              </a:spcBef>
              <a:spcAft>
                <a:spcPct val="0"/>
              </a:spcAft>
              <a:buSzPct val="100000"/>
              <a:buFont typeface="Zapf Dingbats" charset="0"/>
              <a:defRPr sz="2800">
                <a:solidFill>
                  <a:schemeClr val="tx1"/>
                </a:solidFill>
                <a:latin typeface="Arial" charset="0"/>
                <a:ea typeface="ＭＳ Ｐゴシック" charset="-128"/>
              </a:defRPr>
            </a:lvl6pPr>
            <a:lvl7pPr marL="2971800" indent="-228600" eaLnBrk="0" fontAlgn="base" hangingPunct="0">
              <a:spcBef>
                <a:spcPct val="0"/>
              </a:spcBef>
              <a:spcAft>
                <a:spcPct val="0"/>
              </a:spcAft>
              <a:buSzPct val="100000"/>
              <a:buFont typeface="Zapf Dingbats" charset="0"/>
              <a:defRPr sz="2800">
                <a:solidFill>
                  <a:schemeClr val="tx1"/>
                </a:solidFill>
                <a:latin typeface="Arial" charset="0"/>
                <a:ea typeface="ＭＳ Ｐゴシック" charset="-128"/>
              </a:defRPr>
            </a:lvl7pPr>
            <a:lvl8pPr marL="3429000" indent="-228600" eaLnBrk="0" fontAlgn="base" hangingPunct="0">
              <a:spcBef>
                <a:spcPct val="0"/>
              </a:spcBef>
              <a:spcAft>
                <a:spcPct val="0"/>
              </a:spcAft>
              <a:buSzPct val="100000"/>
              <a:buFont typeface="Zapf Dingbats" charset="0"/>
              <a:defRPr sz="2800">
                <a:solidFill>
                  <a:schemeClr val="tx1"/>
                </a:solidFill>
                <a:latin typeface="Arial" charset="0"/>
                <a:ea typeface="ＭＳ Ｐゴシック" charset="-128"/>
              </a:defRPr>
            </a:lvl8pPr>
            <a:lvl9pPr marL="3886200" indent="-228600" eaLnBrk="0" fontAlgn="base" hangingPunct="0">
              <a:spcBef>
                <a:spcPct val="0"/>
              </a:spcBef>
              <a:spcAft>
                <a:spcPct val="0"/>
              </a:spcAft>
              <a:buSzPct val="100000"/>
              <a:buFont typeface="Zapf Dingbats" charset="0"/>
              <a:defRPr sz="2800">
                <a:solidFill>
                  <a:schemeClr val="tx1"/>
                </a:solidFill>
                <a:latin typeface="Arial" charset="0"/>
                <a:ea typeface="ＭＳ Ｐゴシック" charset="-128"/>
              </a:defRPr>
            </a:lvl9pPr>
          </a:lstStyle>
          <a:p>
            <a:pPr eaLnBrk="1" hangingPunct="1"/>
            <a:r>
              <a:rPr lang="en-US" altLang="en-US" b="1" dirty="0" smtClean="0">
                <a:effectLst>
                  <a:outerShdw blurRad="38100" dist="38100" dir="2700000" algn="tl">
                    <a:srgbClr val="FFFFFF"/>
                  </a:outerShdw>
                </a:effectLst>
                <a:ea typeface="Arial" charset="0"/>
                <a:cs typeface="Arial" charset="0"/>
              </a:rPr>
              <a:t>health systems</a:t>
            </a:r>
            <a:endParaRPr lang="en-US" altLang="en-US" b="1" dirty="0">
              <a:effectLst>
                <a:outerShdw blurRad="38100" dist="38100" dir="2700000" algn="tl">
                  <a:srgbClr val="FFFFFF"/>
                </a:outerShdw>
              </a:effectLst>
              <a:ea typeface="Arial" charset="0"/>
              <a:cs typeface="Arial" charset="0"/>
            </a:endParaRPr>
          </a:p>
        </p:txBody>
      </p:sp>
      <p:pic>
        <p:nvPicPr>
          <p:cNvPr id="18" name="Picture 11" descr="AA_Teacher.JPG"/>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10100" y="4747879"/>
            <a:ext cx="3146692" cy="209619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0" name="Picture 2" descr="great"/>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gray">
          <a:xfrm>
            <a:off x="6023970" y="2286000"/>
            <a:ext cx="2904669" cy="2167912"/>
          </a:xfrm>
          <a:prstGeom prst="rect">
            <a:avLst/>
          </a:prstGeom>
          <a:noFill/>
          <a:ln w="9525">
            <a:noFill/>
            <a:miter lim="800000"/>
            <a:headEnd/>
            <a:tailEnd/>
          </a:ln>
        </p:spPr>
      </p:pic>
      <p:sp>
        <p:nvSpPr>
          <p:cNvPr id="21" name="TextBox 20"/>
          <p:cNvSpPr txBox="1"/>
          <p:nvPr/>
        </p:nvSpPr>
        <p:spPr>
          <a:xfrm>
            <a:off x="6248400" y="3655351"/>
            <a:ext cx="3848100" cy="523220"/>
          </a:xfrm>
          <a:prstGeom prst="rect">
            <a:avLst/>
          </a:prstGeom>
          <a:noFill/>
          <a:effectLst>
            <a:outerShdw blurRad="50800" dist="76200" dir="2700000" algn="tl" rotWithShape="0">
              <a:prstClr val="black">
                <a:alpha val="40000"/>
              </a:prstClr>
            </a:outerShdw>
          </a:effectLst>
        </p:spPr>
        <p:txBody>
          <a:bodyPr wrap="square">
            <a:spAutoFit/>
          </a:bodyPr>
          <a:lstStyle>
            <a:lvl1pPr eaLnBrk="0" hangingPunct="0">
              <a:defRPr sz="2800">
                <a:solidFill>
                  <a:schemeClr val="tx1"/>
                </a:solidFill>
                <a:latin typeface="Arial" charset="0"/>
                <a:ea typeface="ＭＳ Ｐゴシック" charset="-128"/>
              </a:defRPr>
            </a:lvl1pPr>
            <a:lvl2pPr marL="742950" indent="-285750" eaLnBrk="0" hangingPunct="0">
              <a:defRPr sz="2800">
                <a:solidFill>
                  <a:schemeClr val="tx1"/>
                </a:solidFill>
                <a:latin typeface="Arial" charset="0"/>
                <a:ea typeface="ＭＳ Ｐゴシック" charset="-128"/>
              </a:defRPr>
            </a:lvl2pPr>
            <a:lvl3pPr marL="1143000" indent="-228600" eaLnBrk="0" hangingPunct="0">
              <a:defRPr sz="2800">
                <a:solidFill>
                  <a:schemeClr val="tx1"/>
                </a:solidFill>
                <a:latin typeface="Arial" charset="0"/>
                <a:ea typeface="ＭＳ Ｐゴシック" charset="-128"/>
              </a:defRPr>
            </a:lvl3pPr>
            <a:lvl4pPr marL="1600200" indent="-228600" eaLnBrk="0" hangingPunct="0">
              <a:defRPr sz="2800">
                <a:solidFill>
                  <a:schemeClr val="tx1"/>
                </a:solidFill>
                <a:latin typeface="Arial" charset="0"/>
                <a:ea typeface="ＭＳ Ｐゴシック" charset="-128"/>
              </a:defRPr>
            </a:lvl4pPr>
            <a:lvl5pPr marL="2057400" indent="-228600" eaLnBrk="0" hangingPunct="0">
              <a:defRPr sz="2800">
                <a:solidFill>
                  <a:schemeClr val="tx1"/>
                </a:solidFill>
                <a:latin typeface="Arial" charset="0"/>
                <a:ea typeface="ＭＳ Ｐゴシック" charset="-128"/>
              </a:defRPr>
            </a:lvl5pPr>
            <a:lvl6pPr marL="2514600" indent="-228600" eaLnBrk="0" fontAlgn="base" hangingPunct="0">
              <a:spcBef>
                <a:spcPct val="0"/>
              </a:spcBef>
              <a:spcAft>
                <a:spcPct val="0"/>
              </a:spcAft>
              <a:buSzPct val="100000"/>
              <a:buFont typeface="Zapf Dingbats" charset="0"/>
              <a:defRPr sz="2800">
                <a:solidFill>
                  <a:schemeClr val="tx1"/>
                </a:solidFill>
                <a:latin typeface="Arial" charset="0"/>
                <a:ea typeface="ＭＳ Ｐゴシック" charset="-128"/>
              </a:defRPr>
            </a:lvl6pPr>
            <a:lvl7pPr marL="2971800" indent="-228600" eaLnBrk="0" fontAlgn="base" hangingPunct="0">
              <a:spcBef>
                <a:spcPct val="0"/>
              </a:spcBef>
              <a:spcAft>
                <a:spcPct val="0"/>
              </a:spcAft>
              <a:buSzPct val="100000"/>
              <a:buFont typeface="Zapf Dingbats" charset="0"/>
              <a:defRPr sz="2800">
                <a:solidFill>
                  <a:schemeClr val="tx1"/>
                </a:solidFill>
                <a:latin typeface="Arial" charset="0"/>
                <a:ea typeface="ＭＳ Ｐゴシック" charset="-128"/>
              </a:defRPr>
            </a:lvl7pPr>
            <a:lvl8pPr marL="3429000" indent="-228600" eaLnBrk="0" fontAlgn="base" hangingPunct="0">
              <a:spcBef>
                <a:spcPct val="0"/>
              </a:spcBef>
              <a:spcAft>
                <a:spcPct val="0"/>
              </a:spcAft>
              <a:buSzPct val="100000"/>
              <a:buFont typeface="Zapf Dingbats" charset="0"/>
              <a:defRPr sz="2800">
                <a:solidFill>
                  <a:schemeClr val="tx1"/>
                </a:solidFill>
                <a:latin typeface="Arial" charset="0"/>
                <a:ea typeface="ＭＳ Ｐゴシック" charset="-128"/>
              </a:defRPr>
            </a:lvl8pPr>
            <a:lvl9pPr marL="3886200" indent="-228600" eaLnBrk="0" fontAlgn="base" hangingPunct="0">
              <a:spcBef>
                <a:spcPct val="0"/>
              </a:spcBef>
              <a:spcAft>
                <a:spcPct val="0"/>
              </a:spcAft>
              <a:buSzPct val="100000"/>
              <a:buFont typeface="Zapf Dingbats" charset="0"/>
              <a:defRPr sz="2800">
                <a:solidFill>
                  <a:schemeClr val="tx1"/>
                </a:solidFill>
                <a:latin typeface="Arial" charset="0"/>
                <a:ea typeface="ＭＳ Ｐゴシック" charset="-128"/>
              </a:defRPr>
            </a:lvl9pPr>
          </a:lstStyle>
          <a:p>
            <a:pPr eaLnBrk="1" hangingPunct="1"/>
            <a:r>
              <a:rPr lang="en-US" altLang="en-US" b="1" dirty="0" smtClean="0">
                <a:solidFill>
                  <a:schemeClr val="bg1"/>
                </a:solidFill>
                <a:effectLst>
                  <a:outerShdw blurRad="38100" dist="38100" dir="2700000" algn="tl">
                    <a:srgbClr val="808080"/>
                  </a:outerShdw>
                </a:effectLst>
                <a:ea typeface="Arial" charset="0"/>
                <a:cs typeface="Arial" charset="0"/>
              </a:rPr>
              <a:t>adolescents</a:t>
            </a:r>
            <a:endParaRPr lang="en-US" altLang="en-US" b="1" dirty="0">
              <a:solidFill>
                <a:schemeClr val="bg1"/>
              </a:solidFill>
              <a:effectLst>
                <a:outerShdw blurRad="38100" dist="38100" dir="2700000" algn="tl">
                  <a:srgbClr val="808080"/>
                </a:outerShdw>
              </a:effectLst>
              <a:ea typeface="Arial" charset="0"/>
              <a:cs typeface="Arial" charset="0"/>
            </a:endParaRPr>
          </a:p>
        </p:txBody>
      </p:sp>
      <p:pic>
        <p:nvPicPr>
          <p:cNvPr id="22" name="Picture 4" descr="blackstudent.JPG"/>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bwMode="auto">
          <a:xfrm>
            <a:off x="782176" y="967108"/>
            <a:ext cx="2500889" cy="3681092"/>
          </a:xfrm>
          <a:prstGeom prst="rect">
            <a:avLst/>
          </a:prstGeom>
          <a:noFill/>
          <a:ln>
            <a:noFill/>
          </a:ln>
        </p:spPr>
      </p:pic>
      <p:sp>
        <p:nvSpPr>
          <p:cNvPr id="23" name="TextBox 22"/>
          <p:cNvSpPr txBox="1"/>
          <p:nvPr/>
        </p:nvSpPr>
        <p:spPr>
          <a:xfrm>
            <a:off x="803980" y="2719948"/>
            <a:ext cx="3848100" cy="523220"/>
          </a:xfrm>
          <a:prstGeom prst="rect">
            <a:avLst/>
          </a:prstGeom>
          <a:noFill/>
          <a:effectLst>
            <a:outerShdw blurRad="50800" dist="76200" dir="2700000" algn="tl" rotWithShape="0">
              <a:prstClr val="black">
                <a:alpha val="40000"/>
              </a:prstClr>
            </a:outerShdw>
          </a:effectLst>
        </p:spPr>
        <p:txBody>
          <a:bodyPr wrap="square">
            <a:spAutoFit/>
          </a:bodyPr>
          <a:lstStyle>
            <a:lvl1pPr eaLnBrk="0" hangingPunct="0">
              <a:defRPr sz="2800">
                <a:solidFill>
                  <a:schemeClr val="tx1"/>
                </a:solidFill>
                <a:latin typeface="Arial" charset="0"/>
                <a:ea typeface="ＭＳ Ｐゴシック" charset="-128"/>
              </a:defRPr>
            </a:lvl1pPr>
            <a:lvl2pPr marL="742950" indent="-285750" eaLnBrk="0" hangingPunct="0">
              <a:defRPr sz="2800">
                <a:solidFill>
                  <a:schemeClr val="tx1"/>
                </a:solidFill>
                <a:latin typeface="Arial" charset="0"/>
                <a:ea typeface="ＭＳ Ｐゴシック" charset="-128"/>
              </a:defRPr>
            </a:lvl2pPr>
            <a:lvl3pPr marL="1143000" indent="-228600" eaLnBrk="0" hangingPunct="0">
              <a:defRPr sz="2800">
                <a:solidFill>
                  <a:schemeClr val="tx1"/>
                </a:solidFill>
                <a:latin typeface="Arial" charset="0"/>
                <a:ea typeface="ＭＳ Ｐゴシック" charset="-128"/>
              </a:defRPr>
            </a:lvl3pPr>
            <a:lvl4pPr marL="1600200" indent="-228600" eaLnBrk="0" hangingPunct="0">
              <a:defRPr sz="2800">
                <a:solidFill>
                  <a:schemeClr val="tx1"/>
                </a:solidFill>
                <a:latin typeface="Arial" charset="0"/>
                <a:ea typeface="ＭＳ Ｐゴシック" charset="-128"/>
              </a:defRPr>
            </a:lvl4pPr>
            <a:lvl5pPr marL="2057400" indent="-228600" eaLnBrk="0" hangingPunct="0">
              <a:defRPr sz="2800">
                <a:solidFill>
                  <a:schemeClr val="tx1"/>
                </a:solidFill>
                <a:latin typeface="Arial" charset="0"/>
                <a:ea typeface="ＭＳ Ｐゴシック" charset="-128"/>
              </a:defRPr>
            </a:lvl5pPr>
            <a:lvl6pPr marL="2514600" indent="-228600" eaLnBrk="0" fontAlgn="base" hangingPunct="0">
              <a:spcBef>
                <a:spcPct val="0"/>
              </a:spcBef>
              <a:spcAft>
                <a:spcPct val="0"/>
              </a:spcAft>
              <a:buSzPct val="100000"/>
              <a:buFont typeface="Zapf Dingbats" charset="0"/>
              <a:defRPr sz="2800">
                <a:solidFill>
                  <a:schemeClr val="tx1"/>
                </a:solidFill>
                <a:latin typeface="Arial" charset="0"/>
                <a:ea typeface="ＭＳ Ｐゴシック" charset="-128"/>
              </a:defRPr>
            </a:lvl6pPr>
            <a:lvl7pPr marL="2971800" indent="-228600" eaLnBrk="0" fontAlgn="base" hangingPunct="0">
              <a:spcBef>
                <a:spcPct val="0"/>
              </a:spcBef>
              <a:spcAft>
                <a:spcPct val="0"/>
              </a:spcAft>
              <a:buSzPct val="100000"/>
              <a:buFont typeface="Zapf Dingbats" charset="0"/>
              <a:defRPr sz="2800">
                <a:solidFill>
                  <a:schemeClr val="tx1"/>
                </a:solidFill>
                <a:latin typeface="Arial" charset="0"/>
                <a:ea typeface="ＭＳ Ｐゴシック" charset="-128"/>
              </a:defRPr>
            </a:lvl7pPr>
            <a:lvl8pPr marL="3429000" indent="-228600" eaLnBrk="0" fontAlgn="base" hangingPunct="0">
              <a:spcBef>
                <a:spcPct val="0"/>
              </a:spcBef>
              <a:spcAft>
                <a:spcPct val="0"/>
              </a:spcAft>
              <a:buSzPct val="100000"/>
              <a:buFont typeface="Zapf Dingbats" charset="0"/>
              <a:defRPr sz="2800">
                <a:solidFill>
                  <a:schemeClr val="tx1"/>
                </a:solidFill>
                <a:latin typeface="Arial" charset="0"/>
                <a:ea typeface="ＭＳ Ｐゴシック" charset="-128"/>
              </a:defRPr>
            </a:lvl8pPr>
            <a:lvl9pPr marL="3886200" indent="-228600" eaLnBrk="0" fontAlgn="base" hangingPunct="0">
              <a:spcBef>
                <a:spcPct val="0"/>
              </a:spcBef>
              <a:spcAft>
                <a:spcPct val="0"/>
              </a:spcAft>
              <a:buSzPct val="100000"/>
              <a:buFont typeface="Zapf Dingbats" charset="0"/>
              <a:defRPr sz="2800">
                <a:solidFill>
                  <a:schemeClr val="tx1"/>
                </a:solidFill>
                <a:latin typeface="Arial" charset="0"/>
                <a:ea typeface="ＭＳ Ｐゴシック" charset="-128"/>
              </a:defRPr>
            </a:lvl9pPr>
          </a:lstStyle>
          <a:p>
            <a:pPr eaLnBrk="1" hangingPunct="1"/>
            <a:r>
              <a:rPr lang="en-US" altLang="en-US" b="1" dirty="0" smtClean="0">
                <a:solidFill>
                  <a:schemeClr val="bg1"/>
                </a:solidFill>
                <a:effectLst>
                  <a:outerShdw blurRad="38100" dist="38100" dir="2700000" algn="tl">
                    <a:srgbClr val="808080"/>
                  </a:outerShdw>
                </a:effectLst>
                <a:ea typeface="Arial" charset="0"/>
                <a:cs typeface="Arial" charset="0"/>
              </a:rPr>
              <a:t>young adults</a:t>
            </a:r>
            <a:endParaRPr lang="en-US" altLang="en-US" b="1" dirty="0">
              <a:solidFill>
                <a:schemeClr val="bg1"/>
              </a:solidFill>
              <a:effectLst>
                <a:outerShdw blurRad="38100" dist="38100" dir="2700000" algn="tl">
                  <a:srgbClr val="808080"/>
                </a:outerShdw>
              </a:effectLst>
              <a:ea typeface="Arial" charset="0"/>
              <a:cs typeface="Arial" charset="0"/>
            </a:endParaRPr>
          </a:p>
        </p:txBody>
      </p:sp>
      <p:sp>
        <p:nvSpPr>
          <p:cNvPr id="10" name="TextBox 9"/>
          <p:cNvSpPr txBox="1"/>
          <p:nvPr/>
        </p:nvSpPr>
        <p:spPr>
          <a:xfrm>
            <a:off x="114300" y="5818033"/>
            <a:ext cx="3848100" cy="954107"/>
          </a:xfrm>
          <a:prstGeom prst="rect">
            <a:avLst/>
          </a:prstGeom>
          <a:noFill/>
          <a:effectLst>
            <a:outerShdw blurRad="50800" dist="76200" dir="2700000" algn="tl" rotWithShape="0">
              <a:prstClr val="black">
                <a:alpha val="40000"/>
              </a:prstClr>
            </a:outerShdw>
          </a:effectLst>
        </p:spPr>
        <p:txBody>
          <a:bodyPr wrap="square">
            <a:spAutoFit/>
          </a:bodyPr>
          <a:lstStyle>
            <a:lvl1pPr eaLnBrk="0" hangingPunct="0">
              <a:defRPr sz="2800">
                <a:solidFill>
                  <a:schemeClr val="tx1"/>
                </a:solidFill>
                <a:latin typeface="Arial" charset="0"/>
                <a:ea typeface="ＭＳ Ｐゴシック" charset="-128"/>
              </a:defRPr>
            </a:lvl1pPr>
            <a:lvl2pPr marL="742950" indent="-285750" eaLnBrk="0" hangingPunct="0">
              <a:defRPr sz="2800">
                <a:solidFill>
                  <a:schemeClr val="tx1"/>
                </a:solidFill>
                <a:latin typeface="Arial" charset="0"/>
                <a:ea typeface="ＭＳ Ｐゴシック" charset="-128"/>
              </a:defRPr>
            </a:lvl2pPr>
            <a:lvl3pPr marL="1143000" indent="-228600" eaLnBrk="0" hangingPunct="0">
              <a:defRPr sz="2800">
                <a:solidFill>
                  <a:schemeClr val="tx1"/>
                </a:solidFill>
                <a:latin typeface="Arial" charset="0"/>
                <a:ea typeface="ＭＳ Ｐゴシック" charset="-128"/>
              </a:defRPr>
            </a:lvl3pPr>
            <a:lvl4pPr marL="1600200" indent="-228600" eaLnBrk="0" hangingPunct="0">
              <a:defRPr sz="2800">
                <a:solidFill>
                  <a:schemeClr val="tx1"/>
                </a:solidFill>
                <a:latin typeface="Arial" charset="0"/>
                <a:ea typeface="ＭＳ Ｐゴシック" charset="-128"/>
              </a:defRPr>
            </a:lvl4pPr>
            <a:lvl5pPr marL="2057400" indent="-228600" eaLnBrk="0" hangingPunct="0">
              <a:defRPr sz="2800">
                <a:solidFill>
                  <a:schemeClr val="tx1"/>
                </a:solidFill>
                <a:latin typeface="Arial" charset="0"/>
                <a:ea typeface="ＭＳ Ｐゴシック" charset="-128"/>
              </a:defRPr>
            </a:lvl5pPr>
            <a:lvl6pPr marL="2514600" indent="-228600" eaLnBrk="0" fontAlgn="base" hangingPunct="0">
              <a:spcBef>
                <a:spcPct val="0"/>
              </a:spcBef>
              <a:spcAft>
                <a:spcPct val="0"/>
              </a:spcAft>
              <a:buSzPct val="100000"/>
              <a:buFont typeface="Zapf Dingbats" charset="0"/>
              <a:defRPr sz="2800">
                <a:solidFill>
                  <a:schemeClr val="tx1"/>
                </a:solidFill>
                <a:latin typeface="Arial" charset="0"/>
                <a:ea typeface="ＭＳ Ｐゴシック" charset="-128"/>
              </a:defRPr>
            </a:lvl6pPr>
            <a:lvl7pPr marL="2971800" indent="-228600" eaLnBrk="0" fontAlgn="base" hangingPunct="0">
              <a:spcBef>
                <a:spcPct val="0"/>
              </a:spcBef>
              <a:spcAft>
                <a:spcPct val="0"/>
              </a:spcAft>
              <a:buSzPct val="100000"/>
              <a:buFont typeface="Zapf Dingbats" charset="0"/>
              <a:defRPr sz="2800">
                <a:solidFill>
                  <a:schemeClr val="tx1"/>
                </a:solidFill>
                <a:latin typeface="Arial" charset="0"/>
                <a:ea typeface="ＭＳ Ｐゴシック" charset="-128"/>
              </a:defRPr>
            </a:lvl7pPr>
            <a:lvl8pPr marL="3429000" indent="-228600" eaLnBrk="0" fontAlgn="base" hangingPunct="0">
              <a:spcBef>
                <a:spcPct val="0"/>
              </a:spcBef>
              <a:spcAft>
                <a:spcPct val="0"/>
              </a:spcAft>
              <a:buSzPct val="100000"/>
              <a:buFont typeface="Zapf Dingbats" charset="0"/>
              <a:defRPr sz="2800">
                <a:solidFill>
                  <a:schemeClr val="tx1"/>
                </a:solidFill>
                <a:latin typeface="Arial" charset="0"/>
                <a:ea typeface="ＭＳ Ｐゴシック" charset="-128"/>
              </a:defRPr>
            </a:lvl8pPr>
            <a:lvl9pPr marL="3886200" indent="-228600" eaLnBrk="0" fontAlgn="base" hangingPunct="0">
              <a:spcBef>
                <a:spcPct val="0"/>
              </a:spcBef>
              <a:spcAft>
                <a:spcPct val="0"/>
              </a:spcAft>
              <a:buSzPct val="100000"/>
              <a:buFont typeface="Zapf Dingbats" charset="0"/>
              <a:defRPr sz="2800">
                <a:solidFill>
                  <a:schemeClr val="tx1"/>
                </a:solidFill>
                <a:latin typeface="Arial" charset="0"/>
                <a:ea typeface="ＭＳ Ｐゴシック" charset="-128"/>
              </a:defRPr>
            </a:lvl9pPr>
          </a:lstStyle>
          <a:p>
            <a:pPr eaLnBrk="1" hangingPunct="1"/>
            <a:r>
              <a:rPr lang="en-US" altLang="en-US" b="1" dirty="0" smtClean="0">
                <a:solidFill>
                  <a:schemeClr val="bg1"/>
                </a:solidFill>
                <a:effectLst>
                  <a:outerShdw blurRad="38100" dist="38100" dir="2700000" algn="tl">
                    <a:srgbClr val="808080"/>
                  </a:outerShdw>
                </a:effectLst>
                <a:ea typeface="Arial" charset="0"/>
                <a:cs typeface="Arial" charset="0"/>
              </a:rPr>
              <a:t>community</a:t>
            </a:r>
            <a:br>
              <a:rPr lang="en-US" altLang="en-US" b="1" dirty="0" smtClean="0">
                <a:solidFill>
                  <a:schemeClr val="bg1"/>
                </a:solidFill>
                <a:effectLst>
                  <a:outerShdw blurRad="38100" dist="38100" dir="2700000" algn="tl">
                    <a:srgbClr val="808080"/>
                  </a:outerShdw>
                </a:effectLst>
                <a:ea typeface="Arial" charset="0"/>
                <a:cs typeface="Arial" charset="0"/>
              </a:rPr>
            </a:br>
            <a:r>
              <a:rPr lang="en-US" altLang="en-US" b="1" dirty="0" smtClean="0">
                <a:solidFill>
                  <a:schemeClr val="bg1"/>
                </a:solidFill>
                <a:effectLst>
                  <a:outerShdw blurRad="38100" dist="38100" dir="2700000" algn="tl">
                    <a:srgbClr val="808080"/>
                  </a:outerShdw>
                </a:effectLst>
                <a:ea typeface="Arial" charset="0"/>
                <a:cs typeface="Arial" charset="0"/>
              </a:rPr>
              <a:t>partners</a:t>
            </a:r>
            <a:endParaRPr lang="en-US" altLang="en-US" b="1" dirty="0">
              <a:solidFill>
                <a:schemeClr val="bg1"/>
              </a:solidFill>
              <a:effectLst>
                <a:outerShdw blurRad="38100" dist="38100" dir="2700000" algn="tl">
                  <a:srgbClr val="808080"/>
                </a:outerShdw>
              </a:effectLst>
              <a:ea typeface="Arial" charset="0"/>
              <a:cs typeface="Arial" charset="0"/>
            </a:endParaRPr>
          </a:p>
        </p:txBody>
      </p:sp>
      <p:pic>
        <p:nvPicPr>
          <p:cNvPr id="3" name="Picture 2"/>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021095" y="4540112"/>
            <a:ext cx="2959499" cy="2317888"/>
          </a:xfrm>
          <a:prstGeom prst="rect">
            <a:avLst/>
          </a:prstGeom>
        </p:spPr>
      </p:pic>
      <p:sp>
        <p:nvSpPr>
          <p:cNvPr id="26" name="TextBox 25"/>
          <p:cNvSpPr txBox="1"/>
          <p:nvPr/>
        </p:nvSpPr>
        <p:spPr>
          <a:xfrm>
            <a:off x="6800850" y="6191149"/>
            <a:ext cx="2743200" cy="523220"/>
          </a:xfrm>
          <a:prstGeom prst="rect">
            <a:avLst/>
          </a:prstGeom>
          <a:noFill/>
          <a:effectLst>
            <a:outerShdw blurRad="50800" dist="76200" dir="2700000" algn="tl" rotWithShape="0">
              <a:prstClr val="black">
                <a:alpha val="40000"/>
              </a:prstClr>
            </a:outerShdw>
          </a:effectLst>
        </p:spPr>
        <p:txBody>
          <a:bodyPr>
            <a:spAutoFit/>
          </a:bodyPr>
          <a:lstStyle>
            <a:lvl1pPr eaLnBrk="0" hangingPunct="0">
              <a:defRPr sz="2800">
                <a:solidFill>
                  <a:schemeClr val="tx1"/>
                </a:solidFill>
                <a:latin typeface="Arial" charset="0"/>
                <a:ea typeface="ＭＳ Ｐゴシック" charset="-128"/>
              </a:defRPr>
            </a:lvl1pPr>
            <a:lvl2pPr marL="742950" indent="-285750" eaLnBrk="0" hangingPunct="0">
              <a:defRPr sz="2800">
                <a:solidFill>
                  <a:schemeClr val="tx1"/>
                </a:solidFill>
                <a:latin typeface="Arial" charset="0"/>
                <a:ea typeface="ＭＳ Ｐゴシック" charset="-128"/>
              </a:defRPr>
            </a:lvl2pPr>
            <a:lvl3pPr marL="1143000" indent="-228600" eaLnBrk="0" hangingPunct="0">
              <a:defRPr sz="2800">
                <a:solidFill>
                  <a:schemeClr val="tx1"/>
                </a:solidFill>
                <a:latin typeface="Arial" charset="0"/>
                <a:ea typeface="ＭＳ Ｐゴシック" charset="-128"/>
              </a:defRPr>
            </a:lvl3pPr>
            <a:lvl4pPr marL="1600200" indent="-228600" eaLnBrk="0" hangingPunct="0">
              <a:defRPr sz="2800">
                <a:solidFill>
                  <a:schemeClr val="tx1"/>
                </a:solidFill>
                <a:latin typeface="Arial" charset="0"/>
                <a:ea typeface="ＭＳ Ｐゴシック" charset="-128"/>
              </a:defRPr>
            </a:lvl4pPr>
            <a:lvl5pPr marL="2057400" indent="-228600" eaLnBrk="0" hangingPunct="0">
              <a:defRPr sz="2800">
                <a:solidFill>
                  <a:schemeClr val="tx1"/>
                </a:solidFill>
                <a:latin typeface="Arial" charset="0"/>
                <a:ea typeface="ＭＳ Ｐゴシック" charset="-128"/>
              </a:defRPr>
            </a:lvl5pPr>
            <a:lvl6pPr marL="2514600" indent="-228600" eaLnBrk="0" fontAlgn="base" hangingPunct="0">
              <a:spcBef>
                <a:spcPct val="0"/>
              </a:spcBef>
              <a:spcAft>
                <a:spcPct val="0"/>
              </a:spcAft>
              <a:buSzPct val="100000"/>
              <a:buFont typeface="Zapf Dingbats" charset="0"/>
              <a:defRPr sz="2800">
                <a:solidFill>
                  <a:schemeClr val="tx1"/>
                </a:solidFill>
                <a:latin typeface="Arial" charset="0"/>
                <a:ea typeface="ＭＳ Ｐゴシック" charset="-128"/>
              </a:defRPr>
            </a:lvl6pPr>
            <a:lvl7pPr marL="2971800" indent="-228600" eaLnBrk="0" fontAlgn="base" hangingPunct="0">
              <a:spcBef>
                <a:spcPct val="0"/>
              </a:spcBef>
              <a:spcAft>
                <a:spcPct val="0"/>
              </a:spcAft>
              <a:buSzPct val="100000"/>
              <a:buFont typeface="Zapf Dingbats" charset="0"/>
              <a:defRPr sz="2800">
                <a:solidFill>
                  <a:schemeClr val="tx1"/>
                </a:solidFill>
                <a:latin typeface="Arial" charset="0"/>
                <a:ea typeface="ＭＳ Ｐゴシック" charset="-128"/>
              </a:defRPr>
            </a:lvl7pPr>
            <a:lvl8pPr marL="3429000" indent="-228600" eaLnBrk="0" fontAlgn="base" hangingPunct="0">
              <a:spcBef>
                <a:spcPct val="0"/>
              </a:spcBef>
              <a:spcAft>
                <a:spcPct val="0"/>
              </a:spcAft>
              <a:buSzPct val="100000"/>
              <a:buFont typeface="Zapf Dingbats" charset="0"/>
              <a:defRPr sz="2800">
                <a:solidFill>
                  <a:schemeClr val="tx1"/>
                </a:solidFill>
                <a:latin typeface="Arial" charset="0"/>
                <a:ea typeface="ＭＳ Ｐゴシック" charset="-128"/>
              </a:defRPr>
            </a:lvl8pPr>
            <a:lvl9pPr marL="3886200" indent="-228600" eaLnBrk="0" fontAlgn="base" hangingPunct="0">
              <a:spcBef>
                <a:spcPct val="0"/>
              </a:spcBef>
              <a:spcAft>
                <a:spcPct val="0"/>
              </a:spcAft>
              <a:buSzPct val="100000"/>
              <a:buFont typeface="Zapf Dingbats" charset="0"/>
              <a:defRPr sz="2800">
                <a:solidFill>
                  <a:schemeClr val="tx1"/>
                </a:solidFill>
                <a:latin typeface="Arial" charset="0"/>
                <a:ea typeface="ＭＳ Ｐゴシック" charset="-128"/>
              </a:defRPr>
            </a:lvl9pPr>
          </a:lstStyle>
          <a:p>
            <a:pPr eaLnBrk="1" hangingPunct="1"/>
            <a:r>
              <a:rPr lang="en-US" altLang="en-US" b="1" dirty="0" smtClean="0">
                <a:solidFill>
                  <a:schemeClr val="bg1"/>
                </a:solidFill>
                <a:effectLst>
                  <a:outerShdw blurRad="38100" dist="38100" dir="2700000" algn="tl">
                    <a:srgbClr val="808080"/>
                  </a:outerShdw>
                </a:effectLst>
                <a:ea typeface="Arial" charset="0"/>
                <a:cs typeface="Arial" charset="0"/>
              </a:rPr>
              <a:t>parents</a:t>
            </a:r>
            <a:endParaRPr lang="en-US" altLang="en-US" b="1" dirty="0">
              <a:solidFill>
                <a:schemeClr val="bg1"/>
              </a:solidFill>
              <a:effectLst>
                <a:outerShdw blurRad="38100" dist="38100" dir="2700000" algn="tl">
                  <a:srgbClr val="808080"/>
                </a:outerShdw>
              </a:effectLst>
              <a:ea typeface="Arial" charset="0"/>
              <a:cs typeface="Arial" charset="0"/>
            </a:endParaRPr>
          </a:p>
        </p:txBody>
      </p:sp>
      <p:pic>
        <p:nvPicPr>
          <p:cNvPr id="29" name="Picture 12" descr="latino_cop.JPG"/>
          <p:cNvPicPr>
            <a:picLocks noChangeAspect="1"/>
          </p:cNvPicPr>
          <p:nvPr/>
        </p:nvPicPr>
        <p:blipFill>
          <a:blip r:embed="rId9" cstate="screen">
            <a:extLst>
              <a:ext uri="{28A0092B-C50C-407E-A947-70E740481C1C}">
                <a14:useLocalDpi xmlns:a14="http://schemas.microsoft.com/office/drawing/2010/main"/>
              </a:ext>
            </a:extLst>
          </a:blip>
          <a:srcRect/>
          <a:stretch>
            <a:fillRect/>
          </a:stretch>
        </p:blipFill>
        <p:spPr bwMode="auto">
          <a:xfrm>
            <a:off x="3352715" y="3655351"/>
            <a:ext cx="2541161" cy="318872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7" name="TextBox 26"/>
          <p:cNvSpPr txBox="1"/>
          <p:nvPr/>
        </p:nvSpPr>
        <p:spPr>
          <a:xfrm>
            <a:off x="3322199" y="3731537"/>
            <a:ext cx="2743200" cy="523220"/>
          </a:xfrm>
          <a:prstGeom prst="rect">
            <a:avLst/>
          </a:prstGeom>
          <a:noFill/>
          <a:effectLst>
            <a:outerShdw blurRad="50800" dist="76200" dir="2700000" algn="tl" rotWithShape="0">
              <a:prstClr val="black">
                <a:alpha val="40000"/>
              </a:prstClr>
            </a:outerShdw>
          </a:effectLst>
        </p:spPr>
        <p:txBody>
          <a:bodyPr>
            <a:spAutoFit/>
          </a:bodyPr>
          <a:lstStyle>
            <a:lvl1pPr eaLnBrk="0" hangingPunct="0">
              <a:defRPr sz="2800">
                <a:solidFill>
                  <a:schemeClr val="tx1"/>
                </a:solidFill>
                <a:latin typeface="Arial" charset="0"/>
                <a:ea typeface="ＭＳ Ｐゴシック" charset="-128"/>
              </a:defRPr>
            </a:lvl1pPr>
            <a:lvl2pPr marL="742950" indent="-285750" eaLnBrk="0" hangingPunct="0">
              <a:defRPr sz="2800">
                <a:solidFill>
                  <a:schemeClr val="tx1"/>
                </a:solidFill>
                <a:latin typeface="Arial" charset="0"/>
                <a:ea typeface="ＭＳ Ｐゴシック" charset="-128"/>
              </a:defRPr>
            </a:lvl2pPr>
            <a:lvl3pPr marL="1143000" indent="-228600" eaLnBrk="0" hangingPunct="0">
              <a:defRPr sz="2800">
                <a:solidFill>
                  <a:schemeClr val="tx1"/>
                </a:solidFill>
                <a:latin typeface="Arial" charset="0"/>
                <a:ea typeface="ＭＳ Ｐゴシック" charset="-128"/>
              </a:defRPr>
            </a:lvl3pPr>
            <a:lvl4pPr marL="1600200" indent="-228600" eaLnBrk="0" hangingPunct="0">
              <a:defRPr sz="2800">
                <a:solidFill>
                  <a:schemeClr val="tx1"/>
                </a:solidFill>
                <a:latin typeface="Arial" charset="0"/>
                <a:ea typeface="ＭＳ Ｐゴシック" charset="-128"/>
              </a:defRPr>
            </a:lvl4pPr>
            <a:lvl5pPr marL="2057400" indent="-228600" eaLnBrk="0" hangingPunct="0">
              <a:defRPr sz="2800">
                <a:solidFill>
                  <a:schemeClr val="tx1"/>
                </a:solidFill>
                <a:latin typeface="Arial" charset="0"/>
                <a:ea typeface="ＭＳ Ｐゴシック" charset="-128"/>
              </a:defRPr>
            </a:lvl5pPr>
            <a:lvl6pPr marL="2514600" indent="-228600" eaLnBrk="0" fontAlgn="base" hangingPunct="0">
              <a:spcBef>
                <a:spcPct val="0"/>
              </a:spcBef>
              <a:spcAft>
                <a:spcPct val="0"/>
              </a:spcAft>
              <a:buSzPct val="100000"/>
              <a:buFont typeface="Zapf Dingbats" charset="0"/>
              <a:defRPr sz="2800">
                <a:solidFill>
                  <a:schemeClr val="tx1"/>
                </a:solidFill>
                <a:latin typeface="Arial" charset="0"/>
                <a:ea typeface="ＭＳ Ｐゴシック" charset="-128"/>
              </a:defRPr>
            </a:lvl6pPr>
            <a:lvl7pPr marL="2971800" indent="-228600" eaLnBrk="0" fontAlgn="base" hangingPunct="0">
              <a:spcBef>
                <a:spcPct val="0"/>
              </a:spcBef>
              <a:spcAft>
                <a:spcPct val="0"/>
              </a:spcAft>
              <a:buSzPct val="100000"/>
              <a:buFont typeface="Zapf Dingbats" charset="0"/>
              <a:defRPr sz="2800">
                <a:solidFill>
                  <a:schemeClr val="tx1"/>
                </a:solidFill>
                <a:latin typeface="Arial" charset="0"/>
                <a:ea typeface="ＭＳ Ｐゴシック" charset="-128"/>
              </a:defRPr>
            </a:lvl7pPr>
            <a:lvl8pPr marL="3429000" indent="-228600" eaLnBrk="0" fontAlgn="base" hangingPunct="0">
              <a:spcBef>
                <a:spcPct val="0"/>
              </a:spcBef>
              <a:spcAft>
                <a:spcPct val="0"/>
              </a:spcAft>
              <a:buSzPct val="100000"/>
              <a:buFont typeface="Zapf Dingbats" charset="0"/>
              <a:defRPr sz="2800">
                <a:solidFill>
                  <a:schemeClr val="tx1"/>
                </a:solidFill>
                <a:latin typeface="Arial" charset="0"/>
                <a:ea typeface="ＭＳ Ｐゴシック" charset="-128"/>
              </a:defRPr>
            </a:lvl8pPr>
            <a:lvl9pPr marL="3886200" indent="-228600" eaLnBrk="0" fontAlgn="base" hangingPunct="0">
              <a:spcBef>
                <a:spcPct val="0"/>
              </a:spcBef>
              <a:spcAft>
                <a:spcPct val="0"/>
              </a:spcAft>
              <a:buSzPct val="100000"/>
              <a:buFont typeface="Zapf Dingbats" charset="0"/>
              <a:defRPr sz="2800">
                <a:solidFill>
                  <a:schemeClr val="tx1"/>
                </a:solidFill>
                <a:latin typeface="Arial" charset="0"/>
                <a:ea typeface="ＭＳ Ｐゴシック" charset="-128"/>
              </a:defRPr>
            </a:lvl9pPr>
          </a:lstStyle>
          <a:p>
            <a:pPr eaLnBrk="1" hangingPunct="1"/>
            <a:r>
              <a:rPr lang="en-US" altLang="en-US" b="1" dirty="0" smtClean="0">
                <a:solidFill>
                  <a:schemeClr val="bg1"/>
                </a:solidFill>
                <a:effectLst>
                  <a:outerShdw blurRad="38100" dist="38100" dir="2700000" algn="tl">
                    <a:srgbClr val="808080"/>
                  </a:outerShdw>
                </a:effectLst>
                <a:ea typeface="Arial" charset="0"/>
                <a:cs typeface="Arial" charset="0"/>
              </a:rPr>
              <a:t>state systems</a:t>
            </a:r>
            <a:endParaRPr lang="en-US" altLang="en-US" b="1" dirty="0">
              <a:solidFill>
                <a:schemeClr val="bg1"/>
              </a:solidFill>
              <a:effectLst>
                <a:outerShdw blurRad="38100" dist="38100" dir="2700000" algn="tl">
                  <a:srgbClr val="808080"/>
                </a:outerShdw>
              </a:effectLst>
              <a:ea typeface="Arial" charset="0"/>
              <a:cs typeface="Arial" charset="0"/>
            </a:endParaRPr>
          </a:p>
        </p:txBody>
      </p:sp>
    </p:spTree>
    <p:extLst>
      <p:ext uri="{BB962C8B-B14F-4D97-AF65-F5344CB8AC3E}">
        <p14:creationId xmlns:p14="http://schemas.microsoft.com/office/powerpoint/2010/main" val="1276738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needle"/>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339441" y="1600200"/>
            <a:ext cx="2554435" cy="191582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3" name="TextBox 1"/>
          <p:cNvSpPr txBox="1">
            <a:spLocks noChangeArrowheads="1"/>
          </p:cNvSpPr>
          <p:nvPr/>
        </p:nvSpPr>
        <p:spPr bwMode="auto">
          <a:xfrm>
            <a:off x="609600" y="1371600"/>
            <a:ext cx="2819400" cy="523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charset="0"/>
                <a:ea typeface="ＭＳ Ｐゴシック" charset="-128"/>
              </a:defRPr>
            </a:lvl1pPr>
            <a:lvl2pPr marL="742950" indent="-285750" eaLnBrk="0" hangingPunct="0">
              <a:defRPr sz="2800">
                <a:solidFill>
                  <a:schemeClr val="tx1"/>
                </a:solidFill>
                <a:latin typeface="Arial" charset="0"/>
                <a:ea typeface="ＭＳ Ｐゴシック" charset="-128"/>
              </a:defRPr>
            </a:lvl2pPr>
            <a:lvl3pPr marL="1143000" indent="-228600" eaLnBrk="0" hangingPunct="0">
              <a:defRPr sz="2800">
                <a:solidFill>
                  <a:schemeClr val="tx1"/>
                </a:solidFill>
                <a:latin typeface="Arial" charset="0"/>
                <a:ea typeface="ＭＳ Ｐゴシック" charset="-128"/>
              </a:defRPr>
            </a:lvl3pPr>
            <a:lvl4pPr marL="1600200" indent="-228600" eaLnBrk="0" hangingPunct="0">
              <a:defRPr sz="2800">
                <a:solidFill>
                  <a:schemeClr val="tx1"/>
                </a:solidFill>
                <a:latin typeface="Arial" charset="0"/>
                <a:ea typeface="ＭＳ Ｐゴシック" charset="-128"/>
              </a:defRPr>
            </a:lvl4pPr>
            <a:lvl5pPr marL="2057400" indent="-228600" eaLnBrk="0" hangingPunct="0">
              <a:defRPr sz="2800">
                <a:solidFill>
                  <a:schemeClr val="tx1"/>
                </a:solidFill>
                <a:latin typeface="Arial" charset="0"/>
                <a:ea typeface="ＭＳ Ｐゴシック" charset="-128"/>
              </a:defRPr>
            </a:lvl5pPr>
            <a:lvl6pPr marL="2514600" indent="-228600" eaLnBrk="0" fontAlgn="base" hangingPunct="0">
              <a:spcBef>
                <a:spcPct val="0"/>
              </a:spcBef>
              <a:spcAft>
                <a:spcPct val="0"/>
              </a:spcAft>
              <a:buSzPct val="100000"/>
              <a:buFont typeface="Zapf Dingbats" charset="0"/>
              <a:defRPr sz="2800">
                <a:solidFill>
                  <a:schemeClr val="tx1"/>
                </a:solidFill>
                <a:latin typeface="Arial" charset="0"/>
                <a:ea typeface="ＭＳ Ｐゴシック" charset="-128"/>
              </a:defRPr>
            </a:lvl6pPr>
            <a:lvl7pPr marL="2971800" indent="-228600" eaLnBrk="0" fontAlgn="base" hangingPunct="0">
              <a:spcBef>
                <a:spcPct val="0"/>
              </a:spcBef>
              <a:spcAft>
                <a:spcPct val="0"/>
              </a:spcAft>
              <a:buSzPct val="100000"/>
              <a:buFont typeface="Zapf Dingbats" charset="0"/>
              <a:defRPr sz="2800">
                <a:solidFill>
                  <a:schemeClr val="tx1"/>
                </a:solidFill>
                <a:latin typeface="Arial" charset="0"/>
                <a:ea typeface="ＭＳ Ｐゴシック" charset="-128"/>
              </a:defRPr>
            </a:lvl7pPr>
            <a:lvl8pPr marL="3429000" indent="-228600" eaLnBrk="0" fontAlgn="base" hangingPunct="0">
              <a:spcBef>
                <a:spcPct val="0"/>
              </a:spcBef>
              <a:spcAft>
                <a:spcPct val="0"/>
              </a:spcAft>
              <a:buSzPct val="100000"/>
              <a:buFont typeface="Zapf Dingbats" charset="0"/>
              <a:defRPr sz="2800">
                <a:solidFill>
                  <a:schemeClr val="tx1"/>
                </a:solidFill>
                <a:latin typeface="Arial" charset="0"/>
                <a:ea typeface="ＭＳ Ｐゴシック" charset="-128"/>
              </a:defRPr>
            </a:lvl8pPr>
            <a:lvl9pPr marL="3886200" indent="-228600" eaLnBrk="0" fontAlgn="base" hangingPunct="0">
              <a:spcBef>
                <a:spcPct val="0"/>
              </a:spcBef>
              <a:spcAft>
                <a:spcPct val="0"/>
              </a:spcAft>
              <a:buSzPct val="100000"/>
              <a:buFont typeface="Zapf Dingbats" charset="0"/>
              <a:defRPr sz="2800">
                <a:solidFill>
                  <a:schemeClr val="tx1"/>
                </a:solidFill>
                <a:latin typeface="Arial" charset="0"/>
                <a:ea typeface="ＭＳ Ｐゴシック" charset="-128"/>
              </a:defRPr>
            </a:lvl9pPr>
          </a:lstStyle>
          <a:p>
            <a:pPr eaLnBrk="1" hangingPunct="1"/>
            <a:r>
              <a:rPr lang="en-US" altLang="en-US">
                <a:solidFill>
                  <a:schemeClr val="bg1"/>
                </a:solidFill>
                <a:latin typeface="GFYJeanna" charset="0"/>
              </a:rPr>
              <a:t>faith leader</a:t>
            </a:r>
          </a:p>
        </p:txBody>
      </p:sp>
      <p:sp>
        <p:nvSpPr>
          <p:cNvPr id="16" name="TextBox 15"/>
          <p:cNvSpPr txBox="1"/>
          <p:nvPr/>
        </p:nvSpPr>
        <p:spPr>
          <a:xfrm>
            <a:off x="3352715" y="2545775"/>
            <a:ext cx="2743200" cy="954107"/>
          </a:xfrm>
          <a:prstGeom prst="rect">
            <a:avLst/>
          </a:prstGeom>
          <a:noFill/>
          <a:effectLst>
            <a:outerShdw blurRad="50800" dist="76200" dir="2700000" algn="tl" rotWithShape="0">
              <a:prstClr val="black">
                <a:alpha val="40000"/>
              </a:prstClr>
            </a:outerShdw>
          </a:effectLst>
        </p:spPr>
        <p:txBody>
          <a:bodyPr>
            <a:spAutoFit/>
          </a:bodyPr>
          <a:lstStyle>
            <a:lvl1pPr eaLnBrk="0" hangingPunct="0">
              <a:defRPr sz="2800">
                <a:solidFill>
                  <a:schemeClr val="tx1"/>
                </a:solidFill>
                <a:latin typeface="Arial" charset="0"/>
                <a:ea typeface="ＭＳ Ｐゴシック" charset="-128"/>
              </a:defRPr>
            </a:lvl1pPr>
            <a:lvl2pPr marL="742950" indent="-285750" eaLnBrk="0" hangingPunct="0">
              <a:defRPr sz="2800">
                <a:solidFill>
                  <a:schemeClr val="tx1"/>
                </a:solidFill>
                <a:latin typeface="Arial" charset="0"/>
                <a:ea typeface="ＭＳ Ｐゴシック" charset="-128"/>
              </a:defRPr>
            </a:lvl2pPr>
            <a:lvl3pPr marL="1143000" indent="-228600" eaLnBrk="0" hangingPunct="0">
              <a:defRPr sz="2800">
                <a:solidFill>
                  <a:schemeClr val="tx1"/>
                </a:solidFill>
                <a:latin typeface="Arial" charset="0"/>
                <a:ea typeface="ＭＳ Ｐゴシック" charset="-128"/>
              </a:defRPr>
            </a:lvl3pPr>
            <a:lvl4pPr marL="1600200" indent="-228600" eaLnBrk="0" hangingPunct="0">
              <a:defRPr sz="2800">
                <a:solidFill>
                  <a:schemeClr val="tx1"/>
                </a:solidFill>
                <a:latin typeface="Arial" charset="0"/>
                <a:ea typeface="ＭＳ Ｐゴシック" charset="-128"/>
              </a:defRPr>
            </a:lvl4pPr>
            <a:lvl5pPr marL="2057400" indent="-228600" eaLnBrk="0" hangingPunct="0">
              <a:defRPr sz="2800">
                <a:solidFill>
                  <a:schemeClr val="tx1"/>
                </a:solidFill>
                <a:latin typeface="Arial" charset="0"/>
                <a:ea typeface="ＭＳ Ｐゴシック" charset="-128"/>
              </a:defRPr>
            </a:lvl5pPr>
            <a:lvl6pPr marL="2514600" indent="-228600" eaLnBrk="0" fontAlgn="base" hangingPunct="0">
              <a:spcBef>
                <a:spcPct val="0"/>
              </a:spcBef>
              <a:spcAft>
                <a:spcPct val="0"/>
              </a:spcAft>
              <a:buSzPct val="100000"/>
              <a:buFont typeface="Zapf Dingbats" charset="0"/>
              <a:defRPr sz="2800">
                <a:solidFill>
                  <a:schemeClr val="tx1"/>
                </a:solidFill>
                <a:latin typeface="Arial" charset="0"/>
                <a:ea typeface="ＭＳ Ｐゴシック" charset="-128"/>
              </a:defRPr>
            </a:lvl6pPr>
            <a:lvl7pPr marL="2971800" indent="-228600" eaLnBrk="0" fontAlgn="base" hangingPunct="0">
              <a:spcBef>
                <a:spcPct val="0"/>
              </a:spcBef>
              <a:spcAft>
                <a:spcPct val="0"/>
              </a:spcAft>
              <a:buSzPct val="100000"/>
              <a:buFont typeface="Zapf Dingbats" charset="0"/>
              <a:defRPr sz="2800">
                <a:solidFill>
                  <a:schemeClr val="tx1"/>
                </a:solidFill>
                <a:latin typeface="Arial" charset="0"/>
                <a:ea typeface="ＭＳ Ｐゴシック" charset="-128"/>
              </a:defRPr>
            </a:lvl7pPr>
            <a:lvl8pPr marL="3429000" indent="-228600" eaLnBrk="0" fontAlgn="base" hangingPunct="0">
              <a:spcBef>
                <a:spcPct val="0"/>
              </a:spcBef>
              <a:spcAft>
                <a:spcPct val="0"/>
              </a:spcAft>
              <a:buSzPct val="100000"/>
              <a:buFont typeface="Zapf Dingbats" charset="0"/>
              <a:defRPr sz="2800">
                <a:solidFill>
                  <a:schemeClr val="tx1"/>
                </a:solidFill>
                <a:latin typeface="Arial" charset="0"/>
                <a:ea typeface="ＭＳ Ｐゴシック" charset="-128"/>
              </a:defRPr>
            </a:lvl8pPr>
            <a:lvl9pPr marL="3886200" indent="-228600" eaLnBrk="0" fontAlgn="base" hangingPunct="0">
              <a:spcBef>
                <a:spcPct val="0"/>
              </a:spcBef>
              <a:spcAft>
                <a:spcPct val="0"/>
              </a:spcAft>
              <a:buSzPct val="100000"/>
              <a:buFont typeface="Zapf Dingbats" charset="0"/>
              <a:defRPr sz="2800">
                <a:solidFill>
                  <a:schemeClr val="tx1"/>
                </a:solidFill>
                <a:latin typeface="Arial" charset="0"/>
                <a:ea typeface="ＭＳ Ｐゴシック" charset="-128"/>
              </a:defRPr>
            </a:lvl9pPr>
          </a:lstStyle>
          <a:p>
            <a:pPr eaLnBrk="1" hangingPunct="1"/>
            <a:r>
              <a:rPr lang="en-US" altLang="en-US" b="1" dirty="0" smtClean="0">
                <a:solidFill>
                  <a:schemeClr val="bg1"/>
                </a:solidFill>
                <a:effectLst>
                  <a:outerShdw blurRad="38100" dist="38100" dir="2700000" algn="tl">
                    <a:srgbClr val="808080"/>
                  </a:outerShdw>
                </a:effectLst>
                <a:ea typeface="Arial" charset="0"/>
                <a:cs typeface="Arial" charset="0"/>
              </a:rPr>
              <a:t>clinical community</a:t>
            </a:r>
            <a:endParaRPr lang="en-US" altLang="en-US" b="1" dirty="0">
              <a:solidFill>
                <a:schemeClr val="bg1"/>
              </a:solidFill>
              <a:effectLst>
                <a:outerShdw blurRad="38100" dist="38100" dir="2700000" algn="tl">
                  <a:srgbClr val="808080"/>
                </a:outerShdw>
              </a:effectLst>
              <a:ea typeface="Arial" charset="0"/>
              <a:cs typeface="Arial" charset="0"/>
            </a:endParaRPr>
          </a:p>
        </p:txBody>
      </p:sp>
      <p:pic>
        <p:nvPicPr>
          <p:cNvPr id="17" name="Picture 2" descr="interview.JPG"/>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bwMode="auto">
          <a:xfrm>
            <a:off x="6021095" y="85842"/>
            <a:ext cx="2907544" cy="211395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8" name="TextBox 17"/>
          <p:cNvSpPr txBox="1"/>
          <p:nvPr/>
        </p:nvSpPr>
        <p:spPr>
          <a:xfrm>
            <a:off x="6138275" y="1218713"/>
            <a:ext cx="2971800" cy="523220"/>
          </a:xfrm>
          <a:prstGeom prst="rect">
            <a:avLst/>
          </a:prstGeom>
          <a:noFill/>
        </p:spPr>
        <p:txBody>
          <a:bodyPr wrap="square">
            <a:spAutoFit/>
          </a:bodyPr>
          <a:lstStyle>
            <a:lvl1pPr eaLnBrk="0" hangingPunct="0">
              <a:defRPr sz="2800">
                <a:solidFill>
                  <a:schemeClr val="tx1"/>
                </a:solidFill>
                <a:latin typeface="Arial" charset="0"/>
                <a:ea typeface="ＭＳ Ｐゴシック" charset="-128"/>
              </a:defRPr>
            </a:lvl1pPr>
            <a:lvl2pPr marL="742950" indent="-285750" eaLnBrk="0" hangingPunct="0">
              <a:defRPr sz="2800">
                <a:solidFill>
                  <a:schemeClr val="tx1"/>
                </a:solidFill>
                <a:latin typeface="Arial" charset="0"/>
                <a:ea typeface="ＭＳ Ｐゴシック" charset="-128"/>
              </a:defRPr>
            </a:lvl2pPr>
            <a:lvl3pPr marL="1143000" indent="-228600" eaLnBrk="0" hangingPunct="0">
              <a:defRPr sz="2800">
                <a:solidFill>
                  <a:schemeClr val="tx1"/>
                </a:solidFill>
                <a:latin typeface="Arial" charset="0"/>
                <a:ea typeface="ＭＳ Ｐゴシック" charset="-128"/>
              </a:defRPr>
            </a:lvl3pPr>
            <a:lvl4pPr marL="1600200" indent="-228600" eaLnBrk="0" hangingPunct="0">
              <a:defRPr sz="2800">
                <a:solidFill>
                  <a:schemeClr val="tx1"/>
                </a:solidFill>
                <a:latin typeface="Arial" charset="0"/>
                <a:ea typeface="ＭＳ Ｐゴシック" charset="-128"/>
              </a:defRPr>
            </a:lvl4pPr>
            <a:lvl5pPr marL="2057400" indent="-228600" eaLnBrk="0" hangingPunct="0">
              <a:defRPr sz="2800">
                <a:solidFill>
                  <a:schemeClr val="tx1"/>
                </a:solidFill>
                <a:latin typeface="Arial" charset="0"/>
                <a:ea typeface="ＭＳ Ｐゴシック" charset="-128"/>
              </a:defRPr>
            </a:lvl5pPr>
            <a:lvl6pPr marL="2514600" indent="-228600" eaLnBrk="0" fontAlgn="base" hangingPunct="0">
              <a:spcBef>
                <a:spcPct val="0"/>
              </a:spcBef>
              <a:spcAft>
                <a:spcPct val="0"/>
              </a:spcAft>
              <a:buSzPct val="100000"/>
              <a:buFont typeface="Zapf Dingbats" charset="0"/>
              <a:defRPr sz="2800">
                <a:solidFill>
                  <a:schemeClr val="tx1"/>
                </a:solidFill>
                <a:latin typeface="Arial" charset="0"/>
                <a:ea typeface="ＭＳ Ｐゴシック" charset="-128"/>
              </a:defRPr>
            </a:lvl6pPr>
            <a:lvl7pPr marL="2971800" indent="-228600" eaLnBrk="0" fontAlgn="base" hangingPunct="0">
              <a:spcBef>
                <a:spcPct val="0"/>
              </a:spcBef>
              <a:spcAft>
                <a:spcPct val="0"/>
              </a:spcAft>
              <a:buSzPct val="100000"/>
              <a:buFont typeface="Zapf Dingbats" charset="0"/>
              <a:defRPr sz="2800">
                <a:solidFill>
                  <a:schemeClr val="tx1"/>
                </a:solidFill>
                <a:latin typeface="Arial" charset="0"/>
                <a:ea typeface="ＭＳ Ｐゴシック" charset="-128"/>
              </a:defRPr>
            </a:lvl7pPr>
            <a:lvl8pPr marL="3429000" indent="-228600" eaLnBrk="0" fontAlgn="base" hangingPunct="0">
              <a:spcBef>
                <a:spcPct val="0"/>
              </a:spcBef>
              <a:spcAft>
                <a:spcPct val="0"/>
              </a:spcAft>
              <a:buSzPct val="100000"/>
              <a:buFont typeface="Zapf Dingbats" charset="0"/>
              <a:defRPr sz="2800">
                <a:solidFill>
                  <a:schemeClr val="tx1"/>
                </a:solidFill>
                <a:latin typeface="Arial" charset="0"/>
                <a:ea typeface="ＭＳ Ｐゴシック" charset="-128"/>
              </a:defRPr>
            </a:lvl8pPr>
            <a:lvl9pPr marL="3886200" indent="-228600" eaLnBrk="0" fontAlgn="base" hangingPunct="0">
              <a:spcBef>
                <a:spcPct val="0"/>
              </a:spcBef>
              <a:spcAft>
                <a:spcPct val="0"/>
              </a:spcAft>
              <a:buSzPct val="100000"/>
              <a:buFont typeface="Zapf Dingbats" charset="0"/>
              <a:defRPr sz="2800">
                <a:solidFill>
                  <a:schemeClr val="tx1"/>
                </a:solidFill>
                <a:latin typeface="Arial" charset="0"/>
                <a:ea typeface="ＭＳ Ｐゴシック" charset="-128"/>
              </a:defRPr>
            </a:lvl9pPr>
          </a:lstStyle>
          <a:p>
            <a:pPr eaLnBrk="1" hangingPunct="1"/>
            <a:r>
              <a:rPr lang="en-US" altLang="en-US" b="1" dirty="0" smtClean="0">
                <a:effectLst>
                  <a:outerShdw blurRad="38100" dist="38100" dir="2700000" algn="tl">
                    <a:srgbClr val="FFFFFF"/>
                  </a:outerShdw>
                </a:effectLst>
                <a:ea typeface="Arial" charset="0"/>
                <a:cs typeface="Arial" charset="0"/>
              </a:rPr>
              <a:t>health systems</a:t>
            </a:r>
            <a:endParaRPr lang="en-US" altLang="en-US" b="1" dirty="0">
              <a:effectLst>
                <a:outerShdw blurRad="38100" dist="38100" dir="2700000" algn="tl">
                  <a:srgbClr val="FFFFFF"/>
                </a:outerShdw>
              </a:effectLst>
              <a:ea typeface="Arial" charset="0"/>
              <a:cs typeface="Arial" charset="0"/>
            </a:endParaRPr>
          </a:p>
        </p:txBody>
      </p:sp>
      <p:pic>
        <p:nvPicPr>
          <p:cNvPr id="19" name="Picture 11" descr="AA_Teacher.JPG"/>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10100" y="4747879"/>
            <a:ext cx="3146692" cy="209619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0" name="Picture 2" descr="great"/>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gray">
          <a:xfrm>
            <a:off x="6023970" y="2286000"/>
            <a:ext cx="2904669" cy="2167912"/>
          </a:xfrm>
          <a:prstGeom prst="rect">
            <a:avLst/>
          </a:prstGeom>
          <a:noFill/>
          <a:ln w="9525">
            <a:noFill/>
            <a:miter lim="800000"/>
            <a:headEnd/>
            <a:tailEnd/>
          </a:ln>
        </p:spPr>
      </p:pic>
      <p:pic>
        <p:nvPicPr>
          <p:cNvPr id="21" name="Picture 4" descr="blackstudent.JPG"/>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bwMode="auto">
          <a:xfrm>
            <a:off x="782176" y="967108"/>
            <a:ext cx="2500889" cy="3681092"/>
          </a:xfrm>
          <a:prstGeom prst="rect">
            <a:avLst/>
          </a:prstGeom>
          <a:noFill/>
          <a:ln>
            <a:noFill/>
          </a:ln>
        </p:spPr>
      </p:pic>
      <p:sp>
        <p:nvSpPr>
          <p:cNvPr id="22" name="TextBox 21"/>
          <p:cNvSpPr txBox="1"/>
          <p:nvPr/>
        </p:nvSpPr>
        <p:spPr>
          <a:xfrm>
            <a:off x="803980" y="2719948"/>
            <a:ext cx="3848100" cy="523220"/>
          </a:xfrm>
          <a:prstGeom prst="rect">
            <a:avLst/>
          </a:prstGeom>
          <a:noFill/>
          <a:effectLst>
            <a:outerShdw blurRad="50800" dist="76200" dir="2700000" algn="tl" rotWithShape="0">
              <a:prstClr val="black">
                <a:alpha val="40000"/>
              </a:prstClr>
            </a:outerShdw>
          </a:effectLst>
        </p:spPr>
        <p:txBody>
          <a:bodyPr wrap="square">
            <a:spAutoFit/>
          </a:bodyPr>
          <a:lstStyle>
            <a:lvl1pPr eaLnBrk="0" hangingPunct="0">
              <a:defRPr sz="2800">
                <a:solidFill>
                  <a:schemeClr val="tx1"/>
                </a:solidFill>
                <a:latin typeface="Arial" charset="0"/>
                <a:ea typeface="ＭＳ Ｐゴシック" charset="-128"/>
              </a:defRPr>
            </a:lvl1pPr>
            <a:lvl2pPr marL="742950" indent="-285750" eaLnBrk="0" hangingPunct="0">
              <a:defRPr sz="2800">
                <a:solidFill>
                  <a:schemeClr val="tx1"/>
                </a:solidFill>
                <a:latin typeface="Arial" charset="0"/>
                <a:ea typeface="ＭＳ Ｐゴシック" charset="-128"/>
              </a:defRPr>
            </a:lvl2pPr>
            <a:lvl3pPr marL="1143000" indent="-228600" eaLnBrk="0" hangingPunct="0">
              <a:defRPr sz="2800">
                <a:solidFill>
                  <a:schemeClr val="tx1"/>
                </a:solidFill>
                <a:latin typeface="Arial" charset="0"/>
                <a:ea typeface="ＭＳ Ｐゴシック" charset="-128"/>
              </a:defRPr>
            </a:lvl3pPr>
            <a:lvl4pPr marL="1600200" indent="-228600" eaLnBrk="0" hangingPunct="0">
              <a:defRPr sz="2800">
                <a:solidFill>
                  <a:schemeClr val="tx1"/>
                </a:solidFill>
                <a:latin typeface="Arial" charset="0"/>
                <a:ea typeface="ＭＳ Ｐゴシック" charset="-128"/>
              </a:defRPr>
            </a:lvl4pPr>
            <a:lvl5pPr marL="2057400" indent="-228600" eaLnBrk="0" hangingPunct="0">
              <a:defRPr sz="2800">
                <a:solidFill>
                  <a:schemeClr val="tx1"/>
                </a:solidFill>
                <a:latin typeface="Arial" charset="0"/>
                <a:ea typeface="ＭＳ Ｐゴシック" charset="-128"/>
              </a:defRPr>
            </a:lvl5pPr>
            <a:lvl6pPr marL="2514600" indent="-228600" eaLnBrk="0" fontAlgn="base" hangingPunct="0">
              <a:spcBef>
                <a:spcPct val="0"/>
              </a:spcBef>
              <a:spcAft>
                <a:spcPct val="0"/>
              </a:spcAft>
              <a:buSzPct val="100000"/>
              <a:buFont typeface="Zapf Dingbats" charset="0"/>
              <a:defRPr sz="2800">
                <a:solidFill>
                  <a:schemeClr val="tx1"/>
                </a:solidFill>
                <a:latin typeface="Arial" charset="0"/>
                <a:ea typeface="ＭＳ Ｐゴシック" charset="-128"/>
              </a:defRPr>
            </a:lvl6pPr>
            <a:lvl7pPr marL="2971800" indent="-228600" eaLnBrk="0" fontAlgn="base" hangingPunct="0">
              <a:spcBef>
                <a:spcPct val="0"/>
              </a:spcBef>
              <a:spcAft>
                <a:spcPct val="0"/>
              </a:spcAft>
              <a:buSzPct val="100000"/>
              <a:buFont typeface="Zapf Dingbats" charset="0"/>
              <a:defRPr sz="2800">
                <a:solidFill>
                  <a:schemeClr val="tx1"/>
                </a:solidFill>
                <a:latin typeface="Arial" charset="0"/>
                <a:ea typeface="ＭＳ Ｐゴシック" charset="-128"/>
              </a:defRPr>
            </a:lvl7pPr>
            <a:lvl8pPr marL="3429000" indent="-228600" eaLnBrk="0" fontAlgn="base" hangingPunct="0">
              <a:spcBef>
                <a:spcPct val="0"/>
              </a:spcBef>
              <a:spcAft>
                <a:spcPct val="0"/>
              </a:spcAft>
              <a:buSzPct val="100000"/>
              <a:buFont typeface="Zapf Dingbats" charset="0"/>
              <a:defRPr sz="2800">
                <a:solidFill>
                  <a:schemeClr val="tx1"/>
                </a:solidFill>
                <a:latin typeface="Arial" charset="0"/>
                <a:ea typeface="ＭＳ Ｐゴシック" charset="-128"/>
              </a:defRPr>
            </a:lvl8pPr>
            <a:lvl9pPr marL="3886200" indent="-228600" eaLnBrk="0" fontAlgn="base" hangingPunct="0">
              <a:spcBef>
                <a:spcPct val="0"/>
              </a:spcBef>
              <a:spcAft>
                <a:spcPct val="0"/>
              </a:spcAft>
              <a:buSzPct val="100000"/>
              <a:buFont typeface="Zapf Dingbats" charset="0"/>
              <a:defRPr sz="2800">
                <a:solidFill>
                  <a:schemeClr val="tx1"/>
                </a:solidFill>
                <a:latin typeface="Arial" charset="0"/>
                <a:ea typeface="ＭＳ Ｐゴシック" charset="-128"/>
              </a:defRPr>
            </a:lvl9pPr>
          </a:lstStyle>
          <a:p>
            <a:pPr eaLnBrk="1" hangingPunct="1"/>
            <a:r>
              <a:rPr lang="en-US" altLang="en-US" b="1" dirty="0" smtClean="0">
                <a:solidFill>
                  <a:schemeClr val="bg1"/>
                </a:solidFill>
                <a:effectLst>
                  <a:outerShdw blurRad="38100" dist="38100" dir="2700000" algn="tl">
                    <a:srgbClr val="808080"/>
                  </a:outerShdw>
                </a:effectLst>
                <a:ea typeface="Arial" charset="0"/>
                <a:cs typeface="Arial" charset="0"/>
              </a:rPr>
              <a:t>young adults</a:t>
            </a:r>
            <a:endParaRPr lang="en-US" altLang="en-US" b="1" dirty="0">
              <a:solidFill>
                <a:schemeClr val="bg1"/>
              </a:solidFill>
              <a:effectLst>
                <a:outerShdw blurRad="38100" dist="38100" dir="2700000" algn="tl">
                  <a:srgbClr val="808080"/>
                </a:outerShdw>
              </a:effectLst>
              <a:ea typeface="Arial" charset="0"/>
              <a:cs typeface="Arial" charset="0"/>
            </a:endParaRPr>
          </a:p>
        </p:txBody>
      </p:sp>
      <p:sp>
        <p:nvSpPr>
          <p:cNvPr id="23" name="TextBox 22"/>
          <p:cNvSpPr txBox="1"/>
          <p:nvPr/>
        </p:nvSpPr>
        <p:spPr>
          <a:xfrm>
            <a:off x="114300" y="5818033"/>
            <a:ext cx="3848100" cy="954107"/>
          </a:xfrm>
          <a:prstGeom prst="rect">
            <a:avLst/>
          </a:prstGeom>
          <a:noFill/>
          <a:effectLst>
            <a:outerShdw blurRad="50800" dist="76200" dir="2700000" algn="tl" rotWithShape="0">
              <a:prstClr val="black">
                <a:alpha val="40000"/>
              </a:prstClr>
            </a:outerShdw>
          </a:effectLst>
        </p:spPr>
        <p:txBody>
          <a:bodyPr wrap="square">
            <a:spAutoFit/>
          </a:bodyPr>
          <a:lstStyle>
            <a:lvl1pPr eaLnBrk="0" hangingPunct="0">
              <a:defRPr sz="2800">
                <a:solidFill>
                  <a:schemeClr val="tx1"/>
                </a:solidFill>
                <a:latin typeface="Arial" charset="0"/>
                <a:ea typeface="ＭＳ Ｐゴシック" charset="-128"/>
              </a:defRPr>
            </a:lvl1pPr>
            <a:lvl2pPr marL="742950" indent="-285750" eaLnBrk="0" hangingPunct="0">
              <a:defRPr sz="2800">
                <a:solidFill>
                  <a:schemeClr val="tx1"/>
                </a:solidFill>
                <a:latin typeface="Arial" charset="0"/>
                <a:ea typeface="ＭＳ Ｐゴシック" charset="-128"/>
              </a:defRPr>
            </a:lvl2pPr>
            <a:lvl3pPr marL="1143000" indent="-228600" eaLnBrk="0" hangingPunct="0">
              <a:defRPr sz="2800">
                <a:solidFill>
                  <a:schemeClr val="tx1"/>
                </a:solidFill>
                <a:latin typeface="Arial" charset="0"/>
                <a:ea typeface="ＭＳ Ｐゴシック" charset="-128"/>
              </a:defRPr>
            </a:lvl3pPr>
            <a:lvl4pPr marL="1600200" indent="-228600" eaLnBrk="0" hangingPunct="0">
              <a:defRPr sz="2800">
                <a:solidFill>
                  <a:schemeClr val="tx1"/>
                </a:solidFill>
                <a:latin typeface="Arial" charset="0"/>
                <a:ea typeface="ＭＳ Ｐゴシック" charset="-128"/>
              </a:defRPr>
            </a:lvl4pPr>
            <a:lvl5pPr marL="2057400" indent="-228600" eaLnBrk="0" hangingPunct="0">
              <a:defRPr sz="2800">
                <a:solidFill>
                  <a:schemeClr val="tx1"/>
                </a:solidFill>
                <a:latin typeface="Arial" charset="0"/>
                <a:ea typeface="ＭＳ Ｐゴシック" charset="-128"/>
              </a:defRPr>
            </a:lvl5pPr>
            <a:lvl6pPr marL="2514600" indent="-228600" eaLnBrk="0" fontAlgn="base" hangingPunct="0">
              <a:spcBef>
                <a:spcPct val="0"/>
              </a:spcBef>
              <a:spcAft>
                <a:spcPct val="0"/>
              </a:spcAft>
              <a:buSzPct val="100000"/>
              <a:buFont typeface="Zapf Dingbats" charset="0"/>
              <a:defRPr sz="2800">
                <a:solidFill>
                  <a:schemeClr val="tx1"/>
                </a:solidFill>
                <a:latin typeface="Arial" charset="0"/>
                <a:ea typeface="ＭＳ Ｐゴシック" charset="-128"/>
              </a:defRPr>
            </a:lvl6pPr>
            <a:lvl7pPr marL="2971800" indent="-228600" eaLnBrk="0" fontAlgn="base" hangingPunct="0">
              <a:spcBef>
                <a:spcPct val="0"/>
              </a:spcBef>
              <a:spcAft>
                <a:spcPct val="0"/>
              </a:spcAft>
              <a:buSzPct val="100000"/>
              <a:buFont typeface="Zapf Dingbats" charset="0"/>
              <a:defRPr sz="2800">
                <a:solidFill>
                  <a:schemeClr val="tx1"/>
                </a:solidFill>
                <a:latin typeface="Arial" charset="0"/>
                <a:ea typeface="ＭＳ Ｐゴシック" charset="-128"/>
              </a:defRPr>
            </a:lvl7pPr>
            <a:lvl8pPr marL="3429000" indent="-228600" eaLnBrk="0" fontAlgn="base" hangingPunct="0">
              <a:spcBef>
                <a:spcPct val="0"/>
              </a:spcBef>
              <a:spcAft>
                <a:spcPct val="0"/>
              </a:spcAft>
              <a:buSzPct val="100000"/>
              <a:buFont typeface="Zapf Dingbats" charset="0"/>
              <a:defRPr sz="2800">
                <a:solidFill>
                  <a:schemeClr val="tx1"/>
                </a:solidFill>
                <a:latin typeface="Arial" charset="0"/>
                <a:ea typeface="ＭＳ Ｐゴシック" charset="-128"/>
              </a:defRPr>
            </a:lvl8pPr>
            <a:lvl9pPr marL="3886200" indent="-228600" eaLnBrk="0" fontAlgn="base" hangingPunct="0">
              <a:spcBef>
                <a:spcPct val="0"/>
              </a:spcBef>
              <a:spcAft>
                <a:spcPct val="0"/>
              </a:spcAft>
              <a:buSzPct val="100000"/>
              <a:buFont typeface="Zapf Dingbats" charset="0"/>
              <a:defRPr sz="2800">
                <a:solidFill>
                  <a:schemeClr val="tx1"/>
                </a:solidFill>
                <a:latin typeface="Arial" charset="0"/>
                <a:ea typeface="ＭＳ Ｐゴシック" charset="-128"/>
              </a:defRPr>
            </a:lvl9pPr>
          </a:lstStyle>
          <a:p>
            <a:pPr eaLnBrk="1" hangingPunct="1"/>
            <a:r>
              <a:rPr lang="en-US" altLang="en-US" b="1" dirty="0" smtClean="0">
                <a:solidFill>
                  <a:schemeClr val="bg1"/>
                </a:solidFill>
                <a:effectLst>
                  <a:outerShdw blurRad="38100" dist="38100" dir="2700000" algn="tl">
                    <a:srgbClr val="808080"/>
                  </a:outerShdw>
                </a:effectLst>
                <a:ea typeface="Arial" charset="0"/>
                <a:cs typeface="Arial" charset="0"/>
              </a:rPr>
              <a:t>community</a:t>
            </a:r>
            <a:br>
              <a:rPr lang="en-US" altLang="en-US" b="1" dirty="0" smtClean="0">
                <a:solidFill>
                  <a:schemeClr val="bg1"/>
                </a:solidFill>
                <a:effectLst>
                  <a:outerShdw blurRad="38100" dist="38100" dir="2700000" algn="tl">
                    <a:srgbClr val="808080"/>
                  </a:outerShdw>
                </a:effectLst>
                <a:ea typeface="Arial" charset="0"/>
                <a:cs typeface="Arial" charset="0"/>
              </a:rPr>
            </a:br>
            <a:r>
              <a:rPr lang="en-US" altLang="en-US" b="1" dirty="0" smtClean="0">
                <a:solidFill>
                  <a:schemeClr val="bg1"/>
                </a:solidFill>
                <a:effectLst>
                  <a:outerShdw blurRad="38100" dist="38100" dir="2700000" algn="tl">
                    <a:srgbClr val="808080"/>
                  </a:outerShdw>
                </a:effectLst>
                <a:ea typeface="Arial" charset="0"/>
                <a:cs typeface="Arial" charset="0"/>
              </a:rPr>
              <a:t>partners</a:t>
            </a:r>
            <a:endParaRPr lang="en-US" altLang="en-US" b="1" dirty="0">
              <a:solidFill>
                <a:schemeClr val="bg1"/>
              </a:solidFill>
              <a:effectLst>
                <a:outerShdw blurRad="38100" dist="38100" dir="2700000" algn="tl">
                  <a:srgbClr val="808080"/>
                </a:outerShdw>
              </a:effectLst>
              <a:ea typeface="Arial" charset="0"/>
              <a:cs typeface="Arial" charset="0"/>
            </a:endParaRPr>
          </a:p>
        </p:txBody>
      </p:sp>
      <p:pic>
        <p:nvPicPr>
          <p:cNvPr id="24" name="Picture 23"/>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021095" y="4540112"/>
            <a:ext cx="2959499" cy="2317888"/>
          </a:xfrm>
          <a:prstGeom prst="rect">
            <a:avLst/>
          </a:prstGeom>
        </p:spPr>
      </p:pic>
      <p:sp>
        <p:nvSpPr>
          <p:cNvPr id="25" name="TextBox 24"/>
          <p:cNvSpPr txBox="1"/>
          <p:nvPr/>
        </p:nvSpPr>
        <p:spPr>
          <a:xfrm>
            <a:off x="6800850" y="6191149"/>
            <a:ext cx="2743200" cy="523220"/>
          </a:xfrm>
          <a:prstGeom prst="rect">
            <a:avLst/>
          </a:prstGeom>
          <a:noFill/>
          <a:effectLst>
            <a:outerShdw blurRad="50800" dist="76200" dir="2700000" algn="tl" rotWithShape="0">
              <a:prstClr val="black">
                <a:alpha val="40000"/>
              </a:prstClr>
            </a:outerShdw>
          </a:effectLst>
        </p:spPr>
        <p:txBody>
          <a:bodyPr>
            <a:spAutoFit/>
          </a:bodyPr>
          <a:lstStyle>
            <a:lvl1pPr eaLnBrk="0" hangingPunct="0">
              <a:defRPr sz="2800">
                <a:solidFill>
                  <a:schemeClr val="tx1"/>
                </a:solidFill>
                <a:latin typeface="Arial" charset="0"/>
                <a:ea typeface="ＭＳ Ｐゴシック" charset="-128"/>
              </a:defRPr>
            </a:lvl1pPr>
            <a:lvl2pPr marL="742950" indent="-285750" eaLnBrk="0" hangingPunct="0">
              <a:defRPr sz="2800">
                <a:solidFill>
                  <a:schemeClr val="tx1"/>
                </a:solidFill>
                <a:latin typeface="Arial" charset="0"/>
                <a:ea typeface="ＭＳ Ｐゴシック" charset="-128"/>
              </a:defRPr>
            </a:lvl2pPr>
            <a:lvl3pPr marL="1143000" indent="-228600" eaLnBrk="0" hangingPunct="0">
              <a:defRPr sz="2800">
                <a:solidFill>
                  <a:schemeClr val="tx1"/>
                </a:solidFill>
                <a:latin typeface="Arial" charset="0"/>
                <a:ea typeface="ＭＳ Ｐゴシック" charset="-128"/>
              </a:defRPr>
            </a:lvl3pPr>
            <a:lvl4pPr marL="1600200" indent="-228600" eaLnBrk="0" hangingPunct="0">
              <a:defRPr sz="2800">
                <a:solidFill>
                  <a:schemeClr val="tx1"/>
                </a:solidFill>
                <a:latin typeface="Arial" charset="0"/>
                <a:ea typeface="ＭＳ Ｐゴシック" charset="-128"/>
              </a:defRPr>
            </a:lvl4pPr>
            <a:lvl5pPr marL="2057400" indent="-228600" eaLnBrk="0" hangingPunct="0">
              <a:defRPr sz="2800">
                <a:solidFill>
                  <a:schemeClr val="tx1"/>
                </a:solidFill>
                <a:latin typeface="Arial" charset="0"/>
                <a:ea typeface="ＭＳ Ｐゴシック" charset="-128"/>
              </a:defRPr>
            </a:lvl5pPr>
            <a:lvl6pPr marL="2514600" indent="-228600" eaLnBrk="0" fontAlgn="base" hangingPunct="0">
              <a:spcBef>
                <a:spcPct val="0"/>
              </a:spcBef>
              <a:spcAft>
                <a:spcPct val="0"/>
              </a:spcAft>
              <a:buSzPct val="100000"/>
              <a:buFont typeface="Zapf Dingbats" charset="0"/>
              <a:defRPr sz="2800">
                <a:solidFill>
                  <a:schemeClr val="tx1"/>
                </a:solidFill>
                <a:latin typeface="Arial" charset="0"/>
                <a:ea typeface="ＭＳ Ｐゴシック" charset="-128"/>
              </a:defRPr>
            </a:lvl6pPr>
            <a:lvl7pPr marL="2971800" indent="-228600" eaLnBrk="0" fontAlgn="base" hangingPunct="0">
              <a:spcBef>
                <a:spcPct val="0"/>
              </a:spcBef>
              <a:spcAft>
                <a:spcPct val="0"/>
              </a:spcAft>
              <a:buSzPct val="100000"/>
              <a:buFont typeface="Zapf Dingbats" charset="0"/>
              <a:defRPr sz="2800">
                <a:solidFill>
                  <a:schemeClr val="tx1"/>
                </a:solidFill>
                <a:latin typeface="Arial" charset="0"/>
                <a:ea typeface="ＭＳ Ｐゴシック" charset="-128"/>
              </a:defRPr>
            </a:lvl7pPr>
            <a:lvl8pPr marL="3429000" indent="-228600" eaLnBrk="0" fontAlgn="base" hangingPunct="0">
              <a:spcBef>
                <a:spcPct val="0"/>
              </a:spcBef>
              <a:spcAft>
                <a:spcPct val="0"/>
              </a:spcAft>
              <a:buSzPct val="100000"/>
              <a:buFont typeface="Zapf Dingbats" charset="0"/>
              <a:defRPr sz="2800">
                <a:solidFill>
                  <a:schemeClr val="tx1"/>
                </a:solidFill>
                <a:latin typeface="Arial" charset="0"/>
                <a:ea typeface="ＭＳ Ｐゴシック" charset="-128"/>
              </a:defRPr>
            </a:lvl8pPr>
            <a:lvl9pPr marL="3886200" indent="-228600" eaLnBrk="0" fontAlgn="base" hangingPunct="0">
              <a:spcBef>
                <a:spcPct val="0"/>
              </a:spcBef>
              <a:spcAft>
                <a:spcPct val="0"/>
              </a:spcAft>
              <a:buSzPct val="100000"/>
              <a:buFont typeface="Zapf Dingbats" charset="0"/>
              <a:defRPr sz="2800">
                <a:solidFill>
                  <a:schemeClr val="tx1"/>
                </a:solidFill>
                <a:latin typeface="Arial" charset="0"/>
                <a:ea typeface="ＭＳ Ｐゴシック" charset="-128"/>
              </a:defRPr>
            </a:lvl9pPr>
          </a:lstStyle>
          <a:p>
            <a:pPr eaLnBrk="1" hangingPunct="1"/>
            <a:r>
              <a:rPr lang="en-US" altLang="en-US" b="1" dirty="0" smtClean="0">
                <a:solidFill>
                  <a:schemeClr val="bg1"/>
                </a:solidFill>
                <a:effectLst>
                  <a:outerShdw blurRad="38100" dist="38100" dir="2700000" algn="tl">
                    <a:srgbClr val="808080"/>
                  </a:outerShdw>
                </a:effectLst>
                <a:ea typeface="Arial" charset="0"/>
                <a:cs typeface="Arial" charset="0"/>
              </a:rPr>
              <a:t>parents</a:t>
            </a:r>
            <a:endParaRPr lang="en-US" altLang="en-US" b="1" dirty="0">
              <a:solidFill>
                <a:schemeClr val="bg1"/>
              </a:solidFill>
              <a:effectLst>
                <a:outerShdw blurRad="38100" dist="38100" dir="2700000" algn="tl">
                  <a:srgbClr val="808080"/>
                </a:outerShdw>
              </a:effectLst>
              <a:ea typeface="Arial" charset="0"/>
              <a:cs typeface="Arial" charset="0"/>
            </a:endParaRPr>
          </a:p>
        </p:txBody>
      </p:sp>
      <p:pic>
        <p:nvPicPr>
          <p:cNvPr id="26" name="Picture 12" descr="latino_cop.JPG"/>
          <p:cNvPicPr>
            <a:picLocks noChangeAspect="1"/>
          </p:cNvPicPr>
          <p:nvPr/>
        </p:nvPicPr>
        <p:blipFill>
          <a:blip r:embed="rId9" cstate="screen">
            <a:extLst>
              <a:ext uri="{28A0092B-C50C-407E-A947-70E740481C1C}">
                <a14:useLocalDpi xmlns:a14="http://schemas.microsoft.com/office/drawing/2010/main"/>
              </a:ext>
            </a:extLst>
          </a:blip>
          <a:srcRect/>
          <a:stretch>
            <a:fillRect/>
          </a:stretch>
        </p:blipFill>
        <p:spPr bwMode="auto">
          <a:xfrm>
            <a:off x="3352715" y="3655351"/>
            <a:ext cx="2541161" cy="318872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7" name="TextBox 26"/>
          <p:cNvSpPr txBox="1"/>
          <p:nvPr/>
        </p:nvSpPr>
        <p:spPr>
          <a:xfrm>
            <a:off x="3322199" y="3731537"/>
            <a:ext cx="2743200" cy="523220"/>
          </a:xfrm>
          <a:prstGeom prst="rect">
            <a:avLst/>
          </a:prstGeom>
          <a:noFill/>
          <a:effectLst>
            <a:outerShdw blurRad="50800" dist="76200" dir="2700000" algn="tl" rotWithShape="0">
              <a:prstClr val="black">
                <a:alpha val="40000"/>
              </a:prstClr>
            </a:outerShdw>
          </a:effectLst>
        </p:spPr>
        <p:txBody>
          <a:bodyPr>
            <a:spAutoFit/>
          </a:bodyPr>
          <a:lstStyle>
            <a:lvl1pPr eaLnBrk="0" hangingPunct="0">
              <a:defRPr sz="2800">
                <a:solidFill>
                  <a:schemeClr val="tx1"/>
                </a:solidFill>
                <a:latin typeface="Arial" charset="0"/>
                <a:ea typeface="ＭＳ Ｐゴシック" charset="-128"/>
              </a:defRPr>
            </a:lvl1pPr>
            <a:lvl2pPr marL="742950" indent="-285750" eaLnBrk="0" hangingPunct="0">
              <a:defRPr sz="2800">
                <a:solidFill>
                  <a:schemeClr val="tx1"/>
                </a:solidFill>
                <a:latin typeface="Arial" charset="0"/>
                <a:ea typeface="ＭＳ Ｐゴシック" charset="-128"/>
              </a:defRPr>
            </a:lvl2pPr>
            <a:lvl3pPr marL="1143000" indent="-228600" eaLnBrk="0" hangingPunct="0">
              <a:defRPr sz="2800">
                <a:solidFill>
                  <a:schemeClr val="tx1"/>
                </a:solidFill>
                <a:latin typeface="Arial" charset="0"/>
                <a:ea typeface="ＭＳ Ｐゴシック" charset="-128"/>
              </a:defRPr>
            </a:lvl3pPr>
            <a:lvl4pPr marL="1600200" indent="-228600" eaLnBrk="0" hangingPunct="0">
              <a:defRPr sz="2800">
                <a:solidFill>
                  <a:schemeClr val="tx1"/>
                </a:solidFill>
                <a:latin typeface="Arial" charset="0"/>
                <a:ea typeface="ＭＳ Ｐゴシック" charset="-128"/>
              </a:defRPr>
            </a:lvl4pPr>
            <a:lvl5pPr marL="2057400" indent="-228600" eaLnBrk="0" hangingPunct="0">
              <a:defRPr sz="2800">
                <a:solidFill>
                  <a:schemeClr val="tx1"/>
                </a:solidFill>
                <a:latin typeface="Arial" charset="0"/>
                <a:ea typeface="ＭＳ Ｐゴシック" charset="-128"/>
              </a:defRPr>
            </a:lvl5pPr>
            <a:lvl6pPr marL="2514600" indent="-228600" eaLnBrk="0" fontAlgn="base" hangingPunct="0">
              <a:spcBef>
                <a:spcPct val="0"/>
              </a:spcBef>
              <a:spcAft>
                <a:spcPct val="0"/>
              </a:spcAft>
              <a:buSzPct val="100000"/>
              <a:buFont typeface="Zapf Dingbats" charset="0"/>
              <a:defRPr sz="2800">
                <a:solidFill>
                  <a:schemeClr val="tx1"/>
                </a:solidFill>
                <a:latin typeface="Arial" charset="0"/>
                <a:ea typeface="ＭＳ Ｐゴシック" charset="-128"/>
              </a:defRPr>
            </a:lvl6pPr>
            <a:lvl7pPr marL="2971800" indent="-228600" eaLnBrk="0" fontAlgn="base" hangingPunct="0">
              <a:spcBef>
                <a:spcPct val="0"/>
              </a:spcBef>
              <a:spcAft>
                <a:spcPct val="0"/>
              </a:spcAft>
              <a:buSzPct val="100000"/>
              <a:buFont typeface="Zapf Dingbats" charset="0"/>
              <a:defRPr sz="2800">
                <a:solidFill>
                  <a:schemeClr val="tx1"/>
                </a:solidFill>
                <a:latin typeface="Arial" charset="0"/>
                <a:ea typeface="ＭＳ Ｐゴシック" charset="-128"/>
              </a:defRPr>
            </a:lvl7pPr>
            <a:lvl8pPr marL="3429000" indent="-228600" eaLnBrk="0" fontAlgn="base" hangingPunct="0">
              <a:spcBef>
                <a:spcPct val="0"/>
              </a:spcBef>
              <a:spcAft>
                <a:spcPct val="0"/>
              </a:spcAft>
              <a:buSzPct val="100000"/>
              <a:buFont typeface="Zapf Dingbats" charset="0"/>
              <a:defRPr sz="2800">
                <a:solidFill>
                  <a:schemeClr val="tx1"/>
                </a:solidFill>
                <a:latin typeface="Arial" charset="0"/>
                <a:ea typeface="ＭＳ Ｐゴシック" charset="-128"/>
              </a:defRPr>
            </a:lvl8pPr>
            <a:lvl9pPr marL="3886200" indent="-228600" eaLnBrk="0" fontAlgn="base" hangingPunct="0">
              <a:spcBef>
                <a:spcPct val="0"/>
              </a:spcBef>
              <a:spcAft>
                <a:spcPct val="0"/>
              </a:spcAft>
              <a:buSzPct val="100000"/>
              <a:buFont typeface="Zapf Dingbats" charset="0"/>
              <a:defRPr sz="2800">
                <a:solidFill>
                  <a:schemeClr val="tx1"/>
                </a:solidFill>
                <a:latin typeface="Arial" charset="0"/>
                <a:ea typeface="ＭＳ Ｐゴシック" charset="-128"/>
              </a:defRPr>
            </a:lvl9pPr>
          </a:lstStyle>
          <a:p>
            <a:pPr eaLnBrk="1" hangingPunct="1"/>
            <a:r>
              <a:rPr lang="en-US" altLang="en-US" b="1" dirty="0" smtClean="0">
                <a:solidFill>
                  <a:schemeClr val="bg1"/>
                </a:solidFill>
                <a:effectLst>
                  <a:outerShdw blurRad="38100" dist="38100" dir="2700000" algn="tl">
                    <a:srgbClr val="808080"/>
                  </a:outerShdw>
                </a:effectLst>
                <a:ea typeface="Arial" charset="0"/>
                <a:cs typeface="Arial" charset="0"/>
              </a:rPr>
              <a:t>state systems</a:t>
            </a:r>
            <a:endParaRPr lang="en-US" altLang="en-US" b="1" dirty="0">
              <a:solidFill>
                <a:schemeClr val="bg1"/>
              </a:solidFill>
              <a:effectLst>
                <a:outerShdw blurRad="38100" dist="38100" dir="2700000" algn="tl">
                  <a:srgbClr val="808080"/>
                </a:outerShdw>
              </a:effectLst>
              <a:ea typeface="Arial" charset="0"/>
              <a:cs typeface="Arial" charset="0"/>
            </a:endParaRPr>
          </a:p>
        </p:txBody>
      </p:sp>
      <p:sp>
        <p:nvSpPr>
          <p:cNvPr id="2" name="Rectangle 1"/>
          <p:cNvSpPr/>
          <p:nvPr/>
        </p:nvSpPr>
        <p:spPr>
          <a:xfrm>
            <a:off x="0" y="-152400"/>
            <a:ext cx="9144000" cy="7010400"/>
          </a:xfrm>
          <a:prstGeom prst="rect">
            <a:avLst/>
          </a:prstGeom>
          <a:solidFill>
            <a:srgbClr val="FFFFFF">
              <a:alpha val="7098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236" name="Rectangle 4"/>
          <p:cNvSpPr>
            <a:spLocks noGrp="1" noChangeArrowheads="1"/>
          </p:cNvSpPr>
          <p:nvPr>
            <p:ph type="title"/>
          </p:nvPr>
        </p:nvSpPr>
        <p:spPr>
          <a:xfrm>
            <a:off x="1051515" y="1845592"/>
            <a:ext cx="9448800" cy="457200"/>
          </a:xfrm>
        </p:spPr>
        <p:txBody>
          <a:bodyPr>
            <a:normAutofit fontScale="90000"/>
          </a:bodyPr>
          <a:lstStyle/>
          <a:p>
            <a:r>
              <a:rPr lang="en-US" altLang="en-US" b="1" dirty="0">
                <a:solidFill>
                  <a:schemeClr val="tx1"/>
                </a:solidFill>
                <a:latin typeface="Arial" charset="0"/>
                <a:ea typeface="Arial" charset="0"/>
                <a:cs typeface="Arial" charset="0"/>
              </a:rPr>
              <a:t>S</a:t>
            </a:r>
            <a:r>
              <a:rPr lang="en-US" altLang="en-US" b="1" dirty="0" smtClean="0">
                <a:solidFill>
                  <a:schemeClr val="tx1"/>
                </a:solidFill>
                <a:latin typeface="Arial" charset="0"/>
                <a:ea typeface="Arial" charset="0"/>
                <a:cs typeface="Arial" charset="0"/>
              </a:rPr>
              <a:t>tandards/requirements</a:t>
            </a:r>
            <a:endParaRPr lang="en-US" altLang="en-US" b="1" dirty="0">
              <a:solidFill>
                <a:schemeClr val="tx1"/>
              </a:solidFill>
              <a:latin typeface="Arial" charset="0"/>
              <a:ea typeface="Arial" charset="0"/>
              <a:cs typeface="Arial" charset="0"/>
            </a:endParaRPr>
          </a:p>
        </p:txBody>
      </p:sp>
      <p:sp>
        <p:nvSpPr>
          <p:cNvPr id="10" name="Rectangle 4"/>
          <p:cNvSpPr txBox="1">
            <a:spLocks noChangeArrowheads="1"/>
          </p:cNvSpPr>
          <p:nvPr/>
        </p:nvSpPr>
        <p:spPr>
          <a:xfrm>
            <a:off x="1051515" y="2437703"/>
            <a:ext cx="9448800" cy="457200"/>
          </a:xfrm>
          <a:prstGeom prst="rect">
            <a:avLst/>
          </a:prstGeom>
        </p:spPr>
        <p:txBody>
          <a:bodyPr vert="horz" lIns="91440" tIns="45720" rIns="91440" bIns="45720" rtlCol="0" anchor="ctr">
            <a:normAutofit fontScale="82500" lnSpcReduction="20000"/>
          </a:bodyPr>
          <a:lstStyle>
            <a:lvl1pPr algn="l" defTabSz="914400" rtl="0" eaLnBrk="1" latinLnBrk="0" hangingPunct="1">
              <a:spcBef>
                <a:spcPct val="0"/>
              </a:spcBef>
              <a:buNone/>
              <a:defRPr sz="3600" kern="1200">
                <a:solidFill>
                  <a:srgbClr val="2B9AAA"/>
                </a:solidFill>
                <a:latin typeface="Arial Black"/>
                <a:ea typeface="+mj-ea"/>
                <a:cs typeface="Arial Black"/>
              </a:defRPr>
            </a:lvl1pPr>
          </a:lstStyle>
          <a:p>
            <a:r>
              <a:rPr lang="en-US" altLang="en-US" b="1" dirty="0">
                <a:solidFill>
                  <a:schemeClr val="tx1"/>
                </a:solidFill>
                <a:latin typeface="Arial" charset="0"/>
                <a:ea typeface="Arial" charset="0"/>
                <a:cs typeface="Arial" charset="0"/>
              </a:rPr>
              <a:t>C</a:t>
            </a:r>
            <a:r>
              <a:rPr lang="en-US" altLang="en-US" b="1" dirty="0" smtClean="0">
                <a:solidFill>
                  <a:schemeClr val="tx1"/>
                </a:solidFill>
                <a:latin typeface="Arial" charset="0"/>
                <a:ea typeface="Arial" charset="0"/>
                <a:cs typeface="Arial" charset="0"/>
              </a:rPr>
              <a:t>linic “pull”</a:t>
            </a:r>
            <a:endParaRPr lang="en-US" altLang="en-US" b="1" dirty="0">
              <a:solidFill>
                <a:schemeClr val="tx1"/>
              </a:solidFill>
              <a:latin typeface="Arial" charset="0"/>
              <a:ea typeface="Arial" charset="0"/>
              <a:cs typeface="Arial" charset="0"/>
            </a:endParaRPr>
          </a:p>
        </p:txBody>
      </p:sp>
      <p:sp>
        <p:nvSpPr>
          <p:cNvPr id="11" name="Rectangle 4"/>
          <p:cNvSpPr txBox="1">
            <a:spLocks noChangeArrowheads="1"/>
          </p:cNvSpPr>
          <p:nvPr/>
        </p:nvSpPr>
        <p:spPr>
          <a:xfrm>
            <a:off x="1051515" y="2978411"/>
            <a:ext cx="9448800" cy="457200"/>
          </a:xfrm>
          <a:prstGeom prst="rect">
            <a:avLst/>
          </a:prstGeom>
        </p:spPr>
        <p:txBody>
          <a:bodyPr vert="horz" lIns="91440" tIns="45720" rIns="91440" bIns="45720" rtlCol="0" anchor="ctr">
            <a:normAutofit fontScale="82500" lnSpcReduction="20000"/>
          </a:bodyPr>
          <a:lstStyle>
            <a:lvl1pPr algn="l" defTabSz="914400" rtl="0" eaLnBrk="1" latinLnBrk="0" hangingPunct="1">
              <a:spcBef>
                <a:spcPct val="0"/>
              </a:spcBef>
              <a:buNone/>
              <a:defRPr sz="3600" kern="1200">
                <a:solidFill>
                  <a:srgbClr val="2B9AAA"/>
                </a:solidFill>
                <a:latin typeface="Arial Black"/>
                <a:ea typeface="+mj-ea"/>
                <a:cs typeface="Arial Black"/>
              </a:defRPr>
            </a:lvl1pPr>
          </a:lstStyle>
          <a:p>
            <a:r>
              <a:rPr lang="en-US" altLang="en-US" b="1" smtClean="0">
                <a:solidFill>
                  <a:schemeClr val="tx1"/>
                </a:solidFill>
                <a:latin typeface="Arial" charset="0"/>
                <a:ea typeface="Arial" charset="0"/>
                <a:cs typeface="Arial" charset="0"/>
              </a:rPr>
              <a:t>Incentives</a:t>
            </a:r>
            <a:endParaRPr lang="en-US" altLang="en-US" b="1" dirty="0">
              <a:solidFill>
                <a:schemeClr val="tx1"/>
              </a:solidFill>
              <a:latin typeface="Arial" charset="0"/>
              <a:ea typeface="Arial" charset="0"/>
              <a:cs typeface="Arial" charset="0"/>
            </a:endParaRPr>
          </a:p>
        </p:txBody>
      </p:sp>
      <p:sp>
        <p:nvSpPr>
          <p:cNvPr id="12" name="Rectangle 4"/>
          <p:cNvSpPr txBox="1">
            <a:spLocks noChangeArrowheads="1"/>
          </p:cNvSpPr>
          <p:nvPr/>
        </p:nvSpPr>
        <p:spPr>
          <a:xfrm>
            <a:off x="1051515" y="3502286"/>
            <a:ext cx="9448800" cy="457200"/>
          </a:xfrm>
          <a:prstGeom prst="rect">
            <a:avLst/>
          </a:prstGeom>
        </p:spPr>
        <p:txBody>
          <a:bodyPr vert="horz" lIns="91440" tIns="45720" rIns="91440" bIns="45720" rtlCol="0" anchor="ctr">
            <a:normAutofit fontScale="82500" lnSpcReduction="20000"/>
          </a:bodyPr>
          <a:lstStyle>
            <a:lvl1pPr algn="l" defTabSz="914400" rtl="0" eaLnBrk="1" latinLnBrk="0" hangingPunct="1">
              <a:spcBef>
                <a:spcPct val="0"/>
              </a:spcBef>
              <a:buNone/>
              <a:defRPr sz="3600" kern="1200">
                <a:solidFill>
                  <a:srgbClr val="2B9AAA"/>
                </a:solidFill>
                <a:latin typeface="Arial Black"/>
                <a:ea typeface="+mj-ea"/>
                <a:cs typeface="Arial Black"/>
              </a:defRPr>
            </a:lvl1pPr>
          </a:lstStyle>
          <a:p>
            <a:r>
              <a:rPr lang="en-US" altLang="en-US" b="1" smtClean="0">
                <a:solidFill>
                  <a:schemeClr val="tx1"/>
                </a:solidFill>
                <a:latin typeface="Arial" charset="0"/>
                <a:ea typeface="Arial" charset="0"/>
                <a:cs typeface="Arial" charset="0"/>
              </a:rPr>
              <a:t>Extended sales force</a:t>
            </a:r>
            <a:endParaRPr lang="en-US" altLang="en-US" b="1" dirty="0">
              <a:solidFill>
                <a:schemeClr val="tx1"/>
              </a:solidFill>
              <a:latin typeface="Arial" charset="0"/>
              <a:ea typeface="Arial" charset="0"/>
              <a:cs typeface="Arial" charset="0"/>
            </a:endParaRPr>
          </a:p>
        </p:txBody>
      </p:sp>
      <p:sp>
        <p:nvSpPr>
          <p:cNvPr id="14" name="Rectangle 4"/>
          <p:cNvSpPr txBox="1">
            <a:spLocks noChangeArrowheads="1"/>
          </p:cNvSpPr>
          <p:nvPr/>
        </p:nvSpPr>
        <p:spPr>
          <a:xfrm>
            <a:off x="1051515" y="4026161"/>
            <a:ext cx="9448800" cy="457200"/>
          </a:xfrm>
          <a:prstGeom prst="rect">
            <a:avLst/>
          </a:prstGeom>
        </p:spPr>
        <p:txBody>
          <a:bodyPr vert="horz" lIns="91440" tIns="45720" rIns="91440" bIns="45720" rtlCol="0" anchor="ctr">
            <a:normAutofit fontScale="82500" lnSpcReduction="20000"/>
          </a:bodyPr>
          <a:lstStyle>
            <a:lvl1pPr algn="l" defTabSz="914400" rtl="0" eaLnBrk="1" latinLnBrk="0" hangingPunct="1">
              <a:spcBef>
                <a:spcPct val="0"/>
              </a:spcBef>
              <a:buNone/>
              <a:defRPr sz="3600" kern="1200">
                <a:solidFill>
                  <a:srgbClr val="2B9AAA"/>
                </a:solidFill>
                <a:latin typeface="Arial Black"/>
                <a:ea typeface="+mj-ea"/>
                <a:cs typeface="Arial Black"/>
              </a:defRPr>
            </a:lvl1pPr>
          </a:lstStyle>
          <a:p>
            <a:r>
              <a:rPr lang="en-US" altLang="en-US" b="1" dirty="0" smtClean="0">
                <a:solidFill>
                  <a:schemeClr val="tx1"/>
                </a:solidFill>
                <a:latin typeface="Arial" charset="0"/>
                <a:ea typeface="Arial" charset="0"/>
                <a:cs typeface="Arial" charset="0"/>
              </a:rPr>
              <a:t>Youth engagement</a:t>
            </a:r>
            <a:endParaRPr lang="en-US" altLang="en-US" b="1" dirty="0">
              <a:solidFill>
                <a:schemeClr val="tx1"/>
              </a:solidFill>
              <a:latin typeface="Arial" charset="0"/>
              <a:ea typeface="Arial" charset="0"/>
              <a:cs typeface="Arial" charset="0"/>
            </a:endParaRPr>
          </a:p>
        </p:txBody>
      </p:sp>
      <p:sp>
        <p:nvSpPr>
          <p:cNvPr id="15" name="Rectangle 4"/>
          <p:cNvSpPr txBox="1">
            <a:spLocks noChangeArrowheads="1"/>
          </p:cNvSpPr>
          <p:nvPr/>
        </p:nvSpPr>
        <p:spPr>
          <a:xfrm>
            <a:off x="1059982" y="4622103"/>
            <a:ext cx="9448800" cy="457200"/>
          </a:xfrm>
          <a:prstGeom prst="rect">
            <a:avLst/>
          </a:prstGeom>
        </p:spPr>
        <p:txBody>
          <a:bodyPr vert="horz" lIns="91440" tIns="45720" rIns="91440" bIns="45720" rtlCol="0" anchor="ctr">
            <a:normAutofit fontScale="82500" lnSpcReduction="20000"/>
          </a:bodyPr>
          <a:lstStyle>
            <a:lvl1pPr algn="l" defTabSz="914400" rtl="0" eaLnBrk="1" latinLnBrk="0" hangingPunct="1">
              <a:spcBef>
                <a:spcPct val="0"/>
              </a:spcBef>
              <a:buNone/>
              <a:defRPr sz="3600" kern="1200">
                <a:solidFill>
                  <a:srgbClr val="2B9AAA"/>
                </a:solidFill>
                <a:latin typeface="Arial Black"/>
                <a:ea typeface="+mj-ea"/>
                <a:cs typeface="Arial Black"/>
              </a:defRPr>
            </a:lvl1pPr>
          </a:lstStyle>
          <a:p>
            <a:r>
              <a:rPr lang="en-US" altLang="en-US" b="1" dirty="0" smtClean="0">
                <a:solidFill>
                  <a:schemeClr val="tx1"/>
                </a:solidFill>
                <a:latin typeface="Arial" charset="0"/>
                <a:ea typeface="Arial" charset="0"/>
                <a:cs typeface="Arial" charset="0"/>
              </a:rPr>
              <a:t>Social media/technology</a:t>
            </a:r>
            <a:endParaRPr lang="en-US" altLang="en-US" b="1" dirty="0">
              <a:solidFill>
                <a:schemeClr val="tx1"/>
              </a:solidFill>
              <a:latin typeface="Arial" charset="0"/>
              <a:ea typeface="Arial" charset="0"/>
              <a:cs typeface="Arial" charset="0"/>
            </a:endParaRPr>
          </a:p>
        </p:txBody>
      </p:sp>
    </p:spTree>
    <p:extLst>
      <p:ext uri="{BB962C8B-B14F-4D97-AF65-F5344CB8AC3E}">
        <p14:creationId xmlns:p14="http://schemas.microsoft.com/office/powerpoint/2010/main" val="1363182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38"/>
          <p:cNvSpPr/>
          <p:nvPr/>
        </p:nvSpPr>
        <p:spPr>
          <a:xfrm>
            <a:off x="3318417" y="2654436"/>
            <a:ext cx="3006146" cy="342154"/>
          </a:xfrm>
          <a:prstGeom prst="rect">
            <a:avLst/>
          </a:prstGeom>
          <a:gradFill flip="none" rotWithShape="1">
            <a:gsLst>
              <a:gs pos="7000">
                <a:srgbClr val="CCFF66"/>
              </a:gs>
              <a:gs pos="100000">
                <a:srgbClr val="FFFF00"/>
              </a:gs>
              <a:gs pos="72000">
                <a:srgbClr val="CCFF66"/>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Title 3"/>
          <p:cNvSpPr>
            <a:spLocks noGrp="1"/>
          </p:cNvSpPr>
          <p:nvPr>
            <p:ph type="title"/>
          </p:nvPr>
        </p:nvSpPr>
        <p:spPr/>
        <p:txBody>
          <a:bodyPr/>
          <a:lstStyle/>
          <a:p>
            <a:r>
              <a:rPr lang="en-US" dirty="0" smtClean="0"/>
              <a:t>generational generalizations</a:t>
            </a:r>
            <a:endParaRPr lang="en-US" dirty="0"/>
          </a:p>
        </p:txBody>
      </p:sp>
      <p:sp>
        <p:nvSpPr>
          <p:cNvPr id="5" name="TextBox 4"/>
          <p:cNvSpPr txBox="1"/>
          <p:nvPr/>
        </p:nvSpPr>
        <p:spPr>
          <a:xfrm>
            <a:off x="850145" y="2022598"/>
            <a:ext cx="2453331" cy="638636"/>
          </a:xfrm>
          <a:prstGeom prst="rect">
            <a:avLst/>
          </a:prstGeom>
          <a:solidFill>
            <a:srgbClr val="66FFFF"/>
          </a:solidFill>
        </p:spPr>
        <p:txBody>
          <a:bodyPr wrap="square" rtlCol="0">
            <a:spAutoFit/>
          </a:bodyPr>
          <a:lstStyle/>
          <a:p>
            <a:pPr algn="ctr"/>
            <a:r>
              <a:rPr lang="en-US" b="1" dirty="0" smtClean="0">
                <a:latin typeface="Arial"/>
                <a:cs typeface="Arial"/>
              </a:rPr>
              <a:t>Gen X</a:t>
            </a:r>
          </a:p>
          <a:p>
            <a:pPr algn="ctr">
              <a:spcBef>
                <a:spcPts val="300"/>
              </a:spcBef>
            </a:pPr>
            <a:r>
              <a:rPr lang="en-US" sz="1500" b="1" dirty="0" smtClean="0">
                <a:latin typeface="Arial"/>
                <a:cs typeface="Arial"/>
              </a:rPr>
              <a:t>ages: 36–-52</a:t>
            </a:r>
            <a:endParaRPr lang="en-US" sz="1500" b="1" dirty="0">
              <a:latin typeface="Arial"/>
              <a:cs typeface="Arial"/>
            </a:endParaRPr>
          </a:p>
        </p:txBody>
      </p:sp>
      <p:sp>
        <p:nvSpPr>
          <p:cNvPr id="6" name="TextBox 5"/>
          <p:cNvSpPr txBox="1"/>
          <p:nvPr/>
        </p:nvSpPr>
        <p:spPr>
          <a:xfrm>
            <a:off x="3303476" y="2022598"/>
            <a:ext cx="2993311" cy="638636"/>
          </a:xfrm>
          <a:prstGeom prst="rect">
            <a:avLst/>
          </a:prstGeom>
          <a:solidFill>
            <a:srgbClr val="CCFF66"/>
          </a:solidFill>
        </p:spPr>
        <p:txBody>
          <a:bodyPr wrap="square" rtlCol="0">
            <a:spAutoFit/>
          </a:bodyPr>
          <a:lstStyle/>
          <a:p>
            <a:pPr algn="ctr"/>
            <a:r>
              <a:rPr lang="en-US" b="1" dirty="0" smtClean="0">
                <a:latin typeface="Arial"/>
                <a:cs typeface="Arial"/>
              </a:rPr>
              <a:t>Millennials</a:t>
            </a:r>
          </a:p>
          <a:p>
            <a:pPr algn="ctr">
              <a:spcBef>
                <a:spcPts val="300"/>
              </a:spcBef>
            </a:pPr>
            <a:r>
              <a:rPr lang="en-US" sz="1500" b="1" dirty="0" smtClean="0">
                <a:latin typeface="Arial"/>
                <a:cs typeface="Arial"/>
              </a:rPr>
              <a:t>ages: 15–35</a:t>
            </a:r>
          </a:p>
        </p:txBody>
      </p:sp>
      <p:sp>
        <p:nvSpPr>
          <p:cNvPr id="7" name="TextBox 6"/>
          <p:cNvSpPr txBox="1"/>
          <p:nvPr/>
        </p:nvSpPr>
        <p:spPr>
          <a:xfrm>
            <a:off x="3319910" y="2657139"/>
            <a:ext cx="1504575" cy="338554"/>
          </a:xfrm>
          <a:prstGeom prst="rect">
            <a:avLst/>
          </a:prstGeom>
          <a:noFill/>
        </p:spPr>
        <p:txBody>
          <a:bodyPr wrap="square" rtlCol="0">
            <a:spAutoFit/>
          </a:bodyPr>
          <a:lstStyle/>
          <a:p>
            <a:pPr algn="ctr"/>
            <a:r>
              <a:rPr lang="en-US" sz="1600" b="1" dirty="0" smtClean="0">
                <a:latin typeface="Arial"/>
                <a:cs typeface="Arial"/>
              </a:rPr>
              <a:t>Older</a:t>
            </a:r>
            <a:endParaRPr lang="en-US" sz="1600" b="1" dirty="0">
              <a:latin typeface="Arial"/>
              <a:cs typeface="Arial"/>
            </a:endParaRPr>
          </a:p>
        </p:txBody>
      </p:sp>
      <p:sp>
        <p:nvSpPr>
          <p:cNvPr id="8" name="TextBox 7"/>
          <p:cNvSpPr txBox="1"/>
          <p:nvPr/>
        </p:nvSpPr>
        <p:spPr>
          <a:xfrm>
            <a:off x="4862434" y="2657139"/>
            <a:ext cx="1434353" cy="338554"/>
          </a:xfrm>
          <a:prstGeom prst="rect">
            <a:avLst/>
          </a:prstGeom>
          <a:noFill/>
        </p:spPr>
        <p:txBody>
          <a:bodyPr wrap="square" rtlCol="0">
            <a:spAutoFit/>
          </a:bodyPr>
          <a:lstStyle/>
          <a:p>
            <a:pPr algn="ctr"/>
            <a:r>
              <a:rPr lang="en-US" sz="1600" b="1" dirty="0" smtClean="0">
                <a:latin typeface="Arial"/>
                <a:cs typeface="Arial"/>
              </a:rPr>
              <a:t>Younger</a:t>
            </a:r>
            <a:endParaRPr lang="en-US" sz="1600" b="1" dirty="0">
              <a:latin typeface="Arial"/>
              <a:cs typeface="Arial"/>
            </a:endParaRPr>
          </a:p>
        </p:txBody>
      </p:sp>
      <p:sp>
        <p:nvSpPr>
          <p:cNvPr id="9" name="TextBox 8"/>
          <p:cNvSpPr txBox="1"/>
          <p:nvPr/>
        </p:nvSpPr>
        <p:spPr>
          <a:xfrm>
            <a:off x="6296788" y="2009721"/>
            <a:ext cx="2879206" cy="638636"/>
          </a:xfrm>
          <a:prstGeom prst="rect">
            <a:avLst/>
          </a:prstGeom>
          <a:solidFill>
            <a:srgbClr val="FFFF00"/>
          </a:solidFill>
        </p:spPr>
        <p:txBody>
          <a:bodyPr wrap="square" rtlCol="0">
            <a:spAutoFit/>
          </a:bodyPr>
          <a:lstStyle/>
          <a:p>
            <a:pPr algn="ctr"/>
            <a:r>
              <a:rPr lang="en-US" b="1" dirty="0" smtClean="0">
                <a:latin typeface="Arial"/>
                <a:cs typeface="Arial"/>
              </a:rPr>
              <a:t>Founders•iGen•Gen Z</a:t>
            </a:r>
          </a:p>
          <a:p>
            <a:pPr algn="ctr">
              <a:spcBef>
                <a:spcPts val="300"/>
              </a:spcBef>
            </a:pPr>
            <a:r>
              <a:rPr lang="en-US" sz="1500" b="1" dirty="0" smtClean="0">
                <a:latin typeface="Arial"/>
                <a:cs typeface="Arial"/>
              </a:rPr>
              <a:t>ages: 14–10*</a:t>
            </a:r>
            <a:endParaRPr lang="en-US" sz="1500" b="1" dirty="0">
              <a:latin typeface="Arial"/>
              <a:cs typeface="Arial"/>
            </a:endParaRPr>
          </a:p>
        </p:txBody>
      </p:sp>
      <p:sp>
        <p:nvSpPr>
          <p:cNvPr id="10" name="TextBox 9"/>
          <p:cNvSpPr txBox="1"/>
          <p:nvPr/>
        </p:nvSpPr>
        <p:spPr>
          <a:xfrm>
            <a:off x="-743193" y="2041866"/>
            <a:ext cx="1605914" cy="430887"/>
          </a:xfrm>
          <a:prstGeom prst="rect">
            <a:avLst/>
          </a:prstGeom>
          <a:solidFill>
            <a:srgbClr val="B497FF"/>
          </a:solidFill>
        </p:spPr>
        <p:txBody>
          <a:bodyPr wrap="square" rtlCol="0">
            <a:spAutoFit/>
          </a:bodyPr>
          <a:lstStyle/>
          <a:p>
            <a:pPr>
              <a:tabLst>
                <a:tab pos="1374775" algn="r"/>
                <a:tab pos="1435100" algn="r"/>
              </a:tabLst>
            </a:pPr>
            <a:r>
              <a:rPr lang="en-US" sz="1200" b="1" dirty="0" smtClean="0">
                <a:latin typeface="Arial"/>
                <a:cs typeface="Arial"/>
              </a:rPr>
              <a:t>	      Boomers </a:t>
            </a:r>
          </a:p>
          <a:p>
            <a:pPr>
              <a:tabLst>
                <a:tab pos="1374775" algn="r"/>
                <a:tab pos="1435100" algn="r"/>
              </a:tabLst>
            </a:pPr>
            <a:r>
              <a:rPr lang="en-US" sz="1000" b="1" dirty="0" smtClean="0">
                <a:latin typeface="Arial"/>
                <a:cs typeface="Arial"/>
              </a:rPr>
              <a:t>	ages: 53–70</a:t>
            </a:r>
            <a:endParaRPr lang="en-US" sz="1000" b="1" dirty="0">
              <a:latin typeface="Arial"/>
              <a:cs typeface="Arial"/>
            </a:endParaRPr>
          </a:p>
        </p:txBody>
      </p:sp>
      <p:sp>
        <p:nvSpPr>
          <p:cNvPr id="11" name="TextBox 10"/>
          <p:cNvSpPr txBox="1"/>
          <p:nvPr/>
        </p:nvSpPr>
        <p:spPr>
          <a:xfrm>
            <a:off x="46309" y="1746061"/>
            <a:ext cx="1640541" cy="338554"/>
          </a:xfrm>
          <a:prstGeom prst="rect">
            <a:avLst/>
          </a:prstGeom>
          <a:noFill/>
        </p:spPr>
        <p:txBody>
          <a:bodyPr wrap="square" rtlCol="0">
            <a:spAutoFit/>
          </a:bodyPr>
          <a:lstStyle/>
          <a:p>
            <a:pPr algn="ctr"/>
            <a:r>
              <a:rPr lang="en-US" sz="1600" dirty="0" smtClean="0">
                <a:latin typeface="Arial Black"/>
                <a:cs typeface="Arial Black"/>
              </a:rPr>
              <a:t>1964</a:t>
            </a:r>
            <a:endParaRPr lang="en-US" sz="1600" dirty="0">
              <a:latin typeface="Arial Black"/>
              <a:cs typeface="Arial Black"/>
            </a:endParaRPr>
          </a:p>
        </p:txBody>
      </p:sp>
      <p:sp>
        <p:nvSpPr>
          <p:cNvPr id="12" name="TextBox 11"/>
          <p:cNvSpPr txBox="1"/>
          <p:nvPr/>
        </p:nvSpPr>
        <p:spPr>
          <a:xfrm>
            <a:off x="2865704" y="1703300"/>
            <a:ext cx="884531" cy="338554"/>
          </a:xfrm>
          <a:prstGeom prst="rect">
            <a:avLst/>
          </a:prstGeom>
          <a:noFill/>
        </p:spPr>
        <p:txBody>
          <a:bodyPr wrap="square" rtlCol="0">
            <a:spAutoFit/>
          </a:bodyPr>
          <a:lstStyle/>
          <a:p>
            <a:pPr algn="ctr"/>
            <a:r>
              <a:rPr lang="en-US" sz="1600" dirty="0" smtClean="0">
                <a:latin typeface="Arial Black"/>
                <a:cs typeface="Arial Black"/>
              </a:rPr>
              <a:t>1981</a:t>
            </a:r>
            <a:endParaRPr lang="en-US" sz="1600" dirty="0">
              <a:latin typeface="Arial Black"/>
              <a:cs typeface="Arial Black"/>
            </a:endParaRPr>
          </a:p>
        </p:txBody>
      </p:sp>
      <p:sp>
        <p:nvSpPr>
          <p:cNvPr id="13" name="TextBox 12"/>
          <p:cNvSpPr txBox="1"/>
          <p:nvPr/>
        </p:nvSpPr>
        <p:spPr>
          <a:xfrm>
            <a:off x="5504292" y="1690424"/>
            <a:ext cx="1640541" cy="338554"/>
          </a:xfrm>
          <a:prstGeom prst="rect">
            <a:avLst/>
          </a:prstGeom>
          <a:noFill/>
        </p:spPr>
        <p:txBody>
          <a:bodyPr wrap="square" rtlCol="0">
            <a:spAutoFit/>
          </a:bodyPr>
          <a:lstStyle/>
          <a:p>
            <a:pPr algn="ctr"/>
            <a:r>
              <a:rPr lang="en-US" sz="1600" dirty="0" smtClean="0">
                <a:latin typeface="Arial Black"/>
                <a:cs typeface="Arial Black"/>
              </a:rPr>
              <a:t>2001</a:t>
            </a:r>
            <a:endParaRPr lang="en-US" sz="1600" dirty="0">
              <a:latin typeface="Arial Black"/>
              <a:cs typeface="Arial Black"/>
            </a:endParaRPr>
          </a:p>
        </p:txBody>
      </p:sp>
      <p:cxnSp>
        <p:nvCxnSpPr>
          <p:cNvPr id="15" name="Straight Connector 14"/>
          <p:cNvCxnSpPr/>
          <p:nvPr/>
        </p:nvCxnSpPr>
        <p:spPr>
          <a:xfrm>
            <a:off x="866579" y="2020047"/>
            <a:ext cx="0" cy="3807008"/>
          </a:xfrm>
          <a:prstGeom prst="line">
            <a:avLst/>
          </a:prstGeom>
          <a:ln>
            <a:solidFill>
              <a:schemeClr val="tx1"/>
            </a:solidFill>
            <a:prstDash val="dot"/>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3319910" y="2034988"/>
            <a:ext cx="0" cy="3792067"/>
          </a:xfrm>
          <a:prstGeom prst="line">
            <a:avLst/>
          </a:prstGeom>
          <a:ln>
            <a:solidFill>
              <a:schemeClr val="tx1"/>
            </a:solidFill>
            <a:prstDash val="dot"/>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324563" y="2020047"/>
            <a:ext cx="0" cy="3807008"/>
          </a:xfrm>
          <a:prstGeom prst="line">
            <a:avLst/>
          </a:prstGeom>
          <a:ln>
            <a:solidFill>
              <a:schemeClr val="tx1"/>
            </a:solidFill>
            <a:prstDash val="dot"/>
          </a:ln>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a:xfrm>
            <a:off x="6049665" y="3070724"/>
            <a:ext cx="1420923" cy="1051570"/>
          </a:xfrm>
          <a:prstGeom prst="rect">
            <a:avLst/>
          </a:prstGeom>
          <a:solidFill>
            <a:srgbClr val="F46A1F"/>
          </a:solidFill>
        </p:spPr>
        <p:txBody>
          <a:bodyPr wrap="square" rtlCol="0">
            <a:spAutoFit/>
          </a:bodyPr>
          <a:lstStyle/>
          <a:p>
            <a:pPr algn="ctr"/>
            <a:r>
              <a:rPr lang="en-US" sz="1600" b="1" dirty="0" smtClean="0">
                <a:latin typeface="Arial"/>
                <a:cs typeface="Arial"/>
              </a:rPr>
              <a:t>adolescents</a:t>
            </a:r>
            <a:r>
              <a:rPr lang="en-US" b="1" dirty="0" smtClean="0">
                <a:latin typeface="Arial"/>
                <a:cs typeface="Arial"/>
              </a:rPr>
              <a:t> </a:t>
            </a:r>
            <a:r>
              <a:rPr lang="en-US" sz="1600" b="1" dirty="0" smtClean="0">
                <a:latin typeface="Arial"/>
                <a:cs typeface="Arial"/>
              </a:rPr>
              <a:t>(10–18)</a:t>
            </a:r>
          </a:p>
          <a:p>
            <a:pPr algn="ctr">
              <a:spcBef>
                <a:spcPts val="1000"/>
              </a:spcBef>
            </a:pPr>
            <a:r>
              <a:rPr lang="en-US" b="1" dirty="0" smtClean="0">
                <a:latin typeface="Arial"/>
                <a:cs typeface="Arial"/>
              </a:rPr>
              <a:t>1998–2006</a:t>
            </a:r>
            <a:endParaRPr lang="en-US" b="1" dirty="0">
              <a:latin typeface="Arial"/>
              <a:cs typeface="Arial"/>
            </a:endParaRPr>
          </a:p>
        </p:txBody>
      </p:sp>
      <p:sp>
        <p:nvSpPr>
          <p:cNvPr id="20" name="TextBox 19"/>
          <p:cNvSpPr txBox="1"/>
          <p:nvPr/>
        </p:nvSpPr>
        <p:spPr>
          <a:xfrm>
            <a:off x="4631766" y="4255872"/>
            <a:ext cx="1410220" cy="1297791"/>
          </a:xfrm>
          <a:prstGeom prst="rect">
            <a:avLst/>
          </a:prstGeom>
          <a:solidFill>
            <a:srgbClr val="C42A32"/>
          </a:solidFill>
        </p:spPr>
        <p:txBody>
          <a:bodyPr wrap="square" rtlCol="0">
            <a:spAutoFit/>
          </a:bodyPr>
          <a:lstStyle/>
          <a:p>
            <a:pPr algn="ctr"/>
            <a:r>
              <a:rPr lang="en-US" b="1" dirty="0" smtClean="0">
                <a:latin typeface="Arial"/>
                <a:cs typeface="Arial"/>
              </a:rPr>
              <a:t>young adults </a:t>
            </a:r>
            <a:br>
              <a:rPr lang="en-US" b="1" dirty="0" smtClean="0">
                <a:latin typeface="Arial"/>
                <a:cs typeface="Arial"/>
              </a:rPr>
            </a:br>
            <a:r>
              <a:rPr lang="en-US" sz="1600" b="1" dirty="0" smtClean="0">
                <a:latin typeface="Arial"/>
                <a:cs typeface="Arial"/>
              </a:rPr>
              <a:t>(18-25)</a:t>
            </a:r>
          </a:p>
          <a:p>
            <a:pPr algn="ctr">
              <a:spcBef>
                <a:spcPts val="1000"/>
              </a:spcBef>
            </a:pPr>
            <a:r>
              <a:rPr lang="en-US" b="1" dirty="0" smtClean="0">
                <a:latin typeface="Arial"/>
                <a:cs typeface="Arial"/>
              </a:rPr>
              <a:t>1991–1998</a:t>
            </a:r>
            <a:endParaRPr lang="en-US" b="1" dirty="0">
              <a:latin typeface="Arial"/>
              <a:cs typeface="Arial"/>
            </a:endParaRPr>
          </a:p>
        </p:txBody>
      </p:sp>
      <p:sp>
        <p:nvSpPr>
          <p:cNvPr id="21" name="TextBox 20"/>
          <p:cNvSpPr txBox="1"/>
          <p:nvPr/>
        </p:nvSpPr>
        <p:spPr>
          <a:xfrm>
            <a:off x="-104587" y="3193835"/>
            <a:ext cx="4021902" cy="774571"/>
          </a:xfrm>
          <a:prstGeom prst="rect">
            <a:avLst/>
          </a:prstGeom>
          <a:solidFill>
            <a:srgbClr val="FF7B4A"/>
          </a:solidFill>
          <a:ln>
            <a:noFill/>
          </a:ln>
        </p:spPr>
        <p:txBody>
          <a:bodyPr wrap="square" rtlCol="0">
            <a:spAutoFit/>
          </a:bodyPr>
          <a:lstStyle/>
          <a:p>
            <a:pPr algn="ctr"/>
            <a:r>
              <a:rPr lang="en-US" b="1" dirty="0" smtClean="0">
                <a:latin typeface="Arial"/>
                <a:cs typeface="Arial"/>
              </a:rPr>
              <a:t>parents of adolescents (20–40)</a:t>
            </a:r>
          </a:p>
          <a:p>
            <a:pPr algn="ctr">
              <a:spcBef>
                <a:spcPts val="1000"/>
              </a:spcBef>
            </a:pPr>
            <a:r>
              <a:rPr lang="en-US" b="1" dirty="0" smtClean="0">
                <a:latin typeface="Arial"/>
                <a:cs typeface="Arial"/>
              </a:rPr>
              <a:t>1958–1986</a:t>
            </a:r>
            <a:endParaRPr lang="en-US" b="1" dirty="0">
              <a:latin typeface="Arial"/>
              <a:cs typeface="Arial"/>
            </a:endParaRPr>
          </a:p>
        </p:txBody>
      </p:sp>
      <p:sp>
        <p:nvSpPr>
          <p:cNvPr id="22" name="TextBox 21"/>
          <p:cNvSpPr txBox="1"/>
          <p:nvPr/>
        </p:nvSpPr>
        <p:spPr>
          <a:xfrm>
            <a:off x="0" y="4393731"/>
            <a:ext cx="3094338" cy="774571"/>
          </a:xfrm>
          <a:prstGeom prst="rect">
            <a:avLst/>
          </a:prstGeom>
          <a:solidFill>
            <a:srgbClr val="FF656C"/>
          </a:solidFill>
          <a:ln>
            <a:noFill/>
          </a:ln>
        </p:spPr>
        <p:txBody>
          <a:bodyPr wrap="square" rtlCol="0">
            <a:spAutoFit/>
          </a:bodyPr>
          <a:lstStyle/>
          <a:p>
            <a:pPr algn="ctr"/>
            <a:r>
              <a:rPr lang="en-US" b="1" dirty="0" smtClean="0">
                <a:latin typeface="Arial"/>
                <a:cs typeface="Arial"/>
              </a:rPr>
              <a:t>parents of YA (20–40)</a:t>
            </a:r>
          </a:p>
          <a:p>
            <a:pPr algn="ctr">
              <a:spcBef>
                <a:spcPts val="1000"/>
              </a:spcBef>
            </a:pPr>
            <a:r>
              <a:rPr lang="en-US" b="1" dirty="0" smtClean="0">
                <a:latin typeface="Arial"/>
                <a:cs typeface="Arial"/>
              </a:rPr>
              <a:t>1951–1978</a:t>
            </a:r>
            <a:endParaRPr lang="en-US" b="1" dirty="0">
              <a:latin typeface="Arial"/>
              <a:cs typeface="Arial"/>
            </a:endParaRPr>
          </a:p>
        </p:txBody>
      </p:sp>
      <p:graphicFrame>
        <p:nvGraphicFramePr>
          <p:cNvPr id="28" name="Table 27"/>
          <p:cNvGraphicFramePr>
            <a:graphicFrameLocks noGrp="1"/>
          </p:cNvGraphicFramePr>
          <p:nvPr>
            <p:extLst/>
          </p:nvPr>
        </p:nvGraphicFramePr>
        <p:xfrm>
          <a:off x="8963" y="6419923"/>
          <a:ext cx="9135042" cy="542664"/>
        </p:xfrm>
        <a:graphic>
          <a:graphicData uri="http://schemas.openxmlformats.org/drawingml/2006/table">
            <a:tbl>
              <a:tblPr firstRow="1" bandRow="1">
                <a:tableStyleId>{5C22544A-7EE6-4342-B048-85BDC9FD1C3A}</a:tableStyleId>
              </a:tblPr>
              <a:tblGrid>
                <a:gridCol w="1522507"/>
                <a:gridCol w="1522507"/>
                <a:gridCol w="1522507"/>
                <a:gridCol w="1522507"/>
                <a:gridCol w="1522507"/>
                <a:gridCol w="1522507"/>
              </a:tblGrid>
              <a:tr h="542664">
                <a:tc>
                  <a:txBody>
                    <a:bodyPr/>
                    <a:lstStyle/>
                    <a:p>
                      <a:pPr algn="ctr"/>
                      <a:r>
                        <a:rPr lang="en-US" b="0" dirty="0" smtClean="0">
                          <a:latin typeface="Arial Black"/>
                          <a:cs typeface="Arial Black"/>
                        </a:rPr>
                        <a:t>1960s</a:t>
                      </a:r>
                      <a:endParaRPr lang="en-US" b="0" dirty="0">
                        <a:latin typeface="Arial Black"/>
                        <a:cs typeface="Arial Black"/>
                      </a:endParaRPr>
                    </a:p>
                  </a:txBody>
                  <a:tcPr>
                    <a:solidFill>
                      <a:schemeClr val="tx1">
                        <a:lumMod val="50000"/>
                        <a:lumOff val="50000"/>
                      </a:schemeClr>
                    </a:solidFill>
                  </a:tcPr>
                </a:tc>
                <a:tc>
                  <a:txBody>
                    <a:bodyPr/>
                    <a:lstStyle/>
                    <a:p>
                      <a:pPr algn="ctr"/>
                      <a:r>
                        <a:rPr lang="en-US" b="0" dirty="0" smtClean="0">
                          <a:latin typeface="Arial Black"/>
                          <a:cs typeface="Arial Black"/>
                        </a:rPr>
                        <a:t>1970s</a:t>
                      </a:r>
                      <a:endParaRPr lang="en-US" b="0" dirty="0">
                        <a:latin typeface="Arial Black"/>
                        <a:cs typeface="Arial Black"/>
                      </a:endParaRPr>
                    </a:p>
                  </a:txBody>
                  <a:tcPr>
                    <a:solidFill>
                      <a:schemeClr val="tx1">
                        <a:lumMod val="50000"/>
                        <a:lumOff val="50000"/>
                      </a:schemeClr>
                    </a:solidFill>
                  </a:tcPr>
                </a:tc>
                <a:tc>
                  <a:txBody>
                    <a:bodyPr/>
                    <a:lstStyle/>
                    <a:p>
                      <a:pPr algn="ctr"/>
                      <a:r>
                        <a:rPr lang="en-US" b="0" dirty="0" smtClean="0">
                          <a:latin typeface="Arial Black"/>
                          <a:cs typeface="Arial Black"/>
                        </a:rPr>
                        <a:t>1980s</a:t>
                      </a:r>
                      <a:endParaRPr lang="en-US" b="0" dirty="0">
                        <a:latin typeface="Arial Black"/>
                        <a:cs typeface="Arial Black"/>
                      </a:endParaRPr>
                    </a:p>
                  </a:txBody>
                  <a:tcPr>
                    <a:solidFill>
                      <a:schemeClr val="tx1">
                        <a:lumMod val="50000"/>
                        <a:lumOff val="50000"/>
                      </a:schemeClr>
                    </a:solidFill>
                  </a:tcPr>
                </a:tc>
                <a:tc>
                  <a:txBody>
                    <a:bodyPr/>
                    <a:lstStyle/>
                    <a:p>
                      <a:pPr algn="ctr"/>
                      <a:r>
                        <a:rPr lang="en-US" b="0" dirty="0" smtClean="0">
                          <a:latin typeface="Arial Black"/>
                          <a:cs typeface="Arial Black"/>
                        </a:rPr>
                        <a:t>1990s</a:t>
                      </a:r>
                      <a:endParaRPr lang="en-US" b="0" dirty="0">
                        <a:latin typeface="Arial Black"/>
                        <a:cs typeface="Arial Black"/>
                      </a:endParaRPr>
                    </a:p>
                  </a:txBody>
                  <a:tcPr>
                    <a:solidFill>
                      <a:schemeClr val="tx1">
                        <a:lumMod val="50000"/>
                        <a:lumOff val="50000"/>
                      </a:schemeClr>
                    </a:solidFill>
                  </a:tcPr>
                </a:tc>
                <a:tc>
                  <a:txBody>
                    <a:bodyPr/>
                    <a:lstStyle/>
                    <a:p>
                      <a:pPr algn="ctr"/>
                      <a:r>
                        <a:rPr lang="en-US" b="0" dirty="0" smtClean="0">
                          <a:latin typeface="Arial Black"/>
                          <a:cs typeface="Arial Black"/>
                        </a:rPr>
                        <a:t>2000s</a:t>
                      </a:r>
                      <a:endParaRPr lang="en-US" b="0" dirty="0">
                        <a:latin typeface="Arial Black"/>
                        <a:cs typeface="Arial Black"/>
                      </a:endParaRPr>
                    </a:p>
                  </a:txBody>
                  <a:tcPr>
                    <a:solidFill>
                      <a:schemeClr val="tx1">
                        <a:lumMod val="50000"/>
                        <a:lumOff val="50000"/>
                      </a:schemeClr>
                    </a:solidFill>
                  </a:tcPr>
                </a:tc>
                <a:tc>
                  <a:txBody>
                    <a:bodyPr/>
                    <a:lstStyle/>
                    <a:p>
                      <a:pPr algn="ctr"/>
                      <a:r>
                        <a:rPr lang="en-US" b="0" dirty="0" smtClean="0">
                          <a:latin typeface="Arial Black"/>
                          <a:cs typeface="Arial Black"/>
                        </a:rPr>
                        <a:t>2010s</a:t>
                      </a:r>
                      <a:endParaRPr lang="en-US" b="0" dirty="0">
                        <a:latin typeface="Arial Black"/>
                        <a:cs typeface="Arial Black"/>
                      </a:endParaRPr>
                    </a:p>
                  </a:txBody>
                  <a:tcPr>
                    <a:solidFill>
                      <a:schemeClr val="tx1">
                        <a:lumMod val="50000"/>
                        <a:lumOff val="50000"/>
                      </a:schemeClr>
                    </a:solidFill>
                  </a:tcPr>
                </a:tc>
              </a:tr>
            </a:tbl>
          </a:graphicData>
        </a:graphic>
      </p:graphicFrame>
    </p:spTree>
    <p:extLst>
      <p:ext uri="{BB962C8B-B14F-4D97-AF65-F5344CB8AC3E}">
        <p14:creationId xmlns:p14="http://schemas.microsoft.com/office/powerpoint/2010/main" val="40109226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early adopters</a:t>
            </a:r>
            <a:endParaRPr lang="en-US" dirty="0"/>
          </a:p>
        </p:txBody>
      </p:sp>
      <p:pic>
        <p:nvPicPr>
          <p:cNvPr id="6" name="Picture 5"/>
          <p:cNvPicPr>
            <a:picLocks noChangeAspect="1"/>
          </p:cNvPicPr>
          <p:nvPr/>
        </p:nvPicPr>
        <p:blipFill>
          <a:blip r:embed="rId3"/>
          <a:stretch>
            <a:fillRect/>
          </a:stretch>
        </p:blipFill>
        <p:spPr>
          <a:xfrm>
            <a:off x="457200" y="2350101"/>
            <a:ext cx="8078916" cy="4507899"/>
          </a:xfrm>
          <a:prstGeom prst="rect">
            <a:avLst/>
          </a:prstGeom>
        </p:spPr>
      </p:pic>
      <p:pic>
        <p:nvPicPr>
          <p:cNvPr id="7" name="Picture 6" descr="snapchat-hidden-features-snapcode-qr.png"/>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512752" y="989596"/>
            <a:ext cx="1223136" cy="1221207"/>
          </a:xfrm>
          <a:prstGeom prst="rect">
            <a:avLst/>
          </a:prstGeom>
        </p:spPr>
      </p:pic>
    </p:spTree>
    <p:extLst>
      <p:ext uri="{BB962C8B-B14F-4D97-AF65-F5344CB8AC3E}">
        <p14:creationId xmlns:p14="http://schemas.microsoft.com/office/powerpoint/2010/main" val="19447264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676400"/>
            <a:ext cx="7924800" cy="4525963"/>
          </a:xfrm>
        </p:spPr>
        <p:txBody>
          <a:bodyPr>
            <a:normAutofit/>
          </a:bodyPr>
          <a:lstStyle/>
          <a:p>
            <a:pPr marL="0" indent="0">
              <a:lnSpc>
                <a:spcPct val="100000"/>
              </a:lnSpc>
              <a:spcBef>
                <a:spcPts val="0"/>
              </a:spcBef>
              <a:spcAft>
                <a:spcPts val="0"/>
              </a:spcAft>
              <a:buNone/>
            </a:pPr>
            <a:r>
              <a:rPr lang="en-US" dirty="0" smtClean="0">
                <a:solidFill>
                  <a:schemeClr val="tx1"/>
                </a:solidFill>
                <a:latin typeface="+mn-lt"/>
              </a:rPr>
              <a:t>	What Do We Know? </a:t>
            </a:r>
          </a:p>
          <a:p>
            <a:pPr marL="0" indent="0">
              <a:lnSpc>
                <a:spcPct val="100000"/>
              </a:lnSpc>
              <a:spcBef>
                <a:spcPts val="0"/>
              </a:spcBef>
              <a:spcAft>
                <a:spcPts val="0"/>
              </a:spcAft>
              <a:buNone/>
            </a:pPr>
            <a:endParaRPr lang="en-US" dirty="0" smtClean="0">
              <a:solidFill>
                <a:schemeClr val="tx1"/>
              </a:solidFill>
              <a:latin typeface="+mn-lt"/>
            </a:endParaRPr>
          </a:p>
          <a:p>
            <a:pPr marL="0" indent="0">
              <a:lnSpc>
                <a:spcPct val="100000"/>
              </a:lnSpc>
              <a:spcBef>
                <a:spcPts val="0"/>
              </a:spcBef>
              <a:spcAft>
                <a:spcPts val="0"/>
              </a:spcAft>
              <a:buNone/>
            </a:pPr>
            <a:r>
              <a:rPr lang="en-US" dirty="0" smtClean="0">
                <a:solidFill>
                  <a:schemeClr val="tx1"/>
                </a:solidFill>
                <a:latin typeface="+mn-lt"/>
              </a:rPr>
              <a:t>	Promoting the Value of the Visit</a:t>
            </a:r>
          </a:p>
          <a:p>
            <a:pPr marL="0" indent="0">
              <a:lnSpc>
                <a:spcPct val="100000"/>
              </a:lnSpc>
              <a:spcBef>
                <a:spcPts val="0"/>
              </a:spcBef>
              <a:spcAft>
                <a:spcPts val="0"/>
              </a:spcAft>
              <a:buNone/>
            </a:pPr>
            <a:endParaRPr lang="en-US" dirty="0">
              <a:solidFill>
                <a:schemeClr val="tx1"/>
              </a:solidFill>
              <a:latin typeface="+mn-lt"/>
            </a:endParaRPr>
          </a:p>
          <a:p>
            <a:pPr marL="0" indent="0">
              <a:lnSpc>
                <a:spcPct val="100000"/>
              </a:lnSpc>
              <a:spcBef>
                <a:spcPts val="0"/>
              </a:spcBef>
              <a:spcAft>
                <a:spcPts val="0"/>
              </a:spcAft>
              <a:buNone/>
            </a:pPr>
            <a:r>
              <a:rPr lang="en-US" dirty="0">
                <a:solidFill>
                  <a:schemeClr val="bg1">
                    <a:lumMod val="75000"/>
                  </a:schemeClr>
                </a:solidFill>
                <a:latin typeface="+mn-lt"/>
              </a:rPr>
              <a:t>	</a:t>
            </a:r>
            <a:r>
              <a:rPr lang="en-US" dirty="0" smtClean="0">
                <a:solidFill>
                  <a:schemeClr val="tx1"/>
                </a:solidFill>
                <a:latin typeface="+mn-lt"/>
              </a:rPr>
              <a:t>Examples of Strategies</a:t>
            </a:r>
          </a:p>
          <a:p>
            <a:pPr marL="0" indent="0">
              <a:lnSpc>
                <a:spcPct val="100000"/>
              </a:lnSpc>
              <a:spcBef>
                <a:spcPts val="0"/>
              </a:spcBef>
              <a:spcAft>
                <a:spcPts val="0"/>
              </a:spcAft>
              <a:buNone/>
            </a:pPr>
            <a:endParaRPr lang="en-US" dirty="0" smtClean="0">
              <a:solidFill>
                <a:schemeClr val="tx1"/>
              </a:solidFill>
              <a:latin typeface="+mn-lt"/>
            </a:endParaRPr>
          </a:p>
          <a:p>
            <a:pPr marL="0" indent="0">
              <a:lnSpc>
                <a:spcPct val="100000"/>
              </a:lnSpc>
              <a:spcBef>
                <a:spcPts val="0"/>
              </a:spcBef>
              <a:spcAft>
                <a:spcPts val="0"/>
              </a:spcAft>
              <a:buNone/>
            </a:pPr>
            <a:r>
              <a:rPr lang="en-US" dirty="0" smtClean="0">
                <a:solidFill>
                  <a:schemeClr val="tx1"/>
                </a:solidFill>
                <a:latin typeface="+mn-lt"/>
              </a:rPr>
              <a:t>	QI &amp; Data: A quick overview</a:t>
            </a:r>
          </a:p>
        </p:txBody>
      </p:sp>
      <p:sp>
        <p:nvSpPr>
          <p:cNvPr id="4" name="Title 4"/>
          <p:cNvSpPr txBox="1">
            <a:spLocks/>
          </p:cNvSpPr>
          <p:nvPr/>
        </p:nvSpPr>
        <p:spPr>
          <a:xfrm>
            <a:off x="457200" y="304800"/>
            <a:ext cx="7772400" cy="14478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3600" kern="1200">
                <a:solidFill>
                  <a:srgbClr val="2B9AAA"/>
                </a:solidFill>
                <a:latin typeface="Arial Black"/>
                <a:ea typeface="+mj-ea"/>
                <a:cs typeface="Arial Black"/>
              </a:defRPr>
            </a:lvl1pPr>
          </a:lstStyle>
          <a:p>
            <a:r>
              <a:rPr lang="en-US" b="1" dirty="0" smtClean="0">
                <a:latin typeface="Arial Black" panose="020B0A04020102020204" pitchFamily="34" charset="0"/>
                <a:cs typeface="ＭＳ Ｐゴシック" charset="0"/>
              </a:rPr>
              <a:t>Session Overview</a:t>
            </a:r>
            <a:endParaRPr lang="en-US" b="1" dirty="0">
              <a:latin typeface="Arial Black" panose="020B0A04020102020204" pitchFamily="34" charset="0"/>
              <a:cs typeface="ＭＳ Ｐゴシック" charset="0"/>
            </a:endParaRPr>
          </a:p>
        </p:txBody>
      </p:sp>
    </p:spTree>
    <p:extLst>
      <p:ext uri="{BB962C8B-B14F-4D97-AF65-F5344CB8AC3E}">
        <p14:creationId xmlns:p14="http://schemas.microsoft.com/office/powerpoint/2010/main" val="142212067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Yes, yes, no</a:t>
            </a:r>
            <a:endParaRPr lang="en-US" dirty="0"/>
          </a:p>
        </p:txBody>
      </p:sp>
      <p:sp>
        <p:nvSpPr>
          <p:cNvPr id="3" name="Content Placeholder 2"/>
          <p:cNvSpPr>
            <a:spLocks noGrp="1"/>
          </p:cNvSpPr>
          <p:nvPr>
            <p:ph idx="1"/>
          </p:nvPr>
        </p:nvSpPr>
        <p:spPr>
          <a:xfrm>
            <a:off x="6324600" y="2179637"/>
            <a:ext cx="2362200" cy="1325563"/>
          </a:xfrm>
        </p:spPr>
        <p:txBody>
          <a:bodyPr>
            <a:noAutofit/>
          </a:bodyPr>
          <a:lstStyle/>
          <a:p>
            <a:pPr marL="0" indent="0">
              <a:buNone/>
            </a:pPr>
            <a:r>
              <a:rPr lang="en-US" sz="2800" dirty="0" smtClean="0"/>
              <a:t>Under 26?</a:t>
            </a:r>
          </a:p>
          <a:p>
            <a:pPr marL="0" indent="0">
              <a:buNone/>
            </a:pPr>
            <a:r>
              <a:rPr lang="en-US" sz="2800" dirty="0" smtClean="0"/>
              <a:t>Poll</a:t>
            </a:r>
          </a:p>
          <a:p>
            <a:pPr marL="0" indent="0">
              <a:buNone/>
            </a:pPr>
            <a:r>
              <a:rPr lang="en-US" sz="2800" dirty="0" smtClean="0"/>
              <a:t>Confident explainer</a:t>
            </a:r>
            <a:endParaRPr lang="en-US" sz="2800" dirty="0"/>
          </a:p>
        </p:txBody>
      </p:sp>
      <p:sp>
        <p:nvSpPr>
          <p:cNvPr id="4" name="Slide Number Placeholder 3"/>
          <p:cNvSpPr>
            <a:spLocks noGrp="1"/>
          </p:cNvSpPr>
          <p:nvPr>
            <p:ph type="sldNum" sz="quarter" idx="12"/>
          </p:nvPr>
        </p:nvSpPr>
        <p:spPr/>
        <p:txBody>
          <a:bodyPr/>
          <a:lstStyle/>
          <a:p>
            <a:fld id="{E6ACC551-9D79-49C1-B9A0-EF0A64586A20}" type="slidenum">
              <a:rPr lang="en-US" smtClean="0">
                <a:solidFill>
                  <a:prstClr val="black"/>
                </a:solidFill>
              </a:rPr>
              <a:pPr/>
              <a:t>20</a:t>
            </a:fld>
            <a:endParaRPr lang="en-US" dirty="0">
              <a:solidFill>
                <a:prstClr val="black"/>
              </a:solidFill>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2548" y="1262743"/>
            <a:ext cx="5928897" cy="3995057"/>
          </a:xfrm>
          <a:prstGeom prst="rect">
            <a:avLst/>
          </a:prstGeom>
        </p:spPr>
      </p:pic>
    </p:spTree>
    <p:extLst>
      <p:ext uri="{BB962C8B-B14F-4D97-AF65-F5344CB8AC3E}">
        <p14:creationId xmlns:p14="http://schemas.microsoft.com/office/powerpoint/2010/main" val="1939727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Yes, yes, no</a:t>
            </a:r>
            <a:endParaRPr lang="en-US" dirty="0"/>
          </a:p>
        </p:txBody>
      </p:sp>
      <p:sp>
        <p:nvSpPr>
          <p:cNvPr id="3" name="Content Placeholder 2"/>
          <p:cNvSpPr>
            <a:spLocks noGrp="1"/>
          </p:cNvSpPr>
          <p:nvPr>
            <p:ph idx="1"/>
          </p:nvPr>
        </p:nvSpPr>
        <p:spPr>
          <a:xfrm>
            <a:off x="4788641" y="2500311"/>
            <a:ext cx="4724400" cy="1325563"/>
          </a:xfrm>
        </p:spPr>
        <p:txBody>
          <a:bodyPr>
            <a:normAutofit/>
          </a:bodyPr>
          <a:lstStyle/>
          <a:p>
            <a:pPr marL="0" indent="0">
              <a:buNone/>
            </a:pPr>
            <a:r>
              <a:rPr lang="en-US" sz="2800" dirty="0" smtClean="0"/>
              <a:t>What is this logo?</a:t>
            </a:r>
          </a:p>
          <a:p>
            <a:pPr marL="0" indent="0">
              <a:buNone/>
            </a:pPr>
            <a:r>
              <a:rPr lang="en-US" sz="2800" dirty="0" smtClean="0"/>
              <a:t>What do the dots do?</a:t>
            </a:r>
            <a:endParaRPr lang="en-US" sz="2800" dirty="0"/>
          </a:p>
        </p:txBody>
      </p:sp>
      <p:sp>
        <p:nvSpPr>
          <p:cNvPr id="4" name="Slide Number Placeholder 3"/>
          <p:cNvSpPr>
            <a:spLocks noGrp="1"/>
          </p:cNvSpPr>
          <p:nvPr>
            <p:ph type="sldNum" sz="quarter" idx="12"/>
          </p:nvPr>
        </p:nvSpPr>
        <p:spPr/>
        <p:txBody>
          <a:bodyPr/>
          <a:lstStyle/>
          <a:p>
            <a:fld id="{E6ACC551-9D79-49C1-B9A0-EF0A64586A20}" type="slidenum">
              <a:rPr lang="en-US" smtClean="0">
                <a:solidFill>
                  <a:prstClr val="black"/>
                </a:solidFill>
              </a:rPr>
              <a:pPr/>
              <a:t>21</a:t>
            </a:fld>
            <a:endParaRPr lang="en-US" dirty="0">
              <a:solidFill>
                <a:prstClr val="black"/>
              </a:solidFill>
            </a:endParaRPr>
          </a:p>
        </p:txBody>
      </p:sp>
      <p:pic>
        <p:nvPicPr>
          <p:cNvPr id="8" name="Picture 7"/>
          <p:cNvPicPr>
            <a:picLocks noChangeAspect="1"/>
          </p:cNvPicPr>
          <p:nvPr/>
        </p:nvPicPr>
        <p:blipFill rotWithShape="1">
          <a:blip r:embed="rId2">
            <a:extLst>
              <a:ext uri="{28A0092B-C50C-407E-A947-70E740481C1C}">
                <a14:useLocalDpi xmlns:a14="http://schemas.microsoft.com/office/drawing/2010/main" val="0"/>
              </a:ext>
            </a:extLst>
          </a:blip>
          <a:srcRect l="20454" r="20269"/>
          <a:stretch/>
        </p:blipFill>
        <p:spPr>
          <a:xfrm>
            <a:off x="457200" y="1286933"/>
            <a:ext cx="4212908" cy="4047067"/>
          </a:xfrm>
          <a:prstGeom prst="rect">
            <a:avLst/>
          </a:prstGeom>
        </p:spPr>
      </p:pic>
    </p:spTree>
    <p:extLst>
      <p:ext uri="{BB962C8B-B14F-4D97-AF65-F5344CB8AC3E}">
        <p14:creationId xmlns:p14="http://schemas.microsoft.com/office/powerpoint/2010/main" val="2201356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Yes, yes, no</a:t>
            </a:r>
            <a:endParaRPr lang="en-US" dirty="0"/>
          </a:p>
        </p:txBody>
      </p:sp>
      <p:sp>
        <p:nvSpPr>
          <p:cNvPr id="3" name="Content Placeholder 2"/>
          <p:cNvSpPr>
            <a:spLocks noGrp="1"/>
          </p:cNvSpPr>
          <p:nvPr>
            <p:ph idx="1"/>
          </p:nvPr>
        </p:nvSpPr>
        <p:spPr>
          <a:xfrm>
            <a:off x="152400" y="5456237"/>
            <a:ext cx="8871857" cy="1630363"/>
          </a:xfrm>
          <a:solidFill>
            <a:schemeClr val="bg1"/>
          </a:solidFill>
        </p:spPr>
        <p:txBody>
          <a:bodyPr>
            <a:normAutofit/>
          </a:bodyPr>
          <a:lstStyle/>
          <a:p>
            <a:pPr marL="0" indent="0">
              <a:buNone/>
            </a:pPr>
            <a:r>
              <a:rPr lang="en-US" sz="2800" dirty="0" smtClean="0"/>
              <a:t>Who is this?</a:t>
            </a:r>
          </a:p>
          <a:p>
            <a:pPr marL="0" indent="0">
              <a:buNone/>
            </a:pPr>
            <a:r>
              <a:rPr lang="en-US" sz="2800" dirty="0" smtClean="0"/>
              <a:t>What box would this person check under “gender”</a:t>
            </a:r>
            <a:endParaRPr lang="en-US" sz="2800" dirty="0"/>
          </a:p>
        </p:txBody>
      </p:sp>
      <p:sp>
        <p:nvSpPr>
          <p:cNvPr id="4" name="Slide Number Placeholder 3"/>
          <p:cNvSpPr>
            <a:spLocks noGrp="1"/>
          </p:cNvSpPr>
          <p:nvPr>
            <p:ph type="sldNum" sz="quarter" idx="12"/>
          </p:nvPr>
        </p:nvSpPr>
        <p:spPr/>
        <p:txBody>
          <a:bodyPr/>
          <a:lstStyle/>
          <a:p>
            <a:fld id="{E6ACC551-9D79-49C1-B9A0-EF0A64586A20}" type="slidenum">
              <a:rPr lang="en-US" smtClean="0">
                <a:solidFill>
                  <a:prstClr val="black"/>
                </a:solidFill>
              </a:rPr>
              <a:pPr/>
              <a:t>22</a:t>
            </a:fld>
            <a:endParaRPr lang="en-US" dirty="0">
              <a:solidFill>
                <a:prstClr val="black"/>
              </a:solidFill>
            </a:endParaRPr>
          </a:p>
        </p:txBody>
      </p:sp>
      <p:pic>
        <p:nvPicPr>
          <p:cNvPr id="9" name="Picture 8"/>
          <p:cNvPicPr>
            <a:picLocks noChangeAspect="1"/>
          </p:cNvPicPr>
          <p:nvPr/>
        </p:nvPicPr>
        <p:blipFill rotWithShape="1">
          <a:blip r:embed="rId2"/>
          <a:srcRect l="25029"/>
          <a:stretch/>
        </p:blipFill>
        <p:spPr>
          <a:xfrm>
            <a:off x="2131684" y="1168082"/>
            <a:ext cx="2515518" cy="4117552"/>
          </a:xfrm>
          <a:prstGeom prst="rect">
            <a:avLst/>
          </a:prstGeom>
        </p:spPr>
      </p:pic>
      <p:pic>
        <p:nvPicPr>
          <p:cNvPr id="10" name="Picture 9"/>
          <p:cNvPicPr>
            <a:picLocks noChangeAspect="1"/>
          </p:cNvPicPr>
          <p:nvPr/>
        </p:nvPicPr>
        <p:blipFill rotWithShape="1">
          <a:blip r:embed="rId3"/>
          <a:srcRect l="23687" r="11341"/>
          <a:stretch/>
        </p:blipFill>
        <p:spPr>
          <a:xfrm>
            <a:off x="4855394" y="1143000"/>
            <a:ext cx="1898076" cy="4131748"/>
          </a:xfrm>
          <a:prstGeom prst="rect">
            <a:avLst/>
          </a:prstGeom>
        </p:spPr>
      </p:pic>
      <p:pic>
        <p:nvPicPr>
          <p:cNvPr id="11" name="Picture 10"/>
          <p:cNvPicPr>
            <a:picLocks noChangeAspect="1"/>
          </p:cNvPicPr>
          <p:nvPr/>
        </p:nvPicPr>
        <p:blipFill>
          <a:blip r:embed="rId4"/>
          <a:stretch>
            <a:fillRect/>
          </a:stretch>
        </p:blipFill>
        <p:spPr>
          <a:xfrm>
            <a:off x="304800" y="1168082"/>
            <a:ext cx="1596921" cy="4117552"/>
          </a:xfrm>
          <a:prstGeom prst="rect">
            <a:avLst/>
          </a:prstGeom>
        </p:spPr>
      </p:pic>
    </p:spTree>
    <p:extLst>
      <p:ext uri="{BB962C8B-B14F-4D97-AF65-F5344CB8AC3E}">
        <p14:creationId xmlns:p14="http://schemas.microsoft.com/office/powerpoint/2010/main" val="18526932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Yes, yes, no</a:t>
            </a:r>
            <a:endParaRPr lang="en-US" dirty="0"/>
          </a:p>
        </p:txBody>
      </p:sp>
      <p:sp>
        <p:nvSpPr>
          <p:cNvPr id="3" name="Content Placeholder 2"/>
          <p:cNvSpPr>
            <a:spLocks noGrp="1"/>
          </p:cNvSpPr>
          <p:nvPr>
            <p:ph idx="1"/>
          </p:nvPr>
        </p:nvSpPr>
        <p:spPr>
          <a:xfrm>
            <a:off x="6162162" y="1562893"/>
            <a:ext cx="2981838" cy="2399507"/>
          </a:xfrm>
        </p:spPr>
        <p:txBody>
          <a:bodyPr>
            <a:normAutofit/>
          </a:bodyPr>
          <a:lstStyle/>
          <a:p>
            <a:pPr marL="0" indent="0">
              <a:spcAft>
                <a:spcPts val="1000"/>
              </a:spcAft>
              <a:buNone/>
            </a:pPr>
            <a:r>
              <a:rPr lang="en-US" sz="2800" dirty="0" smtClean="0"/>
              <a:t>Where would you find this?</a:t>
            </a:r>
          </a:p>
          <a:p>
            <a:pPr marL="0" indent="0">
              <a:spcAft>
                <a:spcPts val="1000"/>
              </a:spcAft>
              <a:buNone/>
            </a:pPr>
            <a:r>
              <a:rPr lang="en-US" sz="2800" dirty="0" smtClean="0"/>
              <a:t>Who made it?</a:t>
            </a:r>
          </a:p>
          <a:p>
            <a:pPr marL="0" indent="0">
              <a:spcAft>
                <a:spcPts val="1000"/>
              </a:spcAft>
              <a:buNone/>
            </a:pPr>
            <a:r>
              <a:rPr lang="en-US" sz="2800" dirty="0" smtClean="0"/>
              <a:t>Who uses it?</a:t>
            </a:r>
            <a:endParaRPr lang="en-US" sz="2800" dirty="0"/>
          </a:p>
        </p:txBody>
      </p:sp>
      <p:sp>
        <p:nvSpPr>
          <p:cNvPr id="4" name="Slide Number Placeholder 3"/>
          <p:cNvSpPr>
            <a:spLocks noGrp="1"/>
          </p:cNvSpPr>
          <p:nvPr>
            <p:ph type="sldNum" sz="quarter" idx="12"/>
          </p:nvPr>
        </p:nvSpPr>
        <p:spPr/>
        <p:txBody>
          <a:bodyPr/>
          <a:lstStyle/>
          <a:p>
            <a:fld id="{E6ACC551-9D79-49C1-B9A0-EF0A64586A20}" type="slidenum">
              <a:rPr lang="en-US" smtClean="0">
                <a:solidFill>
                  <a:prstClr val="black"/>
                </a:solidFill>
              </a:rPr>
              <a:pPr/>
              <a:t>23</a:t>
            </a:fld>
            <a:endParaRPr lang="en-US" dirty="0">
              <a:solidFill>
                <a:prstClr val="black"/>
              </a:solidFill>
            </a:endParaRPr>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8257" t="6133"/>
          <a:stretch/>
        </p:blipFill>
        <p:spPr>
          <a:xfrm>
            <a:off x="293914" y="1140937"/>
            <a:ext cx="5694077" cy="4728526"/>
          </a:xfrm>
          <a:prstGeom prst="rect">
            <a:avLst/>
          </a:prstGeom>
        </p:spPr>
      </p:pic>
    </p:spTree>
    <p:extLst>
      <p:ext uri="{BB962C8B-B14F-4D97-AF65-F5344CB8AC3E}">
        <p14:creationId xmlns:p14="http://schemas.microsoft.com/office/powerpoint/2010/main" val="18504918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838200"/>
            <a:ext cx="7924800" cy="5364163"/>
          </a:xfrm>
        </p:spPr>
        <p:txBody>
          <a:bodyPr>
            <a:normAutofit/>
          </a:bodyPr>
          <a:lstStyle/>
          <a:p>
            <a:pPr marL="0" indent="0">
              <a:lnSpc>
                <a:spcPct val="100000"/>
              </a:lnSpc>
              <a:spcBef>
                <a:spcPts val="0"/>
              </a:spcBef>
              <a:spcAft>
                <a:spcPts val="0"/>
              </a:spcAft>
              <a:buNone/>
            </a:pPr>
            <a:r>
              <a:rPr lang="en-US" dirty="0" smtClean="0">
                <a:solidFill>
                  <a:schemeClr val="tx1"/>
                </a:solidFill>
                <a:latin typeface="+mn-lt"/>
              </a:rPr>
              <a:t>	</a:t>
            </a:r>
            <a:r>
              <a:rPr lang="en-US" dirty="0" smtClean="0">
                <a:solidFill>
                  <a:srgbClr val="BFBFBF"/>
                </a:solidFill>
                <a:latin typeface="+mn-lt"/>
              </a:rPr>
              <a:t>What Do We Know? </a:t>
            </a:r>
          </a:p>
          <a:p>
            <a:pPr marL="0" indent="0">
              <a:lnSpc>
                <a:spcPct val="100000"/>
              </a:lnSpc>
              <a:spcBef>
                <a:spcPts val="0"/>
              </a:spcBef>
              <a:spcAft>
                <a:spcPts val="0"/>
              </a:spcAft>
              <a:buNone/>
            </a:pPr>
            <a:endParaRPr lang="en-US" dirty="0" smtClean="0">
              <a:solidFill>
                <a:schemeClr val="tx1"/>
              </a:solidFill>
              <a:latin typeface="+mn-lt"/>
            </a:endParaRPr>
          </a:p>
          <a:p>
            <a:pPr marL="0" indent="0">
              <a:lnSpc>
                <a:spcPct val="100000"/>
              </a:lnSpc>
              <a:spcBef>
                <a:spcPts val="0"/>
              </a:spcBef>
              <a:spcAft>
                <a:spcPts val="0"/>
              </a:spcAft>
              <a:buNone/>
            </a:pPr>
            <a:r>
              <a:rPr lang="en-US" dirty="0" smtClean="0">
                <a:solidFill>
                  <a:schemeClr val="tx1"/>
                </a:solidFill>
                <a:latin typeface="+mn-lt"/>
              </a:rPr>
              <a:t>	</a:t>
            </a:r>
            <a:r>
              <a:rPr lang="en-US" dirty="0" smtClean="0">
                <a:solidFill>
                  <a:schemeClr val="bg1">
                    <a:lumMod val="75000"/>
                  </a:schemeClr>
                </a:solidFill>
                <a:latin typeface="+mn-lt"/>
              </a:rPr>
              <a:t>Promoting the Value of the Visit</a:t>
            </a:r>
          </a:p>
          <a:p>
            <a:pPr marL="0" indent="0">
              <a:lnSpc>
                <a:spcPct val="100000"/>
              </a:lnSpc>
              <a:spcBef>
                <a:spcPts val="0"/>
              </a:spcBef>
              <a:spcAft>
                <a:spcPts val="0"/>
              </a:spcAft>
              <a:buNone/>
            </a:pPr>
            <a:endParaRPr lang="en-US" dirty="0">
              <a:solidFill>
                <a:schemeClr val="bg1">
                  <a:lumMod val="75000"/>
                </a:schemeClr>
              </a:solidFill>
              <a:latin typeface="+mn-lt"/>
            </a:endParaRPr>
          </a:p>
          <a:p>
            <a:pPr marL="0" indent="0">
              <a:lnSpc>
                <a:spcPct val="100000"/>
              </a:lnSpc>
              <a:spcBef>
                <a:spcPts val="0"/>
              </a:spcBef>
              <a:spcAft>
                <a:spcPts val="0"/>
              </a:spcAft>
              <a:buNone/>
            </a:pPr>
            <a:r>
              <a:rPr lang="en-US" dirty="0">
                <a:solidFill>
                  <a:schemeClr val="bg1">
                    <a:lumMod val="75000"/>
                  </a:schemeClr>
                </a:solidFill>
                <a:latin typeface="+mn-lt"/>
              </a:rPr>
              <a:t>	</a:t>
            </a:r>
            <a:r>
              <a:rPr lang="en-US" dirty="0" smtClean="0">
                <a:solidFill>
                  <a:schemeClr val="bg1">
                    <a:lumMod val="75000"/>
                  </a:schemeClr>
                </a:solidFill>
                <a:latin typeface="+mn-lt"/>
              </a:rPr>
              <a:t>Examples of Strategies</a:t>
            </a:r>
          </a:p>
          <a:p>
            <a:pPr marL="0" indent="0">
              <a:lnSpc>
                <a:spcPct val="100000"/>
              </a:lnSpc>
              <a:spcBef>
                <a:spcPts val="0"/>
              </a:spcBef>
              <a:spcAft>
                <a:spcPts val="0"/>
              </a:spcAft>
              <a:buNone/>
            </a:pPr>
            <a:endParaRPr lang="en-US" dirty="0" smtClean="0">
              <a:solidFill>
                <a:schemeClr val="bg1">
                  <a:lumMod val="75000"/>
                </a:schemeClr>
              </a:solidFill>
              <a:latin typeface="+mn-lt"/>
            </a:endParaRPr>
          </a:p>
          <a:p>
            <a:pPr marL="0" indent="0">
              <a:lnSpc>
                <a:spcPct val="100000"/>
              </a:lnSpc>
              <a:spcBef>
                <a:spcPts val="0"/>
              </a:spcBef>
              <a:spcAft>
                <a:spcPts val="0"/>
              </a:spcAft>
              <a:buNone/>
            </a:pPr>
            <a:r>
              <a:rPr lang="en-US" dirty="0" smtClean="0">
                <a:solidFill>
                  <a:schemeClr val="bg1">
                    <a:lumMod val="75000"/>
                  </a:schemeClr>
                </a:solidFill>
                <a:latin typeface="+mn-lt"/>
              </a:rPr>
              <a:t>	</a:t>
            </a:r>
            <a:r>
              <a:rPr lang="en-US" dirty="0" smtClean="0">
                <a:solidFill>
                  <a:schemeClr val="tx1"/>
                </a:solidFill>
                <a:latin typeface="+mn-lt"/>
              </a:rPr>
              <a:t>QI &amp; Data: A quick overview</a:t>
            </a:r>
          </a:p>
          <a:p>
            <a:pPr marL="1206500"/>
            <a:r>
              <a:rPr lang="en-US" sz="2800" dirty="0">
                <a:latin typeface="Calibri"/>
                <a:cs typeface="Calibri"/>
              </a:rPr>
              <a:t>QI/PDSA Cycles</a:t>
            </a:r>
          </a:p>
          <a:p>
            <a:pPr marL="1206500"/>
            <a:r>
              <a:rPr lang="en-US" sz="2800" dirty="0" smtClean="0">
                <a:latin typeface="Calibri"/>
                <a:cs typeface="Calibri"/>
              </a:rPr>
              <a:t>Quick refresher: Cohort 1 NST</a:t>
            </a:r>
            <a:r>
              <a:rPr lang="en-US" sz="2800" dirty="0">
                <a:latin typeface="Calibri"/>
                <a:cs typeface="Calibri"/>
              </a:rPr>
              <a:t>#1 </a:t>
            </a:r>
            <a:r>
              <a:rPr lang="en-US" sz="2800" dirty="0" smtClean="0">
                <a:latin typeface="Calibri"/>
                <a:cs typeface="Calibri"/>
              </a:rPr>
              <a:t>Measure</a:t>
            </a:r>
            <a:endParaRPr lang="en-US" sz="2800" dirty="0">
              <a:latin typeface="Calibri"/>
              <a:cs typeface="Calibri"/>
            </a:endParaRPr>
          </a:p>
          <a:p>
            <a:pPr marL="0" indent="0">
              <a:lnSpc>
                <a:spcPct val="100000"/>
              </a:lnSpc>
              <a:spcBef>
                <a:spcPts val="0"/>
              </a:spcBef>
              <a:spcAft>
                <a:spcPts val="0"/>
              </a:spcAft>
              <a:buNone/>
            </a:pPr>
            <a:endParaRPr lang="en-US" dirty="0" smtClean="0">
              <a:solidFill>
                <a:schemeClr val="tx1"/>
              </a:solidFill>
              <a:latin typeface="+mn-lt"/>
            </a:endParaRPr>
          </a:p>
        </p:txBody>
      </p:sp>
      <p:pic>
        <p:nvPicPr>
          <p:cNvPr id="5" name="Picture 2" descr="C:\Users\lfehrenbach\AppData\Local\Microsoft\Windows\Temporary Internet Files\Content.IE5\I57UL0BB\check-mark[1].pn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09600" y="3657600"/>
            <a:ext cx="855663" cy="838200"/>
          </a:xfrm>
          <a:prstGeom prst="rect">
            <a:avLst/>
          </a:prstGeom>
          <a:noFill/>
        </p:spPr>
      </p:pic>
    </p:spTree>
    <p:extLst>
      <p:ext uri="{BB962C8B-B14F-4D97-AF65-F5344CB8AC3E}">
        <p14:creationId xmlns:p14="http://schemas.microsoft.com/office/powerpoint/2010/main" val="145245685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4724400" y="2819400"/>
            <a:ext cx="3280172" cy="2895600"/>
          </a:xfrm>
          <a:prstGeom prst="rect">
            <a:avLst/>
          </a:prstGeom>
        </p:spPr>
      </p:pic>
      <p:sp>
        <p:nvSpPr>
          <p:cNvPr id="2" name="Title 1"/>
          <p:cNvSpPr>
            <a:spLocks noGrp="1"/>
          </p:cNvSpPr>
          <p:nvPr>
            <p:ph type="title"/>
          </p:nvPr>
        </p:nvSpPr>
        <p:spPr/>
        <p:txBody>
          <a:bodyPr/>
          <a:lstStyle/>
          <a:p>
            <a:pPr algn="ctr"/>
            <a:r>
              <a:rPr lang="en-US" dirty="0" smtClean="0"/>
              <a:t>PDSA Cycles and NST 1</a:t>
            </a:r>
            <a:endParaRPr lang="en-US" dirty="0"/>
          </a:p>
        </p:txBody>
      </p:sp>
      <p:sp>
        <p:nvSpPr>
          <p:cNvPr id="3" name="Content Placeholder 2"/>
          <p:cNvSpPr>
            <a:spLocks noGrp="1"/>
          </p:cNvSpPr>
          <p:nvPr>
            <p:ph idx="1"/>
          </p:nvPr>
        </p:nvSpPr>
        <p:spPr/>
        <p:txBody>
          <a:bodyPr/>
          <a:lstStyle/>
          <a:p>
            <a:r>
              <a:rPr lang="en-US" dirty="0" smtClean="0"/>
              <a:t>Vermont (VT) </a:t>
            </a:r>
            <a:r>
              <a:rPr lang="en-US" dirty="0" err="1" smtClean="0"/>
              <a:t>CoIIN</a:t>
            </a:r>
            <a:r>
              <a:rPr lang="en-US" dirty="0" smtClean="0"/>
              <a:t> 1 team wanted to develop materials to promote the well visit for adolescents and young adults.</a:t>
            </a:r>
          </a:p>
          <a:p>
            <a:r>
              <a:rPr lang="en-US" dirty="0" smtClean="0"/>
              <a:t>Used the PDSA cycle</a:t>
            </a:r>
            <a:endParaRPr lang="en-US" dirty="0"/>
          </a:p>
        </p:txBody>
      </p:sp>
      <p:sp>
        <p:nvSpPr>
          <p:cNvPr id="4" name="Slide Number Placeholder 3"/>
          <p:cNvSpPr>
            <a:spLocks noGrp="1"/>
          </p:cNvSpPr>
          <p:nvPr>
            <p:ph type="sldNum" sz="quarter" idx="12"/>
          </p:nvPr>
        </p:nvSpPr>
        <p:spPr/>
        <p:txBody>
          <a:bodyPr/>
          <a:lstStyle/>
          <a:p>
            <a:fld id="{E6ACC551-9D79-49C1-B9A0-EF0A64586A20}" type="slidenum">
              <a:rPr lang="en-US" smtClean="0">
                <a:solidFill>
                  <a:prstClr val="black"/>
                </a:solidFill>
              </a:rPr>
              <a:pPr/>
              <a:t>25</a:t>
            </a:fld>
            <a:endParaRPr lang="en-US" dirty="0">
              <a:solidFill>
                <a:prstClr val="black"/>
              </a:solidFill>
            </a:endParaRPr>
          </a:p>
        </p:txBody>
      </p:sp>
    </p:spTree>
    <p:extLst>
      <p:ext uri="{BB962C8B-B14F-4D97-AF65-F5344CB8AC3E}">
        <p14:creationId xmlns:p14="http://schemas.microsoft.com/office/powerpoint/2010/main" val="9483050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PDSA Cycle</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05990700"/>
              </p:ext>
            </p:extLst>
          </p:nvPr>
        </p:nvGraphicFramePr>
        <p:xfrm>
          <a:off x="304800" y="1263183"/>
          <a:ext cx="8153400" cy="5059362"/>
        </p:xfrm>
        <a:graphic>
          <a:graphicData uri="http://schemas.openxmlformats.org/drawingml/2006/table">
            <a:tbl>
              <a:tblPr firstRow="1" bandRow="1">
                <a:tableStyleId>{5C22544A-7EE6-4342-B048-85BDC9FD1C3A}</a:tableStyleId>
              </a:tblPr>
              <a:tblGrid>
                <a:gridCol w="1066800"/>
                <a:gridCol w="2209800"/>
                <a:gridCol w="2514600"/>
                <a:gridCol w="2362200"/>
              </a:tblGrid>
              <a:tr h="370840">
                <a:tc>
                  <a:txBody>
                    <a:bodyPr/>
                    <a:lstStyle/>
                    <a:p>
                      <a:endParaRPr lang="en-US" dirty="0"/>
                    </a:p>
                  </a:txBody>
                  <a:tcPr/>
                </a:tc>
                <a:tc>
                  <a:txBody>
                    <a:bodyPr/>
                    <a:lstStyle/>
                    <a:p>
                      <a:r>
                        <a:rPr lang="en-US" dirty="0" smtClean="0"/>
                        <a:t>Cycle 1</a:t>
                      </a:r>
                      <a:endParaRPr lang="en-US" dirty="0"/>
                    </a:p>
                  </a:txBody>
                  <a:tcPr/>
                </a:tc>
                <a:tc>
                  <a:txBody>
                    <a:bodyPr/>
                    <a:lstStyle/>
                    <a:p>
                      <a:r>
                        <a:rPr lang="en-US" dirty="0" smtClean="0"/>
                        <a:t>Cycle 2</a:t>
                      </a:r>
                      <a:endParaRPr lang="en-US" dirty="0"/>
                    </a:p>
                  </a:txBody>
                  <a:tcPr/>
                </a:tc>
                <a:tc>
                  <a:txBody>
                    <a:bodyPr/>
                    <a:lstStyle/>
                    <a:p>
                      <a:r>
                        <a:rPr lang="en-US" dirty="0" smtClean="0"/>
                        <a:t>Cycle 3</a:t>
                      </a:r>
                      <a:endParaRPr lang="en-US" dirty="0"/>
                    </a:p>
                  </a:txBody>
                  <a:tcPr/>
                </a:tc>
              </a:tr>
              <a:tr h="370840">
                <a:tc>
                  <a:txBody>
                    <a:bodyPr/>
                    <a:lstStyle/>
                    <a:p>
                      <a:r>
                        <a:rPr lang="en-US" dirty="0" smtClean="0"/>
                        <a:t>Plan</a:t>
                      </a:r>
                      <a:endParaRPr lang="en-US" dirty="0"/>
                    </a:p>
                  </a:txBody>
                  <a:tcPr/>
                </a:tc>
                <a:tc>
                  <a:txBody>
                    <a:bodyPr/>
                    <a:lstStyle/>
                    <a:p>
                      <a:r>
                        <a:rPr lang="en-US" dirty="0" smtClean="0"/>
                        <a:t>VT </a:t>
                      </a:r>
                      <a:r>
                        <a:rPr lang="en-US" dirty="0" err="1" smtClean="0"/>
                        <a:t>CoIIN</a:t>
                      </a:r>
                      <a:r>
                        <a:rPr lang="en-US" dirty="0" smtClean="0"/>
                        <a:t> team will develop a</a:t>
                      </a:r>
                      <a:r>
                        <a:rPr lang="en-US" baseline="0" dirty="0" smtClean="0"/>
                        <a:t> poster to promote the AYA well visit</a:t>
                      </a:r>
                      <a:endParaRPr lang="en-US" dirty="0"/>
                    </a:p>
                  </a:txBody>
                  <a:tcPr/>
                </a:tc>
                <a:tc>
                  <a:txBody>
                    <a:bodyPr/>
                    <a:lstStyle/>
                    <a:p>
                      <a:r>
                        <a:rPr lang="en-US" dirty="0" smtClean="0"/>
                        <a:t>YHAC will design poster in collaboration</a:t>
                      </a:r>
                      <a:r>
                        <a:rPr lang="en-US" baseline="0" dirty="0" smtClean="0"/>
                        <a:t> with YA graphic designer</a:t>
                      </a:r>
                      <a:endParaRPr lang="en-US" dirty="0"/>
                    </a:p>
                  </a:txBody>
                  <a:tcPr/>
                </a:tc>
                <a:tc>
                  <a:txBody>
                    <a:bodyPr/>
                    <a:lstStyle/>
                    <a:p>
                      <a:r>
                        <a:rPr lang="en-US" dirty="0" err="1" smtClean="0"/>
                        <a:t>CoIIN</a:t>
                      </a:r>
                      <a:r>
                        <a:rPr lang="en-US" dirty="0" smtClean="0"/>
                        <a:t> team will distribute to practices</a:t>
                      </a:r>
                    </a:p>
                    <a:p>
                      <a:r>
                        <a:rPr lang="en-US" dirty="0" smtClean="0"/>
                        <a:t>YHAC</a:t>
                      </a:r>
                      <a:r>
                        <a:rPr lang="en-US" baseline="0" dirty="0" smtClean="0"/>
                        <a:t> will hang up in school, libraries, etc.</a:t>
                      </a:r>
                      <a:endParaRPr lang="en-US" dirty="0"/>
                    </a:p>
                  </a:txBody>
                  <a:tcPr/>
                </a:tc>
              </a:tr>
              <a:tr h="1671002">
                <a:tc>
                  <a:txBody>
                    <a:bodyPr/>
                    <a:lstStyle/>
                    <a:p>
                      <a:r>
                        <a:rPr lang="en-US" dirty="0" smtClean="0"/>
                        <a:t>Do </a:t>
                      </a:r>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r h="370840">
                <a:tc>
                  <a:txBody>
                    <a:bodyPr/>
                    <a:lstStyle/>
                    <a:p>
                      <a:r>
                        <a:rPr lang="en-US" dirty="0" smtClean="0"/>
                        <a:t>Study</a:t>
                      </a:r>
                      <a:endParaRPr lang="en-US" dirty="0"/>
                    </a:p>
                  </a:txBody>
                  <a:tcPr/>
                </a:tc>
                <a:tc>
                  <a:txBody>
                    <a:bodyPr/>
                    <a:lstStyle/>
                    <a:p>
                      <a:r>
                        <a:rPr lang="en-US" dirty="0" smtClean="0"/>
                        <a:t>Youth</a:t>
                      </a:r>
                      <a:r>
                        <a:rPr lang="en-US" baseline="0" dirty="0" smtClean="0"/>
                        <a:t> Health Advisory Council (YHAC) reviewed and did not like</a:t>
                      </a:r>
                      <a:endParaRPr lang="en-US" dirty="0"/>
                    </a:p>
                  </a:txBody>
                  <a:tcPr/>
                </a:tc>
                <a:tc>
                  <a:txBody>
                    <a:bodyPr/>
                    <a:lstStyle/>
                    <a:p>
                      <a:r>
                        <a:rPr lang="en-US" dirty="0" smtClean="0"/>
                        <a:t>VT </a:t>
                      </a:r>
                      <a:r>
                        <a:rPr lang="en-US" dirty="0" err="1" smtClean="0"/>
                        <a:t>CoIIN</a:t>
                      </a:r>
                      <a:r>
                        <a:rPr lang="en-US" dirty="0" smtClean="0"/>
                        <a:t> team reviewed &amp; loved it</a:t>
                      </a:r>
                      <a:endParaRPr lang="en-US" dirty="0"/>
                    </a:p>
                  </a:txBody>
                  <a:tcPr/>
                </a:tc>
                <a:tc>
                  <a:txBody>
                    <a:bodyPr/>
                    <a:lstStyle/>
                    <a:p>
                      <a:pPr marL="285750" indent="-285750">
                        <a:buFont typeface="Arial" panose="020B0604020202020204" pitchFamily="34" charset="0"/>
                        <a:buChar char="•"/>
                      </a:pPr>
                      <a:r>
                        <a:rPr lang="en-US" dirty="0" smtClean="0"/>
                        <a:t>Are posters still there after 1 mo.</a:t>
                      </a:r>
                    </a:p>
                    <a:p>
                      <a:pPr marL="285750" indent="-285750">
                        <a:buFont typeface="Arial" panose="020B0604020202020204" pitchFamily="34" charset="0"/>
                        <a:buChar char="•"/>
                      </a:pPr>
                      <a:r>
                        <a:rPr lang="en-US" dirty="0" smtClean="0"/>
                        <a:t>Does</a:t>
                      </a:r>
                      <a:r>
                        <a:rPr lang="en-US" baseline="0" dirty="0" smtClean="0"/>
                        <a:t> AYA well visit rate increase</a:t>
                      </a:r>
                      <a:endParaRPr lang="en-US" dirty="0"/>
                    </a:p>
                  </a:txBody>
                  <a:tcPr/>
                </a:tc>
              </a:tr>
              <a:tr h="370840">
                <a:tc>
                  <a:txBody>
                    <a:bodyPr/>
                    <a:lstStyle/>
                    <a:p>
                      <a:r>
                        <a:rPr lang="en-US" dirty="0" smtClean="0"/>
                        <a:t>Act</a:t>
                      </a:r>
                      <a:endParaRPr lang="en-US" dirty="0"/>
                    </a:p>
                  </a:txBody>
                  <a:tcPr/>
                </a:tc>
                <a:tc>
                  <a:txBody>
                    <a:bodyPr/>
                    <a:lstStyle/>
                    <a:p>
                      <a:r>
                        <a:rPr lang="en-US" dirty="0" smtClean="0"/>
                        <a:t>Abandon design</a:t>
                      </a:r>
                      <a:endParaRPr lang="en-US" dirty="0"/>
                    </a:p>
                  </a:txBody>
                  <a:tcPr/>
                </a:tc>
                <a:tc>
                  <a:txBody>
                    <a:bodyPr/>
                    <a:lstStyle/>
                    <a:p>
                      <a:r>
                        <a:rPr lang="en-US" dirty="0" smtClean="0"/>
                        <a:t>Adopt design</a:t>
                      </a:r>
                      <a:endParaRPr lang="en-US" dirty="0"/>
                    </a:p>
                  </a:txBody>
                  <a:tcPr/>
                </a:tc>
                <a:tc>
                  <a:txBody>
                    <a:bodyPr/>
                    <a:lstStyle/>
                    <a:p>
                      <a:r>
                        <a:rPr lang="en-US" dirty="0" smtClean="0"/>
                        <a:t>Adapt?</a:t>
                      </a:r>
                      <a:r>
                        <a:rPr lang="en-US" baseline="0" dirty="0" smtClean="0"/>
                        <a:t> Adopt? Abandon?</a:t>
                      </a:r>
                      <a:endParaRPr lang="en-US" dirty="0"/>
                    </a:p>
                  </a:txBody>
                  <a:tcPr/>
                </a:tc>
              </a:tr>
            </a:tbl>
          </a:graphicData>
        </a:graphic>
      </p:graphicFrame>
      <p:sp>
        <p:nvSpPr>
          <p:cNvPr id="4" name="Slide Number Placeholder 3"/>
          <p:cNvSpPr>
            <a:spLocks noGrp="1"/>
          </p:cNvSpPr>
          <p:nvPr>
            <p:ph type="sldNum" sz="quarter" idx="12"/>
          </p:nvPr>
        </p:nvSpPr>
        <p:spPr/>
        <p:txBody>
          <a:bodyPr/>
          <a:lstStyle/>
          <a:p>
            <a:fld id="{E6ACC551-9D79-49C1-B9A0-EF0A64586A20}" type="slidenum">
              <a:rPr lang="en-US" smtClean="0">
                <a:solidFill>
                  <a:prstClr val="black"/>
                </a:solidFill>
              </a:rPr>
              <a:pPr/>
              <a:t>26</a:t>
            </a:fld>
            <a:endParaRPr lang="en-US" dirty="0">
              <a:solidFill>
                <a:prstClr val="black"/>
              </a:solidFill>
            </a:endParaRPr>
          </a:p>
        </p:txBody>
      </p:sp>
      <p:pic>
        <p:nvPicPr>
          <p:cNvPr id="7" name="Picture 6"/>
          <p:cNvPicPr>
            <a:picLocks noChangeAspect="1"/>
          </p:cNvPicPr>
          <p:nvPr/>
        </p:nvPicPr>
        <p:blipFill>
          <a:blip r:embed="rId2"/>
          <a:stretch>
            <a:fillRect/>
          </a:stretch>
        </p:blipFill>
        <p:spPr>
          <a:xfrm>
            <a:off x="1905000" y="2971800"/>
            <a:ext cx="1027272" cy="1481314"/>
          </a:xfrm>
          <a:prstGeom prst="rect">
            <a:avLst/>
          </a:prstGeom>
        </p:spPr>
      </p:pic>
      <p:pic>
        <p:nvPicPr>
          <p:cNvPr id="8" name="Picture 7"/>
          <p:cNvPicPr/>
          <p:nvPr/>
        </p:nvPicPr>
        <p:blipFill rotWithShape="1">
          <a:blip r:embed="rId3"/>
          <a:srcRect l="39584" t="32870" r="37660" b="21545"/>
          <a:stretch/>
        </p:blipFill>
        <p:spPr bwMode="auto">
          <a:xfrm>
            <a:off x="4267200" y="2895600"/>
            <a:ext cx="1122498" cy="1501934"/>
          </a:xfrm>
          <a:prstGeom prst="rect">
            <a:avLst/>
          </a:prstGeom>
          <a:ln>
            <a:noFill/>
          </a:ln>
          <a:extLst>
            <a:ext uri="{53640926-AAD7-44d8-BBD7-CCE9431645EC}">
              <a14:shadowObscured xmlns="" xmlns:a14="http://schemas.microsoft.com/office/drawing/2010/main"/>
            </a:ext>
          </a:extLst>
        </p:spPr>
      </p:pic>
    </p:spTree>
    <p:extLst>
      <p:ext uri="{BB962C8B-B14F-4D97-AF65-F5344CB8AC3E}">
        <p14:creationId xmlns:p14="http://schemas.microsoft.com/office/powerpoint/2010/main" val="6486661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72720"/>
            <a:ext cx="8229600" cy="1143000"/>
          </a:xfrm>
        </p:spPr>
        <p:txBody>
          <a:bodyPr>
            <a:normAutofit fontScale="90000"/>
          </a:bodyPr>
          <a:lstStyle/>
          <a:p>
            <a:r>
              <a:rPr lang="en-US" dirty="0"/>
              <a:t>Refresher: NST 1 Overarching Goal </a:t>
            </a:r>
          </a:p>
        </p:txBody>
      </p:sp>
      <p:sp>
        <p:nvSpPr>
          <p:cNvPr id="3" name="Content Placeholder 2"/>
          <p:cNvSpPr>
            <a:spLocks noGrp="1"/>
          </p:cNvSpPr>
          <p:nvPr>
            <p:ph idx="1"/>
          </p:nvPr>
        </p:nvSpPr>
        <p:spPr>
          <a:xfrm>
            <a:off x="304800" y="1417637"/>
            <a:ext cx="8229600" cy="4602163"/>
          </a:xfrm>
        </p:spPr>
        <p:txBody>
          <a:bodyPr>
            <a:normAutofit fontScale="70000" lnSpcReduction="20000"/>
          </a:bodyPr>
          <a:lstStyle/>
          <a:p>
            <a:pPr marL="0" indent="0">
              <a:lnSpc>
                <a:spcPct val="110000"/>
              </a:lnSpc>
              <a:buNone/>
            </a:pPr>
            <a:r>
              <a:rPr lang="en-US" dirty="0"/>
              <a:t>Aim Statement: </a:t>
            </a:r>
          </a:p>
          <a:p>
            <a:pPr>
              <a:lnSpc>
                <a:spcPct val="110000"/>
              </a:lnSpc>
            </a:pPr>
            <a:r>
              <a:rPr lang="en-US" b="0" dirty="0"/>
              <a:t>By Spring 2017, we will we will increase the rate of those Adolescents and Young Adults (ages 10-25) covered by Medicaid that utilize preventive services (evidenced by receipt of a well-visit) by 5% above baseline in our clinic demonstration/ </a:t>
            </a:r>
            <a:r>
              <a:rPr lang="en-US" b="0" dirty="0" err="1"/>
              <a:t>CoIIN</a:t>
            </a:r>
            <a:r>
              <a:rPr lang="en-US" b="0" dirty="0"/>
              <a:t> sites.</a:t>
            </a:r>
          </a:p>
          <a:p>
            <a:pPr marL="0" indent="0">
              <a:lnSpc>
                <a:spcPct val="110000"/>
              </a:lnSpc>
              <a:buNone/>
            </a:pPr>
            <a:r>
              <a:rPr lang="en-US" dirty="0"/>
              <a:t>Metrics for this aim (from reporting templates)</a:t>
            </a:r>
          </a:p>
          <a:p>
            <a:pPr>
              <a:lnSpc>
                <a:spcPct val="110000"/>
              </a:lnSpc>
            </a:pPr>
            <a:r>
              <a:rPr lang="en-US" dirty="0"/>
              <a:t>Numerator: </a:t>
            </a:r>
            <a:r>
              <a:rPr lang="en-US" b="0" dirty="0"/>
              <a:t>In the reporting period, number of Medicaid recipients ages 10-25 who received an adolescent well visit at a </a:t>
            </a:r>
            <a:r>
              <a:rPr lang="en-US" b="0" dirty="0" err="1"/>
              <a:t>CoIIN</a:t>
            </a:r>
            <a:r>
              <a:rPr lang="en-US" b="0" dirty="0"/>
              <a:t> site.                                                                                      </a:t>
            </a:r>
          </a:p>
          <a:p>
            <a:pPr>
              <a:lnSpc>
                <a:spcPct val="110000"/>
              </a:lnSpc>
            </a:pPr>
            <a:r>
              <a:rPr lang="en-US" dirty="0"/>
              <a:t>Denominator: </a:t>
            </a:r>
            <a:r>
              <a:rPr lang="en-US" b="0" dirty="0"/>
              <a:t>In the reporting period, number of Medicaid recipients ages 10-25 who are patients of the </a:t>
            </a:r>
            <a:r>
              <a:rPr lang="en-US" b="0" dirty="0" err="1"/>
              <a:t>CoIIN</a:t>
            </a:r>
            <a:r>
              <a:rPr lang="en-US" b="0" dirty="0"/>
              <a:t> site                                                                                                          </a:t>
            </a:r>
          </a:p>
        </p:txBody>
      </p:sp>
      <p:sp>
        <p:nvSpPr>
          <p:cNvPr id="4" name="Slide Number Placeholder 1"/>
          <p:cNvSpPr>
            <a:spLocks noGrp="1"/>
          </p:cNvSpPr>
          <p:nvPr>
            <p:ph type="sldNum" sz="quarter" idx="12"/>
          </p:nvPr>
        </p:nvSpPr>
        <p:spPr>
          <a:xfrm>
            <a:off x="6553200" y="6356350"/>
            <a:ext cx="2133600" cy="365125"/>
          </a:xfrm>
        </p:spPr>
        <p:txBody>
          <a:bodyPr/>
          <a:lstStyle/>
          <a:p>
            <a:fld id="{E6ACC551-9D79-49C1-B9A0-EF0A64586A20}" type="slidenum">
              <a:rPr lang="en-US" smtClean="0">
                <a:solidFill>
                  <a:prstClr val="black"/>
                </a:solidFill>
              </a:rPr>
              <a:pPr/>
              <a:t>27</a:t>
            </a:fld>
            <a:endParaRPr lang="en-US" dirty="0">
              <a:solidFill>
                <a:prstClr val="black"/>
              </a:solidFill>
            </a:endParaRPr>
          </a:p>
        </p:txBody>
      </p:sp>
    </p:spTree>
    <p:extLst>
      <p:ext uri="{BB962C8B-B14F-4D97-AF65-F5344CB8AC3E}">
        <p14:creationId xmlns:p14="http://schemas.microsoft.com/office/powerpoint/2010/main" val="518385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NST #1: Measures &amp; Resources</a:t>
            </a:r>
            <a:endParaRPr lang="en-US" dirty="0"/>
          </a:p>
        </p:txBody>
      </p:sp>
      <p:sp>
        <p:nvSpPr>
          <p:cNvPr id="3" name="Content Placeholder 2"/>
          <p:cNvSpPr>
            <a:spLocks noGrp="1"/>
          </p:cNvSpPr>
          <p:nvPr>
            <p:ph idx="1"/>
          </p:nvPr>
        </p:nvSpPr>
        <p:spPr/>
        <p:txBody>
          <a:bodyPr/>
          <a:lstStyle/>
          <a:p>
            <a:r>
              <a:rPr lang="en-US" dirty="0" smtClean="0"/>
              <a:t>Communications planning tools</a:t>
            </a:r>
          </a:p>
          <a:p>
            <a:r>
              <a:rPr lang="en-US" dirty="0" smtClean="0"/>
              <a:t>NST#1 Calls</a:t>
            </a:r>
          </a:p>
          <a:p>
            <a:r>
              <a:rPr lang="en-US" dirty="0" smtClean="0"/>
              <a:t>Colleagues from CoIIN#1</a:t>
            </a:r>
          </a:p>
          <a:p>
            <a:r>
              <a:rPr lang="en-US" dirty="0" smtClean="0"/>
              <a:t>Customized TA</a:t>
            </a:r>
          </a:p>
          <a:p>
            <a:r>
              <a:rPr lang="en-US" dirty="0" smtClean="0"/>
              <a:t>Learning Community Webinar Series</a:t>
            </a:r>
          </a:p>
          <a:p>
            <a:pPr lvl="1"/>
            <a:r>
              <a:rPr lang="en-US" dirty="0" smtClean="0"/>
              <a:t>Health Care 101</a:t>
            </a:r>
          </a:p>
          <a:p>
            <a:pPr lvl="1"/>
            <a:r>
              <a:rPr lang="en-US" dirty="0" smtClean="0"/>
              <a:t>Marketing the Well Visit</a:t>
            </a:r>
          </a:p>
          <a:p>
            <a:endParaRPr lang="en-US" dirty="0"/>
          </a:p>
        </p:txBody>
      </p:sp>
      <p:sp>
        <p:nvSpPr>
          <p:cNvPr id="4" name="Slide Number Placeholder 3"/>
          <p:cNvSpPr>
            <a:spLocks noGrp="1"/>
          </p:cNvSpPr>
          <p:nvPr>
            <p:ph type="sldNum" sz="quarter" idx="12"/>
          </p:nvPr>
        </p:nvSpPr>
        <p:spPr/>
        <p:txBody>
          <a:bodyPr/>
          <a:lstStyle/>
          <a:p>
            <a:fld id="{E6ACC551-9D79-49C1-B9A0-EF0A64586A20}" type="slidenum">
              <a:rPr lang="en-US" smtClean="0">
                <a:solidFill>
                  <a:prstClr val="black"/>
                </a:solidFill>
              </a:rPr>
              <a:pPr/>
              <a:t>28</a:t>
            </a:fld>
            <a:endParaRPr lang="en-US" dirty="0">
              <a:solidFill>
                <a:prstClr val="black"/>
              </a:solidFill>
            </a:endParaRPr>
          </a:p>
        </p:txBody>
      </p:sp>
    </p:spTree>
    <p:extLst>
      <p:ext uri="{BB962C8B-B14F-4D97-AF65-F5344CB8AC3E}">
        <p14:creationId xmlns:p14="http://schemas.microsoft.com/office/powerpoint/2010/main" val="5964964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4789098" y="1219200"/>
            <a:ext cx="609600" cy="457200"/>
            <a:chOff x="-1212011" y="2057400"/>
            <a:chExt cx="609600" cy="457200"/>
          </a:xfrm>
        </p:grpSpPr>
        <p:sp>
          <p:nvSpPr>
            <p:cNvPr id="7" name="Oval 6"/>
            <p:cNvSpPr/>
            <p:nvPr/>
          </p:nvSpPr>
          <p:spPr>
            <a:xfrm>
              <a:off x="-1143000" y="2057400"/>
              <a:ext cx="457200" cy="457200"/>
            </a:xfrm>
            <a:prstGeom prst="ellipse">
              <a:avLst/>
            </a:prstGeom>
            <a:solidFill>
              <a:srgbClr val="D71E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212011" y="2083713"/>
              <a:ext cx="609600" cy="430887"/>
            </a:xfrm>
            <a:prstGeom prst="rect">
              <a:avLst/>
            </a:prstGeom>
            <a:noFill/>
          </p:spPr>
          <p:txBody>
            <a:bodyPr wrap="square" rtlCol="0">
              <a:spAutoFit/>
            </a:bodyPr>
            <a:lstStyle/>
            <a:p>
              <a:pPr algn="ctr"/>
              <a:r>
                <a:rPr lang="en-US" sz="2200" b="1" dirty="0" smtClean="0">
                  <a:solidFill>
                    <a:schemeClr val="bg1"/>
                  </a:solidFill>
                  <a:latin typeface="Arial Black" charset="0"/>
                  <a:ea typeface="Arial Black" charset="0"/>
                  <a:cs typeface="Arial Black" charset="0"/>
                </a:rPr>
                <a:t>2</a:t>
              </a:r>
              <a:endParaRPr lang="en-US" sz="2200" b="1" dirty="0">
                <a:solidFill>
                  <a:schemeClr val="bg1"/>
                </a:solidFill>
                <a:latin typeface="Arial Black" charset="0"/>
                <a:ea typeface="Arial Black" charset="0"/>
                <a:cs typeface="Arial Black" charset="0"/>
              </a:endParaRPr>
            </a:p>
          </p:txBody>
        </p:sp>
      </p:grpSp>
      <p:sp>
        <p:nvSpPr>
          <p:cNvPr id="2" name="Title 1"/>
          <p:cNvSpPr>
            <a:spLocks noGrp="1"/>
          </p:cNvSpPr>
          <p:nvPr>
            <p:ph type="title"/>
          </p:nvPr>
        </p:nvSpPr>
        <p:spPr/>
        <p:txBody>
          <a:bodyPr/>
          <a:lstStyle/>
          <a:p>
            <a:r>
              <a:rPr lang="en-US" dirty="0" smtClean="0"/>
              <a:t>Discussion Questions</a:t>
            </a:r>
            <a:endParaRPr lang="en-US" dirty="0"/>
          </a:p>
        </p:txBody>
      </p:sp>
      <p:sp>
        <p:nvSpPr>
          <p:cNvPr id="4" name="Slide Number Placeholder 3"/>
          <p:cNvSpPr>
            <a:spLocks noGrp="1"/>
          </p:cNvSpPr>
          <p:nvPr>
            <p:ph type="sldNum" sz="quarter" idx="12"/>
          </p:nvPr>
        </p:nvSpPr>
        <p:spPr/>
        <p:txBody>
          <a:bodyPr/>
          <a:lstStyle/>
          <a:p>
            <a:fld id="{E6ACC551-9D79-49C1-B9A0-EF0A64586A20}" type="slidenum">
              <a:rPr lang="en-US" smtClean="0">
                <a:solidFill>
                  <a:prstClr val="black"/>
                </a:solidFill>
              </a:rPr>
              <a:pPr/>
              <a:t>29</a:t>
            </a:fld>
            <a:endParaRPr lang="en-US" dirty="0">
              <a:solidFill>
                <a:prstClr val="black"/>
              </a:solidFill>
            </a:endParaRPr>
          </a:p>
        </p:txBody>
      </p:sp>
      <p:sp>
        <p:nvSpPr>
          <p:cNvPr id="6" name="Content Placeholder 2"/>
          <p:cNvSpPr txBox="1">
            <a:spLocks/>
          </p:cNvSpPr>
          <p:nvPr/>
        </p:nvSpPr>
        <p:spPr>
          <a:xfrm>
            <a:off x="5093898" y="1417637"/>
            <a:ext cx="3352800" cy="4419600"/>
          </a:xfrm>
          <a:prstGeom prst="rect">
            <a:avLst/>
          </a:prstGeom>
        </p:spPr>
        <p:txBody>
          <a:bodyPr vert="horz" lIns="91440" tIns="45720" rIns="91440" bIns="45720" rtlCol="0">
            <a:noAutofit/>
          </a:bodyPr>
          <a:lstStyle>
            <a:lvl1pPr marL="342900" indent="-342900" algn="l" defTabSz="914400" rtl="0" eaLnBrk="1" latinLnBrk="0" hangingPunct="1">
              <a:lnSpc>
                <a:spcPct val="90000"/>
              </a:lnSpc>
              <a:spcBef>
                <a:spcPts val="400"/>
              </a:spcBef>
              <a:spcAft>
                <a:spcPts val="600"/>
              </a:spcAft>
              <a:buClr>
                <a:srgbClr val="D70019"/>
              </a:buClr>
              <a:buSzPct val="130000"/>
              <a:buFont typeface="Arial"/>
              <a:buChar char="•"/>
              <a:defRPr sz="3200" b="1" i="0" kern="1200">
                <a:solidFill>
                  <a:srgbClr val="08223F"/>
                </a:solidFill>
                <a:latin typeface="Arial"/>
                <a:ea typeface="+mn-ea"/>
                <a:cs typeface="Arial"/>
              </a:defRPr>
            </a:lvl1pPr>
            <a:lvl2pPr marL="742950" indent="-285750" algn="l" defTabSz="914400" rtl="0" eaLnBrk="1" latinLnBrk="0" hangingPunct="1">
              <a:lnSpc>
                <a:spcPct val="85000"/>
              </a:lnSpc>
              <a:spcBef>
                <a:spcPts val="300"/>
              </a:spcBef>
              <a:spcAft>
                <a:spcPts val="600"/>
              </a:spcAft>
              <a:buSzPct val="130000"/>
              <a:buFont typeface="Arial"/>
              <a:buChar char="•"/>
              <a:defRPr sz="2800" b="1" i="0" kern="1200">
                <a:solidFill>
                  <a:srgbClr val="08223F"/>
                </a:solidFill>
                <a:latin typeface="Arial"/>
                <a:ea typeface="+mn-ea"/>
                <a:cs typeface="Arial"/>
              </a:defRPr>
            </a:lvl2pPr>
            <a:lvl3pPr marL="1143000" indent="-228600" algn="l" defTabSz="914400" rtl="0" eaLnBrk="1" latinLnBrk="0" hangingPunct="1">
              <a:spcBef>
                <a:spcPct val="20000"/>
              </a:spcBef>
              <a:buFont typeface="Arial" pitchFamily="34" charset="0"/>
              <a:buChar char="•"/>
              <a:defRPr sz="2400" b="1" i="0" kern="1200">
                <a:solidFill>
                  <a:schemeClr val="tx1"/>
                </a:solidFill>
                <a:latin typeface="Arial"/>
                <a:ea typeface="+mn-ea"/>
                <a:cs typeface="Arial"/>
              </a:defRPr>
            </a:lvl3pPr>
            <a:lvl4pPr marL="1600200" indent="-228600" algn="l" defTabSz="914400" rtl="0" eaLnBrk="1" latinLnBrk="0" hangingPunct="1">
              <a:spcBef>
                <a:spcPct val="20000"/>
              </a:spcBef>
              <a:buFont typeface="Arial" pitchFamily="34" charset="0"/>
              <a:buChar char="–"/>
              <a:defRPr sz="2000" b="1" i="0" kern="1200">
                <a:solidFill>
                  <a:schemeClr val="tx1"/>
                </a:solidFill>
                <a:latin typeface="Arial"/>
                <a:ea typeface="+mn-ea"/>
                <a:cs typeface="Arial"/>
              </a:defRPr>
            </a:lvl4pPr>
            <a:lvl5pPr marL="2057400" indent="-228600" algn="l" defTabSz="914400" rtl="0" eaLnBrk="1" latinLnBrk="0" hangingPunct="1">
              <a:spcBef>
                <a:spcPct val="20000"/>
              </a:spcBef>
              <a:buFont typeface="Arial" pitchFamily="34" charset="0"/>
              <a:buChar char="»"/>
              <a:defRPr sz="2000" b="1" i="0" kern="1200">
                <a:solidFill>
                  <a:schemeClr val="tx1"/>
                </a:solidFill>
                <a:latin typeface="Arial"/>
                <a:ea typeface="+mn-ea"/>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buNone/>
            </a:pPr>
            <a:r>
              <a:rPr lang="en-US" sz="2200" dirty="0" smtClean="0"/>
              <a:t>Does this information </a:t>
            </a:r>
            <a:br>
              <a:rPr lang="en-US" sz="2200" dirty="0" smtClean="0"/>
            </a:br>
            <a:r>
              <a:rPr lang="en-US" sz="1800" b="0" i="1" dirty="0" smtClean="0">
                <a:latin typeface="Arial" charset="0"/>
                <a:ea typeface="Arial" charset="0"/>
                <a:cs typeface="Arial" charset="0"/>
              </a:rPr>
              <a:t>(</a:t>
            </a:r>
            <a:r>
              <a:rPr lang="en-US" sz="1800" b="0" i="1" dirty="0">
                <a:latin typeface="Arial" charset="0"/>
                <a:ea typeface="Arial" charset="0"/>
                <a:cs typeface="Arial" charset="0"/>
              </a:rPr>
              <a:t>about YE, </a:t>
            </a:r>
            <a:r>
              <a:rPr lang="en-US" sz="1800" b="0" i="1" dirty="0" smtClean="0">
                <a:latin typeface="Arial" charset="0"/>
                <a:ea typeface="Arial" charset="0"/>
                <a:cs typeface="Arial" charset="0"/>
              </a:rPr>
              <a:t>family, </a:t>
            </a:r>
            <a:r>
              <a:rPr lang="en-US" sz="1800" b="0" i="1" dirty="0">
                <a:latin typeface="Arial" charset="0"/>
                <a:ea typeface="Arial" charset="0"/>
                <a:cs typeface="Arial" charset="0"/>
              </a:rPr>
              <a:t>NST1)</a:t>
            </a:r>
            <a:r>
              <a:rPr lang="en-US" sz="2200" dirty="0">
                <a:latin typeface="Arial" charset="0"/>
                <a:ea typeface="Arial" charset="0"/>
                <a:cs typeface="Arial" charset="0"/>
              </a:rPr>
              <a:t> </a:t>
            </a:r>
            <a:r>
              <a:rPr lang="en-US" sz="2200" dirty="0" smtClean="0">
                <a:latin typeface="Arial" charset="0"/>
                <a:ea typeface="Arial" charset="0"/>
                <a:cs typeface="Arial" charset="0"/>
              </a:rPr>
              <a:t/>
            </a:r>
            <a:br>
              <a:rPr lang="en-US" sz="2200" dirty="0" smtClean="0">
                <a:latin typeface="Arial" charset="0"/>
                <a:ea typeface="Arial" charset="0"/>
                <a:cs typeface="Arial" charset="0"/>
              </a:rPr>
            </a:br>
            <a:r>
              <a:rPr lang="en-US" sz="2800" dirty="0" smtClean="0">
                <a:latin typeface="Arial" charset="0"/>
                <a:ea typeface="Arial" charset="0"/>
                <a:cs typeface="Arial" charset="0"/>
              </a:rPr>
              <a:t>change</a:t>
            </a:r>
            <a:r>
              <a:rPr lang="en-US" sz="2200" dirty="0">
                <a:latin typeface="Arial" charset="0"/>
                <a:ea typeface="Arial" charset="0"/>
                <a:cs typeface="Arial" charset="0"/>
              </a:rPr>
              <a:t> or </a:t>
            </a:r>
            <a:r>
              <a:rPr lang="en-US" sz="2800" dirty="0">
                <a:latin typeface="Arial" charset="0"/>
                <a:ea typeface="Arial" charset="0"/>
                <a:cs typeface="Arial" charset="0"/>
              </a:rPr>
              <a:t>support</a:t>
            </a:r>
            <a:r>
              <a:rPr lang="en-US" sz="2200" dirty="0">
                <a:latin typeface="Arial" charset="0"/>
                <a:ea typeface="Arial" charset="0"/>
                <a:cs typeface="Arial" charset="0"/>
              </a:rPr>
              <a:t> </a:t>
            </a:r>
            <a:r>
              <a:rPr lang="en-US" sz="2200" dirty="0" smtClean="0">
                <a:latin typeface="Arial" charset="0"/>
                <a:ea typeface="Arial" charset="0"/>
                <a:cs typeface="Arial" charset="0"/>
              </a:rPr>
              <a:t/>
            </a:r>
            <a:br>
              <a:rPr lang="en-US" sz="2200" dirty="0" smtClean="0">
                <a:latin typeface="Arial" charset="0"/>
                <a:ea typeface="Arial" charset="0"/>
                <a:cs typeface="Arial" charset="0"/>
              </a:rPr>
            </a:br>
            <a:r>
              <a:rPr lang="en-US" sz="2200" dirty="0" smtClean="0">
                <a:latin typeface="Arial" charset="0"/>
                <a:ea typeface="Arial" charset="0"/>
                <a:cs typeface="Arial" charset="0"/>
              </a:rPr>
              <a:t>your </a:t>
            </a:r>
            <a:r>
              <a:rPr lang="en-US" sz="2200" dirty="0">
                <a:latin typeface="Arial" charset="0"/>
                <a:ea typeface="Arial" charset="0"/>
                <a:cs typeface="Arial" charset="0"/>
              </a:rPr>
              <a:t>current </a:t>
            </a:r>
            <a:r>
              <a:rPr lang="en-US" sz="2200" dirty="0" smtClean="0">
                <a:latin typeface="Arial" charset="0"/>
                <a:ea typeface="Arial" charset="0"/>
                <a:cs typeface="Arial" charset="0"/>
              </a:rPr>
              <a:t>plans?</a:t>
            </a:r>
          </a:p>
          <a:p>
            <a:pPr>
              <a:spcBef>
                <a:spcPts val="0"/>
              </a:spcBef>
            </a:pPr>
            <a:r>
              <a:rPr lang="en-US" sz="2200" b="0" dirty="0" smtClean="0"/>
              <a:t>What? How? </a:t>
            </a:r>
            <a:br>
              <a:rPr lang="en-US" sz="2200" b="0" dirty="0" smtClean="0"/>
            </a:br>
            <a:r>
              <a:rPr lang="en-US" sz="2200" b="0" dirty="0" smtClean="0"/>
              <a:t>Talk through positives and negatives.</a:t>
            </a:r>
          </a:p>
        </p:txBody>
      </p:sp>
      <p:grpSp>
        <p:nvGrpSpPr>
          <p:cNvPr id="10" name="Group 9"/>
          <p:cNvGrpSpPr/>
          <p:nvPr/>
        </p:nvGrpSpPr>
        <p:grpSpPr>
          <a:xfrm>
            <a:off x="152400" y="1143000"/>
            <a:ext cx="609600" cy="457200"/>
            <a:chOff x="-1212011" y="2057400"/>
            <a:chExt cx="609600" cy="457200"/>
          </a:xfrm>
        </p:grpSpPr>
        <p:sp>
          <p:nvSpPr>
            <p:cNvPr id="11" name="Oval 10"/>
            <p:cNvSpPr/>
            <p:nvPr/>
          </p:nvSpPr>
          <p:spPr>
            <a:xfrm>
              <a:off x="-1143000" y="2057400"/>
              <a:ext cx="457200" cy="457200"/>
            </a:xfrm>
            <a:prstGeom prst="ellipse">
              <a:avLst/>
            </a:prstGeom>
            <a:solidFill>
              <a:srgbClr val="D71E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1212011" y="2083713"/>
              <a:ext cx="609600" cy="430887"/>
            </a:xfrm>
            <a:prstGeom prst="rect">
              <a:avLst/>
            </a:prstGeom>
            <a:noFill/>
          </p:spPr>
          <p:txBody>
            <a:bodyPr wrap="square" rtlCol="0">
              <a:spAutoFit/>
            </a:bodyPr>
            <a:lstStyle/>
            <a:p>
              <a:pPr algn="ctr"/>
              <a:r>
                <a:rPr lang="en-US" sz="2200" b="1" dirty="0" smtClean="0">
                  <a:solidFill>
                    <a:schemeClr val="bg1"/>
                  </a:solidFill>
                  <a:latin typeface="Arial Black" charset="0"/>
                  <a:ea typeface="Arial Black" charset="0"/>
                  <a:cs typeface="Arial Black" charset="0"/>
                </a:rPr>
                <a:t>1</a:t>
              </a:r>
              <a:endParaRPr lang="en-US" sz="2200" b="1" dirty="0">
                <a:solidFill>
                  <a:schemeClr val="bg1"/>
                </a:solidFill>
                <a:latin typeface="Arial Black" charset="0"/>
                <a:ea typeface="Arial Black" charset="0"/>
                <a:cs typeface="Arial Black" charset="0"/>
              </a:endParaRPr>
            </a:p>
          </p:txBody>
        </p:sp>
      </p:grpSp>
      <p:sp>
        <p:nvSpPr>
          <p:cNvPr id="3" name="Content Placeholder 2"/>
          <p:cNvSpPr>
            <a:spLocks noGrp="1"/>
          </p:cNvSpPr>
          <p:nvPr>
            <p:ph idx="1"/>
          </p:nvPr>
        </p:nvSpPr>
        <p:spPr>
          <a:xfrm>
            <a:off x="304800" y="1417637"/>
            <a:ext cx="4114800" cy="3840163"/>
          </a:xfrm>
        </p:spPr>
        <p:txBody>
          <a:bodyPr>
            <a:noAutofit/>
          </a:bodyPr>
          <a:lstStyle/>
          <a:p>
            <a:pPr marL="0" indent="0">
              <a:spcBef>
                <a:spcPts val="0"/>
              </a:spcBef>
              <a:buNone/>
            </a:pPr>
            <a:r>
              <a:rPr lang="en-US" sz="2200" dirty="0" smtClean="0"/>
              <a:t>Discuss your </a:t>
            </a:r>
            <a:r>
              <a:rPr lang="en-US" sz="2200" dirty="0"/>
              <a:t>team's readiness to:</a:t>
            </a:r>
          </a:p>
          <a:p>
            <a:pPr>
              <a:spcBef>
                <a:spcPts val="0"/>
              </a:spcBef>
            </a:pPr>
            <a:r>
              <a:rPr lang="en-US" sz="2000" dirty="0"/>
              <a:t>Engage young people on your </a:t>
            </a:r>
            <a:r>
              <a:rPr lang="en-US" sz="2000" dirty="0" smtClean="0"/>
              <a:t>team</a:t>
            </a:r>
            <a:r>
              <a:rPr lang="en-US" sz="2000" dirty="0"/>
              <a:t>? </a:t>
            </a:r>
            <a:r>
              <a:rPr lang="en-US" sz="2000" b="0" i="1" dirty="0"/>
              <a:t>(How are you ensuring that they can be successful</a:t>
            </a:r>
            <a:r>
              <a:rPr lang="en-US" sz="2000" b="0" i="1" dirty="0" smtClean="0"/>
              <a:t>?)</a:t>
            </a:r>
            <a:endParaRPr lang="en-US" sz="2000" b="0" i="1" dirty="0"/>
          </a:p>
          <a:p>
            <a:pPr>
              <a:spcBef>
                <a:spcPts val="0"/>
              </a:spcBef>
            </a:pPr>
            <a:r>
              <a:rPr lang="en-US" sz="2000" dirty="0"/>
              <a:t>Market the well visit? </a:t>
            </a:r>
            <a:r>
              <a:rPr lang="en-US" sz="2000" b="0" i="1" dirty="0"/>
              <a:t>(Whether that means a media </a:t>
            </a:r>
            <a:r>
              <a:rPr lang="en-US" sz="2000" b="0" i="1" dirty="0" smtClean="0"/>
              <a:t>campaign, engaging young people or community partners)</a:t>
            </a:r>
          </a:p>
          <a:p>
            <a:pPr>
              <a:spcBef>
                <a:spcPts val="0"/>
              </a:spcBef>
            </a:pPr>
            <a:r>
              <a:rPr lang="en-US" sz="2000" dirty="0" smtClean="0"/>
              <a:t>Work directly with clinics to take advantage of AYAs and families as current patients? </a:t>
            </a:r>
            <a:r>
              <a:rPr lang="en-US" sz="2000" b="0" i="1" dirty="0" smtClean="0"/>
              <a:t>(reminders, sports physical upgrade/conversion, leverage acute care visits)</a:t>
            </a:r>
            <a:endParaRPr lang="en-US" sz="2000" b="0" i="1" dirty="0"/>
          </a:p>
        </p:txBody>
      </p:sp>
      <p:grpSp>
        <p:nvGrpSpPr>
          <p:cNvPr id="13" name="Group 12"/>
          <p:cNvGrpSpPr/>
          <p:nvPr/>
        </p:nvGrpSpPr>
        <p:grpSpPr>
          <a:xfrm>
            <a:off x="4789098" y="3929902"/>
            <a:ext cx="609600" cy="457200"/>
            <a:chOff x="-1212011" y="2057400"/>
            <a:chExt cx="609600" cy="457200"/>
          </a:xfrm>
        </p:grpSpPr>
        <p:sp>
          <p:nvSpPr>
            <p:cNvPr id="14" name="Oval 13"/>
            <p:cNvSpPr/>
            <p:nvPr/>
          </p:nvSpPr>
          <p:spPr>
            <a:xfrm>
              <a:off x="-1143000" y="2057400"/>
              <a:ext cx="457200" cy="457200"/>
            </a:xfrm>
            <a:prstGeom prst="ellipse">
              <a:avLst/>
            </a:prstGeom>
            <a:solidFill>
              <a:srgbClr val="D71E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1212011" y="2083713"/>
              <a:ext cx="609600" cy="430887"/>
            </a:xfrm>
            <a:prstGeom prst="rect">
              <a:avLst/>
            </a:prstGeom>
            <a:noFill/>
          </p:spPr>
          <p:txBody>
            <a:bodyPr wrap="square" rtlCol="0">
              <a:spAutoFit/>
            </a:bodyPr>
            <a:lstStyle/>
            <a:p>
              <a:pPr algn="ctr"/>
              <a:r>
                <a:rPr lang="en-US" sz="2200" b="1" dirty="0" smtClean="0">
                  <a:solidFill>
                    <a:schemeClr val="bg1"/>
                  </a:solidFill>
                  <a:latin typeface="Arial Black" charset="0"/>
                  <a:ea typeface="Arial Black" charset="0"/>
                  <a:cs typeface="Arial Black" charset="0"/>
                </a:rPr>
                <a:t>3</a:t>
              </a:r>
              <a:endParaRPr lang="en-US" sz="2200" b="1" dirty="0">
                <a:solidFill>
                  <a:schemeClr val="bg1"/>
                </a:solidFill>
                <a:latin typeface="Arial Black" charset="0"/>
                <a:ea typeface="Arial Black" charset="0"/>
                <a:cs typeface="Arial Black" charset="0"/>
              </a:endParaRPr>
            </a:p>
          </p:txBody>
        </p:sp>
      </p:grpSp>
      <p:sp>
        <p:nvSpPr>
          <p:cNvPr id="5" name="TextBox 4"/>
          <p:cNvSpPr txBox="1"/>
          <p:nvPr/>
        </p:nvSpPr>
        <p:spPr>
          <a:xfrm>
            <a:off x="5093898" y="4052139"/>
            <a:ext cx="3505200" cy="2841804"/>
          </a:xfrm>
          <a:prstGeom prst="rect">
            <a:avLst/>
          </a:prstGeom>
          <a:noFill/>
        </p:spPr>
        <p:txBody>
          <a:bodyPr wrap="square" rtlCol="0">
            <a:spAutoFit/>
          </a:bodyPr>
          <a:lstStyle/>
          <a:p>
            <a:pPr>
              <a:spcAft>
                <a:spcPts val="800"/>
              </a:spcAft>
            </a:pPr>
            <a:r>
              <a:rPr lang="en-US" sz="2200" b="1" dirty="0" smtClean="0">
                <a:latin typeface="Arial" charset="0"/>
                <a:ea typeface="Arial" charset="0"/>
                <a:cs typeface="Arial" charset="0"/>
              </a:rPr>
              <a:t>What do you want to know more about? </a:t>
            </a:r>
          </a:p>
          <a:p>
            <a:r>
              <a:rPr lang="en-US" sz="2200" b="1" dirty="0" smtClean="0">
                <a:latin typeface="Arial" charset="0"/>
                <a:ea typeface="Arial" charset="0"/>
                <a:cs typeface="Arial" charset="0"/>
              </a:rPr>
              <a:t>What resources do you need in order to take strategic steps forward?</a:t>
            </a:r>
          </a:p>
          <a:p>
            <a:endParaRPr lang="en-US" sz="2200" dirty="0" smtClean="0">
              <a:latin typeface="Arial" charset="0"/>
              <a:ea typeface="Arial" charset="0"/>
              <a:cs typeface="Arial" charset="0"/>
            </a:endParaRPr>
          </a:p>
          <a:p>
            <a:endParaRPr lang="en-US" sz="2000" b="1" dirty="0">
              <a:latin typeface="Arial" charset="0"/>
              <a:ea typeface="Arial" charset="0"/>
              <a:cs typeface="Arial" charset="0"/>
            </a:endParaRPr>
          </a:p>
          <a:p>
            <a:endParaRPr lang="en-US" sz="2000" b="1" dirty="0">
              <a:latin typeface="Arial" charset="0"/>
              <a:ea typeface="Arial" charset="0"/>
              <a:cs typeface="Arial" charset="0"/>
            </a:endParaRPr>
          </a:p>
        </p:txBody>
      </p:sp>
    </p:spTree>
    <p:extLst>
      <p:ext uri="{BB962C8B-B14F-4D97-AF65-F5344CB8AC3E}">
        <p14:creationId xmlns:p14="http://schemas.microsoft.com/office/powerpoint/2010/main" val="9644649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676400"/>
            <a:ext cx="7924800" cy="4525963"/>
          </a:xfrm>
        </p:spPr>
        <p:txBody>
          <a:bodyPr>
            <a:normAutofit/>
          </a:bodyPr>
          <a:lstStyle/>
          <a:p>
            <a:pPr marL="0" indent="0">
              <a:lnSpc>
                <a:spcPct val="100000"/>
              </a:lnSpc>
              <a:spcBef>
                <a:spcPts val="0"/>
              </a:spcBef>
              <a:spcAft>
                <a:spcPts val="0"/>
              </a:spcAft>
              <a:buNone/>
            </a:pPr>
            <a:r>
              <a:rPr lang="en-US" dirty="0" smtClean="0">
                <a:solidFill>
                  <a:schemeClr val="tx1"/>
                </a:solidFill>
                <a:latin typeface="+mn-lt"/>
              </a:rPr>
              <a:t>	What Do We Know? </a:t>
            </a:r>
          </a:p>
          <a:p>
            <a:pPr marL="0" indent="0">
              <a:lnSpc>
                <a:spcPct val="100000"/>
              </a:lnSpc>
              <a:spcBef>
                <a:spcPts val="0"/>
              </a:spcBef>
              <a:spcAft>
                <a:spcPts val="0"/>
              </a:spcAft>
              <a:buNone/>
            </a:pPr>
            <a:endParaRPr lang="en-US" dirty="0" smtClean="0">
              <a:solidFill>
                <a:schemeClr val="tx1"/>
              </a:solidFill>
              <a:latin typeface="+mn-lt"/>
            </a:endParaRPr>
          </a:p>
          <a:p>
            <a:pPr marL="0" indent="0">
              <a:lnSpc>
                <a:spcPct val="100000"/>
              </a:lnSpc>
              <a:spcBef>
                <a:spcPts val="0"/>
              </a:spcBef>
              <a:spcAft>
                <a:spcPts val="0"/>
              </a:spcAft>
              <a:buNone/>
            </a:pPr>
            <a:r>
              <a:rPr lang="en-US" dirty="0" smtClean="0">
                <a:solidFill>
                  <a:schemeClr val="tx1"/>
                </a:solidFill>
                <a:latin typeface="+mn-lt"/>
              </a:rPr>
              <a:t>	</a:t>
            </a:r>
            <a:r>
              <a:rPr lang="en-US" dirty="0" smtClean="0">
                <a:solidFill>
                  <a:schemeClr val="bg1">
                    <a:lumMod val="75000"/>
                  </a:schemeClr>
                </a:solidFill>
                <a:latin typeface="+mn-lt"/>
              </a:rPr>
              <a:t>Promoting the Value of the Visit:</a:t>
            </a:r>
          </a:p>
          <a:p>
            <a:pPr marL="0" indent="0">
              <a:lnSpc>
                <a:spcPct val="100000"/>
              </a:lnSpc>
              <a:spcBef>
                <a:spcPts val="0"/>
              </a:spcBef>
              <a:spcAft>
                <a:spcPts val="0"/>
              </a:spcAft>
              <a:buNone/>
            </a:pPr>
            <a:endParaRPr lang="en-US" dirty="0">
              <a:solidFill>
                <a:schemeClr val="bg1">
                  <a:lumMod val="75000"/>
                </a:schemeClr>
              </a:solidFill>
              <a:latin typeface="+mn-lt"/>
            </a:endParaRPr>
          </a:p>
          <a:p>
            <a:pPr marL="0" indent="0">
              <a:lnSpc>
                <a:spcPct val="100000"/>
              </a:lnSpc>
              <a:spcBef>
                <a:spcPts val="0"/>
              </a:spcBef>
              <a:spcAft>
                <a:spcPts val="0"/>
              </a:spcAft>
              <a:buNone/>
            </a:pPr>
            <a:r>
              <a:rPr lang="en-US" dirty="0">
                <a:solidFill>
                  <a:schemeClr val="bg1">
                    <a:lumMod val="75000"/>
                  </a:schemeClr>
                </a:solidFill>
                <a:latin typeface="+mn-lt"/>
              </a:rPr>
              <a:t>	</a:t>
            </a:r>
            <a:r>
              <a:rPr lang="en-US" dirty="0" smtClean="0">
                <a:solidFill>
                  <a:schemeClr val="bg1">
                    <a:lumMod val="75000"/>
                  </a:schemeClr>
                </a:solidFill>
                <a:latin typeface="+mn-lt"/>
              </a:rPr>
              <a:t>Examples of Strategies</a:t>
            </a:r>
          </a:p>
          <a:p>
            <a:pPr marL="0" indent="0">
              <a:lnSpc>
                <a:spcPct val="100000"/>
              </a:lnSpc>
              <a:spcBef>
                <a:spcPts val="0"/>
              </a:spcBef>
              <a:spcAft>
                <a:spcPts val="0"/>
              </a:spcAft>
              <a:buNone/>
            </a:pPr>
            <a:endParaRPr lang="en-US" dirty="0" smtClean="0">
              <a:solidFill>
                <a:schemeClr val="bg1">
                  <a:lumMod val="75000"/>
                </a:schemeClr>
              </a:solidFill>
              <a:latin typeface="+mn-lt"/>
            </a:endParaRPr>
          </a:p>
          <a:p>
            <a:pPr marL="0" indent="0">
              <a:lnSpc>
                <a:spcPct val="100000"/>
              </a:lnSpc>
              <a:spcBef>
                <a:spcPts val="0"/>
              </a:spcBef>
              <a:spcAft>
                <a:spcPts val="0"/>
              </a:spcAft>
              <a:buNone/>
            </a:pPr>
            <a:r>
              <a:rPr lang="en-US" dirty="0" smtClean="0">
                <a:solidFill>
                  <a:schemeClr val="bg1">
                    <a:lumMod val="75000"/>
                  </a:schemeClr>
                </a:solidFill>
                <a:latin typeface="+mn-lt"/>
              </a:rPr>
              <a:t>	QI &amp; Data: A quick overview</a:t>
            </a:r>
          </a:p>
        </p:txBody>
      </p:sp>
      <p:pic>
        <p:nvPicPr>
          <p:cNvPr id="5" name="Picture 2" descr="C:\Users\lfehrenbach\AppData\Local\Microsoft\Windows\Temporary Internet Files\Content.IE5\I57UL0BB\check-mark[1].pn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33400" y="1524000"/>
            <a:ext cx="855663" cy="838200"/>
          </a:xfrm>
          <a:prstGeom prst="rect">
            <a:avLst/>
          </a:prstGeom>
          <a:noFill/>
        </p:spPr>
      </p:pic>
    </p:spTree>
    <p:extLst>
      <p:ext uri="{BB962C8B-B14F-4D97-AF65-F5344CB8AC3E}">
        <p14:creationId xmlns:p14="http://schemas.microsoft.com/office/powerpoint/2010/main" val="33266468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Who Values the Well Visit?</a:t>
            </a:r>
            <a:endParaRPr lang="en-US" dirty="0"/>
          </a:p>
        </p:txBody>
      </p:sp>
      <p:sp>
        <p:nvSpPr>
          <p:cNvPr id="6" name="Text Placeholder 5"/>
          <p:cNvSpPr>
            <a:spLocks noGrp="1"/>
          </p:cNvSpPr>
          <p:nvPr>
            <p:ph type="body" idx="13"/>
          </p:nvPr>
        </p:nvSpPr>
        <p:spPr>
          <a:xfrm>
            <a:off x="300380" y="685813"/>
            <a:ext cx="8160323" cy="914387"/>
          </a:xfrm>
        </p:spPr>
        <p:txBody>
          <a:bodyPr>
            <a:normAutofit fontScale="92500"/>
          </a:bodyPr>
          <a:lstStyle/>
          <a:p>
            <a:r>
              <a:rPr lang="en-US" dirty="0" smtClean="0"/>
              <a:t>Everyone </a:t>
            </a:r>
            <a:r>
              <a:rPr lang="en-US" dirty="0"/>
              <a:t>agrees that annual well visits are a crucial aspect of maintaining good health. </a:t>
            </a:r>
            <a:r>
              <a:rPr lang="en-US" dirty="0" smtClean="0"/>
              <a:t>But </a:t>
            </a:r>
            <a:r>
              <a:rPr lang="en-US" dirty="0"/>
              <a:t>according to doctors, only about half of teens follow this recommended </a:t>
            </a:r>
            <a:r>
              <a:rPr lang="en-US" dirty="0" smtClean="0"/>
              <a:t>protocol. Overwhelmingly</a:t>
            </a:r>
            <a:r>
              <a:rPr lang="en-US" dirty="0"/>
              <a:t>, doctors and pharmacists believe that teens don’t go to the doctor unless they feel sick; and even a majority of teens (and </a:t>
            </a:r>
            <a:r>
              <a:rPr lang="en-US" dirty="0" smtClean="0"/>
              <a:t>a sizeable minority of parents</a:t>
            </a:r>
            <a:r>
              <a:rPr lang="en-US" dirty="0"/>
              <a:t>) </a:t>
            </a:r>
            <a:r>
              <a:rPr lang="en-US" dirty="0" smtClean="0"/>
              <a:t>agree.</a:t>
            </a:r>
            <a:endParaRPr lang="en-US" dirty="0"/>
          </a:p>
        </p:txBody>
      </p:sp>
      <p:sp>
        <p:nvSpPr>
          <p:cNvPr id="9" name="TextBox 8"/>
          <p:cNvSpPr txBox="1"/>
          <p:nvPr/>
        </p:nvSpPr>
        <p:spPr>
          <a:xfrm>
            <a:off x="1083936" y="3076099"/>
            <a:ext cx="3403977" cy="861775"/>
          </a:xfrm>
          <a:prstGeom prst="rect">
            <a:avLst/>
          </a:prstGeom>
          <a:noFill/>
        </p:spPr>
        <p:txBody>
          <a:bodyPr wrap="square" lIns="121917" tIns="60958" rIns="121917" bIns="60958" rtlCol="0">
            <a:spAutoFit/>
          </a:bodyPr>
          <a:lstStyle/>
          <a:p>
            <a:r>
              <a:rPr lang="en-US" sz="1600" dirty="0">
                <a:solidFill>
                  <a:srgbClr val="5F5F5F"/>
                </a:solidFill>
              </a:rPr>
              <a:t>Eight out of ten </a:t>
            </a:r>
            <a:r>
              <a:rPr lang="en-US" sz="1600" b="1" dirty="0">
                <a:solidFill>
                  <a:srgbClr val="B21DAC"/>
                </a:solidFill>
              </a:rPr>
              <a:t>Physicians</a:t>
            </a:r>
            <a:r>
              <a:rPr lang="en-US" sz="1600" dirty="0">
                <a:solidFill>
                  <a:srgbClr val="5F5F5F"/>
                </a:solidFill>
              </a:rPr>
              <a:t> think that teens should have a well visit once per year, however…</a:t>
            </a:r>
          </a:p>
        </p:txBody>
      </p:sp>
      <p:grpSp>
        <p:nvGrpSpPr>
          <p:cNvPr id="3" name="Group 2"/>
          <p:cNvGrpSpPr/>
          <p:nvPr/>
        </p:nvGrpSpPr>
        <p:grpSpPr>
          <a:xfrm>
            <a:off x="1064304" y="2246131"/>
            <a:ext cx="3403977" cy="575608"/>
            <a:chOff x="554066" y="1682102"/>
            <a:chExt cx="2552983" cy="431706"/>
          </a:xfrm>
        </p:grpSpPr>
        <p:pic>
          <p:nvPicPr>
            <p:cNvPr id="10" name="Picture 9" descr="scientist.emf"/>
            <p:cNvPicPr>
              <a:picLocks noChangeAspect="1"/>
            </p:cNvPicPr>
            <p:nvPr/>
          </p:nvPicPr>
          <p:blipFill>
            <a:blip r:embed="rId2" cstate="print">
              <a:duotone>
                <a:prstClr val="black"/>
                <a:schemeClr val="accent3">
                  <a:tint val="45000"/>
                  <a:satMod val="400000"/>
                </a:schemeClr>
              </a:duotone>
              <a:extLst>
                <a:ext uri="{28A0092B-C50C-407E-A947-70E740481C1C}">
                  <a14:useLocalDpi xmlns:a14="http://schemas.microsoft.com/office/drawing/2010/main" val="0"/>
                </a:ext>
              </a:extLst>
            </a:blip>
            <a:stretch>
              <a:fillRect/>
            </a:stretch>
          </p:blipFill>
          <p:spPr>
            <a:xfrm>
              <a:off x="554066" y="1682102"/>
              <a:ext cx="191447" cy="431706"/>
            </a:xfrm>
            <a:prstGeom prst="rect">
              <a:avLst/>
            </a:prstGeom>
          </p:spPr>
        </p:pic>
        <p:pic>
          <p:nvPicPr>
            <p:cNvPr id="11" name="Picture 10" descr="scientist.emf"/>
            <p:cNvPicPr>
              <a:picLocks noChangeAspect="1"/>
            </p:cNvPicPr>
            <p:nvPr/>
          </p:nvPicPr>
          <p:blipFill>
            <a:blip r:embed="rId2" cstate="print">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2915602" y="1682102"/>
              <a:ext cx="191447" cy="431706"/>
            </a:xfrm>
            <a:prstGeom prst="rect">
              <a:avLst/>
            </a:prstGeom>
          </p:spPr>
        </p:pic>
        <p:pic>
          <p:nvPicPr>
            <p:cNvPr id="12" name="Picture 11" descr="scientist.emf"/>
            <p:cNvPicPr>
              <a:picLocks noChangeAspect="1"/>
            </p:cNvPicPr>
            <p:nvPr/>
          </p:nvPicPr>
          <p:blipFill>
            <a:blip r:embed="rId2" cstate="print">
              <a:duotone>
                <a:prstClr val="black"/>
                <a:schemeClr val="accent3">
                  <a:tint val="45000"/>
                  <a:satMod val="400000"/>
                </a:schemeClr>
              </a:duotone>
              <a:extLst>
                <a:ext uri="{28A0092B-C50C-407E-A947-70E740481C1C}">
                  <a14:useLocalDpi xmlns:a14="http://schemas.microsoft.com/office/drawing/2010/main" val="0"/>
                </a:ext>
              </a:extLst>
            </a:blip>
            <a:stretch>
              <a:fillRect/>
            </a:stretch>
          </p:blipFill>
          <p:spPr>
            <a:xfrm>
              <a:off x="1078852" y="1682102"/>
              <a:ext cx="191447" cy="431706"/>
            </a:xfrm>
            <a:prstGeom prst="rect">
              <a:avLst/>
            </a:prstGeom>
          </p:spPr>
        </p:pic>
        <p:pic>
          <p:nvPicPr>
            <p:cNvPr id="13" name="Picture 12" descr="scientist.emf"/>
            <p:cNvPicPr>
              <a:picLocks noChangeAspect="1"/>
            </p:cNvPicPr>
            <p:nvPr/>
          </p:nvPicPr>
          <p:blipFill>
            <a:blip r:embed="rId2" cstate="print">
              <a:duotone>
                <a:prstClr val="black"/>
                <a:schemeClr val="accent3">
                  <a:tint val="45000"/>
                  <a:satMod val="400000"/>
                </a:schemeClr>
              </a:duotone>
              <a:extLst>
                <a:ext uri="{28A0092B-C50C-407E-A947-70E740481C1C}">
                  <a14:useLocalDpi xmlns:a14="http://schemas.microsoft.com/office/drawing/2010/main" val="0"/>
                </a:ext>
              </a:extLst>
            </a:blip>
            <a:stretch>
              <a:fillRect/>
            </a:stretch>
          </p:blipFill>
          <p:spPr>
            <a:xfrm>
              <a:off x="1341245" y="1682102"/>
              <a:ext cx="191447" cy="431706"/>
            </a:xfrm>
            <a:prstGeom prst="rect">
              <a:avLst/>
            </a:prstGeom>
          </p:spPr>
        </p:pic>
        <p:pic>
          <p:nvPicPr>
            <p:cNvPr id="14" name="Picture 13" descr="scientist.emf"/>
            <p:cNvPicPr>
              <a:picLocks noChangeAspect="1"/>
            </p:cNvPicPr>
            <p:nvPr/>
          </p:nvPicPr>
          <p:blipFill>
            <a:blip r:embed="rId2" cstate="print">
              <a:duotone>
                <a:prstClr val="black"/>
                <a:schemeClr val="accent3">
                  <a:tint val="45000"/>
                  <a:satMod val="400000"/>
                </a:schemeClr>
              </a:duotone>
              <a:extLst>
                <a:ext uri="{28A0092B-C50C-407E-A947-70E740481C1C}">
                  <a14:useLocalDpi xmlns:a14="http://schemas.microsoft.com/office/drawing/2010/main" val="0"/>
                </a:ext>
              </a:extLst>
            </a:blip>
            <a:stretch>
              <a:fillRect/>
            </a:stretch>
          </p:blipFill>
          <p:spPr>
            <a:xfrm>
              <a:off x="1603638" y="1682102"/>
              <a:ext cx="191447" cy="431706"/>
            </a:xfrm>
            <a:prstGeom prst="rect">
              <a:avLst/>
            </a:prstGeom>
          </p:spPr>
        </p:pic>
        <p:pic>
          <p:nvPicPr>
            <p:cNvPr id="15" name="Picture 14" descr="scientist.emf"/>
            <p:cNvPicPr>
              <a:picLocks noChangeAspect="1"/>
            </p:cNvPicPr>
            <p:nvPr/>
          </p:nvPicPr>
          <p:blipFill>
            <a:blip r:embed="rId2" cstate="print">
              <a:duotone>
                <a:prstClr val="black"/>
                <a:schemeClr val="accent3">
                  <a:tint val="45000"/>
                  <a:satMod val="400000"/>
                </a:schemeClr>
              </a:duotone>
              <a:extLst>
                <a:ext uri="{28A0092B-C50C-407E-A947-70E740481C1C}">
                  <a14:useLocalDpi xmlns:a14="http://schemas.microsoft.com/office/drawing/2010/main" val="0"/>
                </a:ext>
              </a:extLst>
            </a:blip>
            <a:stretch>
              <a:fillRect/>
            </a:stretch>
          </p:blipFill>
          <p:spPr>
            <a:xfrm>
              <a:off x="1866031" y="1682102"/>
              <a:ext cx="191447" cy="431706"/>
            </a:xfrm>
            <a:prstGeom prst="rect">
              <a:avLst/>
            </a:prstGeom>
          </p:spPr>
        </p:pic>
        <p:pic>
          <p:nvPicPr>
            <p:cNvPr id="16" name="Picture 15" descr="scientist.emf"/>
            <p:cNvPicPr>
              <a:picLocks noChangeAspect="1"/>
            </p:cNvPicPr>
            <p:nvPr/>
          </p:nvPicPr>
          <p:blipFill>
            <a:blip r:embed="rId2" cstate="print">
              <a:duotone>
                <a:prstClr val="black"/>
                <a:schemeClr val="accent3">
                  <a:tint val="45000"/>
                  <a:satMod val="400000"/>
                </a:schemeClr>
              </a:duotone>
              <a:extLst>
                <a:ext uri="{28A0092B-C50C-407E-A947-70E740481C1C}">
                  <a14:useLocalDpi xmlns:a14="http://schemas.microsoft.com/office/drawing/2010/main" val="0"/>
                </a:ext>
              </a:extLst>
            </a:blip>
            <a:stretch>
              <a:fillRect/>
            </a:stretch>
          </p:blipFill>
          <p:spPr>
            <a:xfrm>
              <a:off x="2128424" y="1682102"/>
              <a:ext cx="191447" cy="431706"/>
            </a:xfrm>
            <a:prstGeom prst="rect">
              <a:avLst/>
            </a:prstGeom>
          </p:spPr>
        </p:pic>
        <p:pic>
          <p:nvPicPr>
            <p:cNvPr id="17" name="Picture 16" descr="scientist.emf"/>
            <p:cNvPicPr>
              <a:picLocks noChangeAspect="1"/>
            </p:cNvPicPr>
            <p:nvPr/>
          </p:nvPicPr>
          <p:blipFill>
            <a:blip r:embed="rId2" cstate="print">
              <a:duotone>
                <a:prstClr val="black"/>
                <a:schemeClr val="accent3">
                  <a:tint val="45000"/>
                  <a:satMod val="400000"/>
                </a:schemeClr>
              </a:duotone>
              <a:extLst>
                <a:ext uri="{28A0092B-C50C-407E-A947-70E740481C1C}">
                  <a14:useLocalDpi xmlns:a14="http://schemas.microsoft.com/office/drawing/2010/main" val="0"/>
                </a:ext>
              </a:extLst>
            </a:blip>
            <a:stretch>
              <a:fillRect/>
            </a:stretch>
          </p:blipFill>
          <p:spPr>
            <a:xfrm>
              <a:off x="2390817" y="1682102"/>
              <a:ext cx="191447" cy="431706"/>
            </a:xfrm>
            <a:prstGeom prst="rect">
              <a:avLst/>
            </a:prstGeom>
          </p:spPr>
        </p:pic>
        <p:pic>
          <p:nvPicPr>
            <p:cNvPr id="18" name="Picture 17" descr="scientist.emf"/>
            <p:cNvPicPr>
              <a:picLocks noChangeAspect="1"/>
            </p:cNvPicPr>
            <p:nvPr/>
          </p:nvPicPr>
          <p:blipFill>
            <a:blip r:embed="rId2" cstate="print">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2653210" y="1682102"/>
              <a:ext cx="191447" cy="431706"/>
            </a:xfrm>
            <a:prstGeom prst="rect">
              <a:avLst/>
            </a:prstGeom>
          </p:spPr>
        </p:pic>
        <p:pic>
          <p:nvPicPr>
            <p:cNvPr id="19" name="Picture 18" descr="scientist.emf"/>
            <p:cNvPicPr>
              <a:picLocks noChangeAspect="1"/>
            </p:cNvPicPr>
            <p:nvPr/>
          </p:nvPicPr>
          <p:blipFill>
            <a:blip r:embed="rId2" cstate="print">
              <a:duotone>
                <a:prstClr val="black"/>
                <a:schemeClr val="accent3">
                  <a:tint val="45000"/>
                  <a:satMod val="400000"/>
                </a:schemeClr>
              </a:duotone>
              <a:extLst>
                <a:ext uri="{28A0092B-C50C-407E-A947-70E740481C1C}">
                  <a14:useLocalDpi xmlns:a14="http://schemas.microsoft.com/office/drawing/2010/main" val="0"/>
                </a:ext>
              </a:extLst>
            </a:blip>
            <a:stretch>
              <a:fillRect/>
            </a:stretch>
          </p:blipFill>
          <p:spPr>
            <a:xfrm>
              <a:off x="816459" y="1682102"/>
              <a:ext cx="191447" cy="431706"/>
            </a:xfrm>
            <a:prstGeom prst="rect">
              <a:avLst/>
            </a:prstGeom>
          </p:spPr>
        </p:pic>
      </p:grpSp>
      <p:sp>
        <p:nvSpPr>
          <p:cNvPr id="21" name="TextBox 20"/>
          <p:cNvSpPr txBox="1"/>
          <p:nvPr/>
        </p:nvSpPr>
        <p:spPr>
          <a:xfrm>
            <a:off x="5283200" y="3090814"/>
            <a:ext cx="3556000" cy="615553"/>
          </a:xfrm>
          <a:prstGeom prst="rect">
            <a:avLst/>
          </a:prstGeom>
          <a:noFill/>
        </p:spPr>
        <p:txBody>
          <a:bodyPr wrap="square" lIns="121917" tIns="60958" rIns="121917" bIns="60958" rtlCol="0">
            <a:spAutoFit/>
          </a:bodyPr>
          <a:lstStyle/>
          <a:p>
            <a:r>
              <a:rPr lang="en-US" sz="1600" b="1" dirty="0">
                <a:solidFill>
                  <a:srgbClr val="B21DAC"/>
                </a:solidFill>
              </a:rPr>
              <a:t>Physicians</a:t>
            </a:r>
            <a:r>
              <a:rPr lang="en-US" sz="1600" dirty="0">
                <a:solidFill>
                  <a:srgbClr val="5F5F5F"/>
                </a:solidFill>
              </a:rPr>
              <a:t> say just </a:t>
            </a:r>
            <a:r>
              <a:rPr lang="en-US" sz="1600" b="1" dirty="0">
                <a:solidFill>
                  <a:srgbClr val="B21DAC"/>
                </a:solidFill>
              </a:rPr>
              <a:t>56% </a:t>
            </a:r>
            <a:r>
              <a:rPr lang="en-US" sz="1600" dirty="0">
                <a:solidFill>
                  <a:srgbClr val="5F5F5F"/>
                </a:solidFill>
              </a:rPr>
              <a:t>of teens come in for annual well visits </a:t>
            </a:r>
          </a:p>
        </p:txBody>
      </p:sp>
      <p:sp>
        <p:nvSpPr>
          <p:cNvPr id="22" name="TextBox 21"/>
          <p:cNvSpPr txBox="1"/>
          <p:nvPr/>
        </p:nvSpPr>
        <p:spPr>
          <a:xfrm>
            <a:off x="1064306" y="4335496"/>
            <a:ext cx="3403977" cy="584771"/>
          </a:xfrm>
          <a:prstGeom prst="rect">
            <a:avLst/>
          </a:prstGeom>
          <a:noFill/>
        </p:spPr>
        <p:txBody>
          <a:bodyPr wrap="square" lIns="121917" tIns="60958" rIns="121917" bIns="60958" rtlCol="0" anchor="ctr">
            <a:spAutoFit/>
          </a:bodyPr>
          <a:lstStyle/>
          <a:p>
            <a:r>
              <a:rPr lang="en-IN" sz="1500" i="1" dirty="0">
                <a:solidFill>
                  <a:srgbClr val="5F5F5F"/>
                </a:solidFill>
              </a:rPr>
              <a:t>I don’t see why I should see a doctor or other healthcare provider if I feel healthy</a:t>
            </a:r>
          </a:p>
        </p:txBody>
      </p:sp>
      <p:sp>
        <p:nvSpPr>
          <p:cNvPr id="23" name="Oval 22"/>
          <p:cNvSpPr>
            <a:spLocks noChangeAspect="1"/>
          </p:cNvSpPr>
          <p:nvPr/>
        </p:nvSpPr>
        <p:spPr>
          <a:xfrm>
            <a:off x="288684" y="4201160"/>
            <a:ext cx="853440" cy="853440"/>
          </a:xfrm>
          <a:prstGeom prst="ellipse">
            <a:avLst/>
          </a:prstGeom>
          <a:noFill/>
          <a:ln w="12700">
            <a:solidFill>
              <a:schemeClr val="accent1"/>
            </a:solidFill>
          </a:ln>
          <a:effectLst/>
        </p:spPr>
        <p:style>
          <a:lnRef idx="1">
            <a:schemeClr val="accent1"/>
          </a:lnRef>
          <a:fillRef idx="3">
            <a:schemeClr val="accent1"/>
          </a:fillRef>
          <a:effectRef idx="2">
            <a:schemeClr val="accent1"/>
          </a:effectRef>
          <a:fontRef idx="minor">
            <a:schemeClr val="lt1"/>
          </a:fontRef>
        </p:style>
        <p:txBody>
          <a:bodyPr lIns="121917" tIns="60958" rIns="121917" bIns="60958" rtlCol="0" anchor="ctr"/>
          <a:lstStyle/>
          <a:p>
            <a:pPr algn="ctr"/>
            <a:r>
              <a:rPr lang="en-US" sz="1600" dirty="0">
                <a:solidFill>
                  <a:srgbClr val="009DD9"/>
                </a:solidFill>
              </a:rPr>
              <a:t>44%</a:t>
            </a:r>
          </a:p>
        </p:txBody>
      </p:sp>
      <p:sp>
        <p:nvSpPr>
          <p:cNvPr id="24" name="TextBox 23"/>
          <p:cNvSpPr txBox="1"/>
          <p:nvPr/>
        </p:nvSpPr>
        <p:spPr>
          <a:xfrm>
            <a:off x="1064305" y="5236079"/>
            <a:ext cx="3403977" cy="815604"/>
          </a:xfrm>
          <a:prstGeom prst="rect">
            <a:avLst/>
          </a:prstGeom>
          <a:noFill/>
        </p:spPr>
        <p:txBody>
          <a:bodyPr wrap="square" lIns="121917" tIns="60958" rIns="121917" bIns="60958" rtlCol="0" anchor="ctr">
            <a:spAutoFit/>
          </a:bodyPr>
          <a:lstStyle/>
          <a:p>
            <a:r>
              <a:rPr lang="en-IN" sz="1500" i="1" dirty="0">
                <a:solidFill>
                  <a:srgbClr val="5F5F5F"/>
                </a:solidFill>
              </a:rPr>
              <a:t>I don't see why my son/daughter should see a doctor or other healthcare provider if he/she feels healthy</a:t>
            </a:r>
          </a:p>
        </p:txBody>
      </p:sp>
      <p:sp>
        <p:nvSpPr>
          <p:cNvPr id="25" name="Oval 24"/>
          <p:cNvSpPr>
            <a:spLocks noChangeAspect="1"/>
          </p:cNvSpPr>
          <p:nvPr/>
        </p:nvSpPr>
        <p:spPr>
          <a:xfrm>
            <a:off x="288684" y="5217160"/>
            <a:ext cx="853440" cy="853440"/>
          </a:xfrm>
          <a:prstGeom prst="ellipse">
            <a:avLst/>
          </a:prstGeom>
          <a:noFill/>
          <a:ln w="12700">
            <a:solidFill>
              <a:schemeClr val="accent2"/>
            </a:solidFill>
          </a:ln>
          <a:effectLst/>
        </p:spPr>
        <p:style>
          <a:lnRef idx="1">
            <a:schemeClr val="accent1"/>
          </a:lnRef>
          <a:fillRef idx="3">
            <a:schemeClr val="accent1"/>
          </a:fillRef>
          <a:effectRef idx="2">
            <a:schemeClr val="accent1"/>
          </a:effectRef>
          <a:fontRef idx="minor">
            <a:schemeClr val="lt1"/>
          </a:fontRef>
        </p:style>
        <p:txBody>
          <a:bodyPr lIns="121917" tIns="60958" rIns="121917" bIns="60958" rtlCol="0" anchor="ctr"/>
          <a:lstStyle/>
          <a:p>
            <a:pPr algn="ctr"/>
            <a:r>
              <a:rPr lang="en-US" sz="1600" dirty="0">
                <a:solidFill>
                  <a:srgbClr val="FF8300"/>
                </a:solidFill>
              </a:rPr>
              <a:t>34%</a:t>
            </a:r>
          </a:p>
        </p:txBody>
      </p:sp>
      <p:sp>
        <p:nvSpPr>
          <p:cNvPr id="26" name="TextBox 25"/>
          <p:cNvSpPr txBox="1"/>
          <p:nvPr/>
        </p:nvSpPr>
        <p:spPr>
          <a:xfrm>
            <a:off x="5588000" y="4335496"/>
            <a:ext cx="3556000" cy="584771"/>
          </a:xfrm>
          <a:prstGeom prst="rect">
            <a:avLst/>
          </a:prstGeom>
          <a:noFill/>
        </p:spPr>
        <p:txBody>
          <a:bodyPr wrap="square" lIns="121917" tIns="60958" rIns="121917" bIns="60958" rtlCol="0" anchor="ctr">
            <a:spAutoFit/>
          </a:bodyPr>
          <a:lstStyle/>
          <a:p>
            <a:r>
              <a:rPr lang="en-US" sz="1500" i="1" dirty="0">
                <a:solidFill>
                  <a:srgbClr val="5F5F5F"/>
                </a:solidFill>
              </a:rPr>
              <a:t>I only see a doctor or healthcare provider when I feel sick</a:t>
            </a:r>
            <a:endParaRPr lang="en-IN" sz="1500" i="1" dirty="0">
              <a:solidFill>
                <a:srgbClr val="5F5F5F"/>
              </a:solidFill>
            </a:endParaRPr>
          </a:p>
        </p:txBody>
      </p:sp>
      <p:sp>
        <p:nvSpPr>
          <p:cNvPr id="27" name="Oval 26"/>
          <p:cNvSpPr>
            <a:spLocks noChangeAspect="1"/>
          </p:cNvSpPr>
          <p:nvPr/>
        </p:nvSpPr>
        <p:spPr>
          <a:xfrm>
            <a:off x="4734560" y="4201160"/>
            <a:ext cx="853440" cy="853440"/>
          </a:xfrm>
          <a:prstGeom prst="ellipse">
            <a:avLst/>
          </a:prstGeom>
          <a:noFill/>
          <a:ln w="12700">
            <a:solidFill>
              <a:schemeClr val="accent1"/>
            </a:solidFill>
          </a:ln>
          <a:effectLst/>
        </p:spPr>
        <p:style>
          <a:lnRef idx="1">
            <a:schemeClr val="accent1"/>
          </a:lnRef>
          <a:fillRef idx="3">
            <a:schemeClr val="accent1"/>
          </a:fillRef>
          <a:effectRef idx="2">
            <a:schemeClr val="accent1"/>
          </a:effectRef>
          <a:fontRef idx="minor">
            <a:schemeClr val="lt1"/>
          </a:fontRef>
        </p:style>
        <p:txBody>
          <a:bodyPr lIns="121917" tIns="60958" rIns="121917" bIns="60958" rtlCol="0" anchor="ctr"/>
          <a:lstStyle/>
          <a:p>
            <a:pPr algn="ctr"/>
            <a:r>
              <a:rPr lang="en-US" sz="1600" dirty="0">
                <a:solidFill>
                  <a:srgbClr val="009DD9"/>
                </a:solidFill>
              </a:rPr>
              <a:t>58%</a:t>
            </a:r>
          </a:p>
        </p:txBody>
      </p:sp>
      <p:sp>
        <p:nvSpPr>
          <p:cNvPr id="28" name="TextBox 27"/>
          <p:cNvSpPr txBox="1"/>
          <p:nvPr/>
        </p:nvSpPr>
        <p:spPr>
          <a:xfrm>
            <a:off x="5588000" y="5236079"/>
            <a:ext cx="3556000" cy="815604"/>
          </a:xfrm>
          <a:prstGeom prst="rect">
            <a:avLst/>
          </a:prstGeom>
          <a:noFill/>
        </p:spPr>
        <p:txBody>
          <a:bodyPr wrap="square" lIns="121917" tIns="60958" rIns="121917" bIns="60958" rtlCol="0" anchor="ctr">
            <a:spAutoFit/>
          </a:bodyPr>
          <a:lstStyle/>
          <a:p>
            <a:r>
              <a:rPr lang="en-US" sz="1500" i="1" dirty="0">
                <a:solidFill>
                  <a:srgbClr val="5F5F5F"/>
                </a:solidFill>
              </a:rPr>
              <a:t>My son/daughter should only see a doctor or other healthcare provider when he/she feels sick</a:t>
            </a:r>
            <a:endParaRPr lang="en-IN" sz="1500" i="1" dirty="0">
              <a:solidFill>
                <a:srgbClr val="5F5F5F"/>
              </a:solidFill>
            </a:endParaRPr>
          </a:p>
        </p:txBody>
      </p:sp>
      <p:sp>
        <p:nvSpPr>
          <p:cNvPr id="29" name="Oval 28"/>
          <p:cNvSpPr>
            <a:spLocks noChangeAspect="1"/>
          </p:cNvSpPr>
          <p:nvPr/>
        </p:nvSpPr>
        <p:spPr>
          <a:xfrm>
            <a:off x="4734560" y="5218155"/>
            <a:ext cx="853440" cy="853440"/>
          </a:xfrm>
          <a:prstGeom prst="ellipse">
            <a:avLst/>
          </a:prstGeom>
          <a:noFill/>
          <a:ln w="12700">
            <a:solidFill>
              <a:schemeClr val="accent2"/>
            </a:solidFill>
          </a:ln>
          <a:effectLst/>
        </p:spPr>
        <p:style>
          <a:lnRef idx="1">
            <a:schemeClr val="accent1"/>
          </a:lnRef>
          <a:fillRef idx="3">
            <a:schemeClr val="accent1"/>
          </a:fillRef>
          <a:effectRef idx="2">
            <a:schemeClr val="accent1"/>
          </a:effectRef>
          <a:fontRef idx="minor">
            <a:schemeClr val="lt1"/>
          </a:fontRef>
        </p:style>
        <p:txBody>
          <a:bodyPr lIns="121917" tIns="60958" rIns="121917" bIns="60958" rtlCol="0" anchor="ctr"/>
          <a:lstStyle/>
          <a:p>
            <a:pPr algn="ctr"/>
            <a:r>
              <a:rPr lang="en-US" sz="1600" dirty="0">
                <a:solidFill>
                  <a:srgbClr val="FF8300"/>
                </a:solidFill>
              </a:rPr>
              <a:t>41%</a:t>
            </a:r>
          </a:p>
        </p:txBody>
      </p:sp>
      <p:sp>
        <p:nvSpPr>
          <p:cNvPr id="30" name="TextBox 29"/>
          <p:cNvSpPr txBox="1"/>
          <p:nvPr/>
        </p:nvSpPr>
        <p:spPr>
          <a:xfrm>
            <a:off x="3276600" y="6096000"/>
            <a:ext cx="2570483" cy="292384"/>
          </a:xfrm>
          <a:prstGeom prst="rect">
            <a:avLst/>
          </a:prstGeom>
          <a:noFill/>
        </p:spPr>
        <p:txBody>
          <a:bodyPr wrap="square" lIns="121917" tIns="60958" rIns="121917" bIns="60958" rtlCol="0" anchor="ctr">
            <a:spAutoFit/>
          </a:bodyPr>
          <a:lstStyle/>
          <a:p>
            <a:r>
              <a:rPr lang="en-IN" sz="1100" i="1" dirty="0">
                <a:solidFill>
                  <a:srgbClr val="5F5F5F"/>
                </a:solidFill>
              </a:rPr>
              <a:t>(% strongly/somewhat agree)</a:t>
            </a:r>
          </a:p>
        </p:txBody>
      </p:sp>
      <p:sp>
        <p:nvSpPr>
          <p:cNvPr id="31" name="Rounded Rectangle 30"/>
          <p:cNvSpPr/>
          <p:nvPr/>
        </p:nvSpPr>
        <p:spPr>
          <a:xfrm>
            <a:off x="268656" y="674311"/>
            <a:ext cx="8570544" cy="1077027"/>
          </a:xfrm>
          <a:prstGeom prst="roundRect">
            <a:avLst/>
          </a:prstGeom>
          <a:no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lIns="121917" tIns="60958" rIns="121917" bIns="60958" rtlCol="0" anchor="ctr"/>
          <a:lstStyle/>
          <a:p>
            <a:pPr algn="ctr"/>
            <a:endParaRPr lang="en-US">
              <a:solidFill>
                <a:srgbClr val="FFFFFF"/>
              </a:solidFill>
            </a:endParaRPr>
          </a:p>
        </p:txBody>
      </p:sp>
      <p:sp>
        <p:nvSpPr>
          <p:cNvPr id="32" name="TextBox 31"/>
          <p:cNvSpPr txBox="1"/>
          <p:nvPr/>
        </p:nvSpPr>
        <p:spPr>
          <a:xfrm>
            <a:off x="457200" y="6400800"/>
            <a:ext cx="6315076" cy="276999"/>
          </a:xfrm>
          <a:prstGeom prst="rect">
            <a:avLst/>
          </a:prstGeom>
          <a:noFill/>
        </p:spPr>
        <p:txBody>
          <a:bodyPr wrap="square" rtlCol="0">
            <a:spAutoFit/>
          </a:bodyPr>
          <a:lstStyle/>
          <a:p>
            <a:r>
              <a:rPr lang="en-US" sz="1200" i="1" dirty="0" smtClean="0"/>
              <a:t>Source: Unpublished data from Unity </a:t>
            </a:r>
            <a:r>
              <a:rPr lang="en-US" sz="1200" i="1" dirty="0"/>
              <a:t>Consortium: http://www.unity4teenvax.org </a:t>
            </a:r>
            <a:r>
              <a:rPr lang="en-US" sz="1200" i="1" dirty="0" smtClean="0"/>
              <a:t>. </a:t>
            </a:r>
            <a:endParaRPr lang="en-US" sz="1200" i="1" dirty="0"/>
          </a:p>
        </p:txBody>
      </p:sp>
    </p:spTree>
    <p:extLst>
      <p:ext uri="{BB962C8B-B14F-4D97-AF65-F5344CB8AC3E}">
        <p14:creationId xmlns:p14="http://schemas.microsoft.com/office/powerpoint/2010/main" val="21587464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229600" cy="1143000"/>
          </a:xfrm>
        </p:spPr>
        <p:txBody>
          <a:bodyPr/>
          <a:lstStyle/>
          <a:p>
            <a:r>
              <a:rPr lang="en-US" dirty="0" smtClean="0"/>
              <a:t>Adolescents trust their parents</a:t>
            </a:r>
            <a:endParaRPr lang="en-US" dirty="0"/>
          </a:p>
        </p:txBody>
      </p:sp>
      <p:sp>
        <p:nvSpPr>
          <p:cNvPr id="3" name="Content Placeholder 2"/>
          <p:cNvSpPr>
            <a:spLocks noGrp="1"/>
          </p:cNvSpPr>
          <p:nvPr>
            <p:ph idx="1"/>
          </p:nvPr>
        </p:nvSpPr>
        <p:spPr>
          <a:xfrm>
            <a:off x="304800" y="1828800"/>
            <a:ext cx="7924800" cy="3810000"/>
          </a:xfrm>
        </p:spPr>
        <p:txBody>
          <a:bodyPr>
            <a:normAutofit/>
          </a:bodyPr>
          <a:lstStyle/>
          <a:p>
            <a:r>
              <a:rPr lang="en-US" b="0" dirty="0" smtClean="0"/>
              <a:t>Adolescents trust and value their parents as a source of health information.</a:t>
            </a:r>
          </a:p>
          <a:p>
            <a:r>
              <a:rPr lang="en-US" b="0" dirty="0" smtClean="0"/>
              <a:t>They rely on parents for scheduling clinic visits.</a:t>
            </a:r>
          </a:p>
          <a:p>
            <a:r>
              <a:rPr lang="en-US" b="0" dirty="0" smtClean="0"/>
              <a:t>They want their parents engaged in decisions about their health and health care.</a:t>
            </a:r>
          </a:p>
          <a:p>
            <a:endParaRPr lang="en-US" dirty="0" smtClean="0"/>
          </a:p>
          <a:p>
            <a:endParaRPr lang="en-US" dirty="0" smtClean="0"/>
          </a:p>
          <a:p>
            <a:pPr marL="0" indent="0">
              <a:buNone/>
            </a:pPr>
            <a:endParaRPr lang="en-US" dirty="0"/>
          </a:p>
        </p:txBody>
      </p:sp>
      <p:sp>
        <p:nvSpPr>
          <p:cNvPr id="4" name="Slide Number Placeholder 3"/>
          <p:cNvSpPr>
            <a:spLocks noGrp="1"/>
          </p:cNvSpPr>
          <p:nvPr>
            <p:ph type="sldNum" sz="quarter" idx="12"/>
          </p:nvPr>
        </p:nvSpPr>
        <p:spPr/>
        <p:txBody>
          <a:bodyPr/>
          <a:lstStyle/>
          <a:p>
            <a:fld id="{E6ACC551-9D79-49C1-B9A0-EF0A64586A20}" type="slidenum">
              <a:rPr lang="en-US" smtClean="0">
                <a:solidFill>
                  <a:prstClr val="black"/>
                </a:solidFill>
              </a:rPr>
              <a:pPr/>
              <a:t>5</a:t>
            </a:fld>
            <a:endParaRPr lang="en-US" dirty="0">
              <a:solidFill>
                <a:prstClr val="black"/>
              </a:solidFill>
            </a:endParaRPr>
          </a:p>
        </p:txBody>
      </p:sp>
      <p:sp>
        <p:nvSpPr>
          <p:cNvPr id="5" name="TextBox 4"/>
          <p:cNvSpPr txBox="1"/>
          <p:nvPr/>
        </p:nvSpPr>
        <p:spPr>
          <a:xfrm>
            <a:off x="542924" y="6410325"/>
            <a:ext cx="6315076" cy="276999"/>
          </a:xfrm>
          <a:prstGeom prst="rect">
            <a:avLst/>
          </a:prstGeom>
          <a:noFill/>
        </p:spPr>
        <p:txBody>
          <a:bodyPr wrap="square" rtlCol="0">
            <a:spAutoFit/>
          </a:bodyPr>
          <a:lstStyle/>
          <a:p>
            <a:r>
              <a:rPr lang="en-US" sz="1200" i="1" dirty="0" smtClean="0"/>
              <a:t>Source: Unpublished data from Unity </a:t>
            </a:r>
            <a:r>
              <a:rPr lang="en-US" sz="1200" i="1" dirty="0"/>
              <a:t>Consortium: http://www.unity4teenvax.org </a:t>
            </a:r>
            <a:r>
              <a:rPr lang="en-US" sz="1200" i="1" dirty="0" smtClean="0"/>
              <a:t>. </a:t>
            </a:r>
            <a:endParaRPr lang="en-US" sz="1200" i="1" dirty="0"/>
          </a:p>
        </p:txBody>
      </p:sp>
    </p:spTree>
    <p:extLst>
      <p:ext uri="{BB962C8B-B14F-4D97-AF65-F5344CB8AC3E}">
        <p14:creationId xmlns:p14="http://schemas.microsoft.com/office/powerpoint/2010/main" val="28787661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229600" cy="1371600"/>
          </a:xfrm>
        </p:spPr>
        <p:txBody>
          <a:bodyPr/>
          <a:lstStyle/>
          <a:p>
            <a:pPr algn="ctr"/>
            <a:r>
              <a:rPr lang="en-US" dirty="0" smtClean="0"/>
              <a:t>Some barriers for obtaining </a:t>
            </a:r>
            <a:br>
              <a:rPr lang="en-US" dirty="0" smtClean="0"/>
            </a:br>
            <a:r>
              <a:rPr lang="en-US" dirty="0" smtClean="0"/>
              <a:t>a well visit</a:t>
            </a:r>
            <a:endParaRPr lang="en-US" dirty="0"/>
          </a:p>
        </p:txBody>
      </p:sp>
      <p:sp>
        <p:nvSpPr>
          <p:cNvPr id="3" name="Content Placeholder 2"/>
          <p:cNvSpPr>
            <a:spLocks noGrp="1"/>
          </p:cNvSpPr>
          <p:nvPr>
            <p:ph idx="1"/>
          </p:nvPr>
        </p:nvSpPr>
        <p:spPr>
          <a:xfrm>
            <a:off x="304800" y="1600200"/>
            <a:ext cx="7924800" cy="4343400"/>
          </a:xfrm>
        </p:spPr>
        <p:txBody>
          <a:bodyPr>
            <a:normAutofit/>
          </a:bodyPr>
          <a:lstStyle/>
          <a:p>
            <a:pPr lvl="0"/>
            <a:r>
              <a:rPr lang="en-US" b="0" dirty="0" smtClean="0"/>
              <a:t>Parents and adolescents may believe the family cannot afford a well visit and preventive services (e.g.</a:t>
            </a:r>
            <a:r>
              <a:rPr lang="en-US" b="0" dirty="0"/>
              <a:t>, </a:t>
            </a:r>
            <a:r>
              <a:rPr lang="en-US" b="0" dirty="0" smtClean="0"/>
              <a:t>may </a:t>
            </a:r>
            <a:r>
              <a:rPr lang="en-US" b="0" dirty="0"/>
              <a:t>not be aware there is no co-</a:t>
            </a:r>
            <a:r>
              <a:rPr lang="en-US" b="0" dirty="0" smtClean="0"/>
              <a:t>pay for many preventive services, such as vaccines). </a:t>
            </a:r>
          </a:p>
          <a:p>
            <a:pPr lvl="0"/>
            <a:r>
              <a:rPr lang="en-US" b="0" dirty="0" smtClean="0"/>
              <a:t>If a child sees a specialist regularly, parents may believe their adolescent does not need a regular checkup.</a:t>
            </a:r>
          </a:p>
          <a:p>
            <a:pPr marL="0" indent="0">
              <a:buNone/>
            </a:pPr>
            <a:endParaRPr lang="en-US" dirty="0"/>
          </a:p>
        </p:txBody>
      </p:sp>
      <p:sp>
        <p:nvSpPr>
          <p:cNvPr id="4" name="Slide Number Placeholder 3"/>
          <p:cNvSpPr>
            <a:spLocks noGrp="1"/>
          </p:cNvSpPr>
          <p:nvPr>
            <p:ph type="sldNum" sz="quarter" idx="12"/>
          </p:nvPr>
        </p:nvSpPr>
        <p:spPr/>
        <p:txBody>
          <a:bodyPr/>
          <a:lstStyle/>
          <a:p>
            <a:fld id="{E6ACC551-9D79-49C1-B9A0-EF0A64586A20}" type="slidenum">
              <a:rPr lang="en-US" smtClean="0">
                <a:solidFill>
                  <a:prstClr val="black"/>
                </a:solidFill>
              </a:rPr>
              <a:pPr/>
              <a:t>6</a:t>
            </a:fld>
            <a:endParaRPr lang="en-US" dirty="0">
              <a:solidFill>
                <a:prstClr val="black"/>
              </a:solidFill>
            </a:endParaRPr>
          </a:p>
        </p:txBody>
      </p:sp>
      <p:sp>
        <p:nvSpPr>
          <p:cNvPr id="5" name="TextBox 4"/>
          <p:cNvSpPr txBox="1"/>
          <p:nvPr/>
        </p:nvSpPr>
        <p:spPr>
          <a:xfrm>
            <a:off x="533400" y="6396335"/>
            <a:ext cx="6924676" cy="461665"/>
          </a:xfrm>
          <a:prstGeom prst="rect">
            <a:avLst/>
          </a:prstGeom>
          <a:noFill/>
        </p:spPr>
        <p:txBody>
          <a:bodyPr wrap="square" rtlCol="0">
            <a:spAutoFit/>
          </a:bodyPr>
          <a:lstStyle/>
          <a:p>
            <a:r>
              <a:rPr lang="en-US" sz="1200" dirty="0" smtClean="0"/>
              <a:t>Source: </a:t>
            </a:r>
            <a:r>
              <a:rPr lang="en-US" sz="1200" dirty="0" err="1"/>
              <a:t>Aalsma</a:t>
            </a:r>
            <a:r>
              <a:rPr lang="en-US" sz="1200" dirty="0"/>
              <a:t> MC, Gilbert AL, Xiao S, </a:t>
            </a:r>
            <a:r>
              <a:rPr lang="en-US" sz="1200" dirty="0" err="1"/>
              <a:t>Rickert</a:t>
            </a:r>
            <a:r>
              <a:rPr lang="en-US" sz="1200" dirty="0"/>
              <a:t> VI. Parent and adolescent views on barriers to </a:t>
            </a:r>
            <a:endParaRPr lang="en-US" sz="1200" dirty="0" smtClean="0"/>
          </a:p>
          <a:p>
            <a:r>
              <a:rPr lang="en-US" sz="1200" dirty="0" smtClean="0"/>
              <a:t>adolescent </a:t>
            </a:r>
            <a:r>
              <a:rPr lang="en-US" sz="1200" dirty="0"/>
              <a:t>preventive health care utilization. </a:t>
            </a:r>
            <a:r>
              <a:rPr lang="en-US" sz="1200" dirty="0" smtClean="0"/>
              <a:t>J </a:t>
            </a:r>
            <a:r>
              <a:rPr lang="en-US" sz="1200" dirty="0" err="1"/>
              <a:t>Pediatr</a:t>
            </a:r>
            <a:r>
              <a:rPr lang="en-US" sz="1200" dirty="0"/>
              <a:t> </a:t>
            </a:r>
            <a:r>
              <a:rPr lang="en-US" sz="1200" dirty="0" smtClean="0"/>
              <a:t>2016;169</a:t>
            </a:r>
            <a:r>
              <a:rPr lang="en-US" sz="1200" dirty="0"/>
              <a:t>: 140-5. </a:t>
            </a:r>
          </a:p>
        </p:txBody>
      </p:sp>
    </p:spTree>
    <p:extLst>
      <p:ext uri="{BB962C8B-B14F-4D97-AF65-F5344CB8AC3E}">
        <p14:creationId xmlns:p14="http://schemas.microsoft.com/office/powerpoint/2010/main" val="17728097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21640"/>
            <a:ext cx="7467600" cy="1143000"/>
          </a:xfrm>
        </p:spPr>
        <p:txBody>
          <a:bodyPr/>
          <a:lstStyle/>
          <a:p>
            <a:pPr algn="ctr"/>
            <a:r>
              <a:rPr lang="en-US" dirty="0" smtClean="0"/>
              <a:t>Adolescents value confidential care</a:t>
            </a:r>
            <a:endParaRPr lang="en-US" dirty="0"/>
          </a:p>
        </p:txBody>
      </p:sp>
      <p:sp>
        <p:nvSpPr>
          <p:cNvPr id="3" name="Content Placeholder 2"/>
          <p:cNvSpPr>
            <a:spLocks noGrp="1"/>
          </p:cNvSpPr>
          <p:nvPr>
            <p:ph idx="1"/>
          </p:nvPr>
        </p:nvSpPr>
        <p:spPr>
          <a:xfrm>
            <a:off x="609600" y="2362200"/>
            <a:ext cx="7620000" cy="1752600"/>
          </a:xfrm>
        </p:spPr>
        <p:txBody>
          <a:bodyPr>
            <a:normAutofit/>
          </a:bodyPr>
          <a:lstStyle/>
          <a:p>
            <a:pPr lvl="0"/>
            <a:r>
              <a:rPr lang="en-US" b="0" dirty="0" smtClean="0"/>
              <a:t>Adolescents will forego needed care, when they believe confidentiality is not assured.</a:t>
            </a:r>
            <a:endParaRPr lang="en-US" dirty="0"/>
          </a:p>
        </p:txBody>
      </p:sp>
      <p:sp>
        <p:nvSpPr>
          <p:cNvPr id="4" name="Slide Number Placeholder 3"/>
          <p:cNvSpPr>
            <a:spLocks noGrp="1"/>
          </p:cNvSpPr>
          <p:nvPr>
            <p:ph type="sldNum" sz="quarter" idx="12"/>
          </p:nvPr>
        </p:nvSpPr>
        <p:spPr>
          <a:xfrm>
            <a:off x="7010400" y="6356351"/>
            <a:ext cx="1676400" cy="349250"/>
          </a:xfrm>
        </p:spPr>
        <p:txBody>
          <a:bodyPr/>
          <a:lstStyle/>
          <a:p>
            <a:fld id="{E6ACC551-9D79-49C1-B9A0-EF0A64586A20}" type="slidenum">
              <a:rPr lang="en-US" smtClean="0">
                <a:solidFill>
                  <a:prstClr val="black"/>
                </a:solidFill>
              </a:rPr>
              <a:pPr/>
              <a:t>7</a:t>
            </a:fld>
            <a:endParaRPr lang="en-US" dirty="0">
              <a:solidFill>
                <a:prstClr val="black"/>
              </a:solidFill>
            </a:endParaRPr>
          </a:p>
        </p:txBody>
      </p:sp>
      <p:sp>
        <p:nvSpPr>
          <p:cNvPr id="5" name="Rectangle 4"/>
          <p:cNvSpPr/>
          <p:nvPr/>
        </p:nvSpPr>
        <p:spPr>
          <a:xfrm>
            <a:off x="457200" y="6396335"/>
            <a:ext cx="6477000" cy="461665"/>
          </a:xfrm>
          <a:prstGeom prst="rect">
            <a:avLst/>
          </a:prstGeom>
        </p:spPr>
        <p:txBody>
          <a:bodyPr wrap="square">
            <a:spAutoFit/>
          </a:bodyPr>
          <a:lstStyle/>
          <a:p>
            <a:r>
              <a:rPr lang="en-US" sz="1200" dirty="0" smtClean="0"/>
              <a:t>Source: Ford </a:t>
            </a:r>
            <a:r>
              <a:rPr lang="en-US" sz="1200" dirty="0"/>
              <a:t>CA, </a:t>
            </a:r>
            <a:r>
              <a:rPr lang="en-US" sz="1200" dirty="0" err="1"/>
              <a:t>Bearman</a:t>
            </a:r>
            <a:r>
              <a:rPr lang="en-US" sz="1200" dirty="0"/>
              <a:t> PS, Moody J. Foregone health care among adolescents. </a:t>
            </a:r>
            <a:r>
              <a:rPr lang="en-US" sz="1200" i="1" dirty="0"/>
              <a:t>JAMA</a:t>
            </a:r>
            <a:r>
              <a:rPr lang="en-US" sz="1200" dirty="0"/>
              <a:t>. 1999; 282(23): 2227-34. </a:t>
            </a:r>
            <a:r>
              <a:rPr lang="en-US" sz="1200" dirty="0" smtClean="0"/>
              <a:t> </a:t>
            </a:r>
            <a:endParaRPr lang="en-US" sz="1200" dirty="0"/>
          </a:p>
        </p:txBody>
      </p:sp>
    </p:spTree>
    <p:extLst>
      <p:ext uri="{BB962C8B-B14F-4D97-AF65-F5344CB8AC3E}">
        <p14:creationId xmlns:p14="http://schemas.microsoft.com/office/powerpoint/2010/main" val="22686596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0"/>
            <a:ext cx="7924800" cy="2362200"/>
          </a:xfrm>
        </p:spPr>
        <p:txBody>
          <a:bodyPr/>
          <a:lstStyle/>
          <a:p>
            <a:r>
              <a:rPr lang="en-US" dirty="0" smtClean="0"/>
              <a:t>Young Adults &amp; </a:t>
            </a:r>
            <a:br>
              <a:rPr lang="en-US" dirty="0" smtClean="0"/>
            </a:br>
            <a:r>
              <a:rPr lang="en-US" dirty="0" smtClean="0"/>
              <a:t>Preventive </a:t>
            </a:r>
            <a:r>
              <a:rPr lang="en-US" dirty="0"/>
              <a:t>S</a:t>
            </a:r>
            <a:r>
              <a:rPr lang="en-US" dirty="0" smtClean="0"/>
              <a:t>ervices:</a:t>
            </a:r>
            <a:br>
              <a:rPr lang="en-US" dirty="0" smtClean="0"/>
            </a:br>
            <a:r>
              <a:rPr lang="en-US" dirty="0" smtClean="0"/>
              <a:t/>
            </a:r>
            <a:br>
              <a:rPr lang="en-US" dirty="0" smtClean="0"/>
            </a:br>
            <a:r>
              <a:rPr lang="en-US" dirty="0" smtClean="0"/>
              <a:t>What do we know?</a:t>
            </a:r>
            <a:br>
              <a:rPr lang="en-US" dirty="0" smtClean="0"/>
            </a:br>
            <a:endParaRPr lang="en-US" dirty="0"/>
          </a:p>
        </p:txBody>
      </p:sp>
      <p:sp>
        <p:nvSpPr>
          <p:cNvPr id="4" name="Slide Number Placeholder 3"/>
          <p:cNvSpPr>
            <a:spLocks noGrp="1"/>
          </p:cNvSpPr>
          <p:nvPr>
            <p:ph type="sldNum" sz="quarter" idx="12"/>
          </p:nvPr>
        </p:nvSpPr>
        <p:spPr/>
        <p:txBody>
          <a:bodyPr/>
          <a:lstStyle/>
          <a:p>
            <a:fld id="{E6ACC551-9D79-49C1-B9A0-EF0A64586A20}" type="slidenum">
              <a:rPr lang="en-US" smtClean="0">
                <a:solidFill>
                  <a:prstClr val="black"/>
                </a:solidFill>
              </a:rPr>
              <a:pPr/>
              <a:t>8</a:t>
            </a:fld>
            <a:endParaRPr lang="en-US" dirty="0">
              <a:solidFill>
                <a:prstClr val="black"/>
              </a:solidFill>
            </a:endParaRPr>
          </a:p>
        </p:txBody>
      </p:sp>
    </p:spTree>
    <p:extLst>
      <p:ext uri="{BB962C8B-B14F-4D97-AF65-F5344CB8AC3E}">
        <p14:creationId xmlns:p14="http://schemas.microsoft.com/office/powerpoint/2010/main" val="37163894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676400"/>
            <a:ext cx="7924800" cy="4525963"/>
          </a:xfrm>
        </p:spPr>
        <p:txBody>
          <a:bodyPr>
            <a:normAutofit/>
          </a:bodyPr>
          <a:lstStyle/>
          <a:p>
            <a:pPr marL="0" indent="0">
              <a:lnSpc>
                <a:spcPct val="100000"/>
              </a:lnSpc>
              <a:spcBef>
                <a:spcPts val="0"/>
              </a:spcBef>
              <a:spcAft>
                <a:spcPts val="0"/>
              </a:spcAft>
              <a:buNone/>
            </a:pPr>
            <a:r>
              <a:rPr lang="en-US" dirty="0" smtClean="0">
                <a:solidFill>
                  <a:schemeClr val="tx1"/>
                </a:solidFill>
                <a:latin typeface="+mn-lt"/>
              </a:rPr>
              <a:t>	</a:t>
            </a:r>
            <a:r>
              <a:rPr lang="en-US" dirty="0" smtClean="0">
                <a:solidFill>
                  <a:srgbClr val="BFBFBF"/>
                </a:solidFill>
                <a:latin typeface="+mn-lt"/>
              </a:rPr>
              <a:t>What Do We Know? </a:t>
            </a:r>
          </a:p>
          <a:p>
            <a:pPr marL="0" indent="0">
              <a:lnSpc>
                <a:spcPct val="100000"/>
              </a:lnSpc>
              <a:spcBef>
                <a:spcPts val="0"/>
              </a:spcBef>
              <a:spcAft>
                <a:spcPts val="0"/>
              </a:spcAft>
              <a:buNone/>
            </a:pPr>
            <a:endParaRPr lang="en-US" dirty="0" smtClean="0">
              <a:solidFill>
                <a:schemeClr val="tx1"/>
              </a:solidFill>
              <a:latin typeface="+mn-lt"/>
            </a:endParaRPr>
          </a:p>
          <a:p>
            <a:pPr marL="0" indent="0">
              <a:lnSpc>
                <a:spcPct val="100000"/>
              </a:lnSpc>
              <a:spcBef>
                <a:spcPts val="0"/>
              </a:spcBef>
              <a:spcAft>
                <a:spcPts val="0"/>
              </a:spcAft>
              <a:buNone/>
            </a:pPr>
            <a:r>
              <a:rPr lang="en-US" dirty="0" smtClean="0">
                <a:solidFill>
                  <a:schemeClr val="tx1"/>
                </a:solidFill>
                <a:latin typeface="+mn-lt"/>
              </a:rPr>
              <a:t>	Promoting the Value of the Visit</a:t>
            </a:r>
          </a:p>
          <a:p>
            <a:pPr marL="0" indent="0">
              <a:lnSpc>
                <a:spcPct val="100000"/>
              </a:lnSpc>
              <a:spcBef>
                <a:spcPts val="0"/>
              </a:spcBef>
              <a:spcAft>
                <a:spcPts val="0"/>
              </a:spcAft>
              <a:buNone/>
            </a:pPr>
            <a:endParaRPr lang="en-US" dirty="0">
              <a:solidFill>
                <a:schemeClr val="bg1">
                  <a:lumMod val="75000"/>
                </a:schemeClr>
              </a:solidFill>
              <a:latin typeface="+mn-lt"/>
            </a:endParaRPr>
          </a:p>
          <a:p>
            <a:pPr marL="0" indent="0">
              <a:lnSpc>
                <a:spcPct val="100000"/>
              </a:lnSpc>
              <a:spcBef>
                <a:spcPts val="0"/>
              </a:spcBef>
              <a:spcAft>
                <a:spcPts val="0"/>
              </a:spcAft>
              <a:buNone/>
            </a:pPr>
            <a:r>
              <a:rPr lang="en-US" dirty="0">
                <a:solidFill>
                  <a:schemeClr val="bg1">
                    <a:lumMod val="75000"/>
                  </a:schemeClr>
                </a:solidFill>
                <a:latin typeface="+mn-lt"/>
              </a:rPr>
              <a:t>	</a:t>
            </a:r>
            <a:r>
              <a:rPr lang="en-US" dirty="0" smtClean="0">
                <a:solidFill>
                  <a:schemeClr val="bg1">
                    <a:lumMod val="75000"/>
                  </a:schemeClr>
                </a:solidFill>
                <a:latin typeface="+mn-lt"/>
              </a:rPr>
              <a:t>Examples of Strategies</a:t>
            </a:r>
          </a:p>
          <a:p>
            <a:pPr marL="0" indent="0">
              <a:lnSpc>
                <a:spcPct val="100000"/>
              </a:lnSpc>
              <a:spcBef>
                <a:spcPts val="0"/>
              </a:spcBef>
              <a:spcAft>
                <a:spcPts val="0"/>
              </a:spcAft>
              <a:buNone/>
            </a:pPr>
            <a:endParaRPr lang="en-US" dirty="0" smtClean="0">
              <a:solidFill>
                <a:schemeClr val="bg1">
                  <a:lumMod val="75000"/>
                </a:schemeClr>
              </a:solidFill>
              <a:latin typeface="+mn-lt"/>
            </a:endParaRPr>
          </a:p>
          <a:p>
            <a:pPr marL="0" indent="0">
              <a:lnSpc>
                <a:spcPct val="100000"/>
              </a:lnSpc>
              <a:spcBef>
                <a:spcPts val="0"/>
              </a:spcBef>
              <a:spcAft>
                <a:spcPts val="0"/>
              </a:spcAft>
              <a:buNone/>
            </a:pPr>
            <a:r>
              <a:rPr lang="en-US" dirty="0" smtClean="0">
                <a:solidFill>
                  <a:schemeClr val="bg1">
                    <a:lumMod val="75000"/>
                  </a:schemeClr>
                </a:solidFill>
                <a:latin typeface="+mn-lt"/>
              </a:rPr>
              <a:t>	QI &amp; Data: A quick overview</a:t>
            </a:r>
          </a:p>
        </p:txBody>
      </p:sp>
      <p:pic>
        <p:nvPicPr>
          <p:cNvPr id="5" name="Picture 2" descr="C:\Users\lfehrenbach\AppData\Local\Microsoft\Windows\Temporary Internet Files\Content.IE5\I57UL0BB\check-mark[1].pn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33400" y="2514600"/>
            <a:ext cx="855663" cy="838200"/>
          </a:xfrm>
          <a:prstGeom prst="rect">
            <a:avLst/>
          </a:prstGeom>
          <a:noFill/>
        </p:spPr>
      </p:pic>
    </p:spTree>
    <p:extLst>
      <p:ext uri="{BB962C8B-B14F-4D97-AF65-F5344CB8AC3E}">
        <p14:creationId xmlns:p14="http://schemas.microsoft.com/office/powerpoint/2010/main" val="18060381"/>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11663</TotalTime>
  <Words>1623</Words>
  <Application>Microsoft Macintosh PowerPoint</Application>
  <PresentationFormat>On-screen Show (4:3)</PresentationFormat>
  <Paragraphs>285</Paragraphs>
  <Slides>29</Slides>
  <Notes>19</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29</vt:i4>
      </vt:variant>
    </vt:vector>
  </HeadingPairs>
  <TitlesOfParts>
    <vt:vector size="39" baseType="lpstr">
      <vt:lpstr>Adobe Gothic Std B</vt:lpstr>
      <vt:lpstr>Arial</vt:lpstr>
      <vt:lpstr>Arial Black</vt:lpstr>
      <vt:lpstr>Calibri</vt:lpstr>
      <vt:lpstr>Courier New</vt:lpstr>
      <vt:lpstr>GFYJeanna</vt:lpstr>
      <vt:lpstr>ＭＳ Ｐゴシック</vt:lpstr>
      <vt:lpstr>Wingdings</vt:lpstr>
      <vt:lpstr>1_Office Theme</vt:lpstr>
      <vt:lpstr>Custom Design</vt:lpstr>
      <vt:lpstr>NST 1: Increase the rate of AYA Well Visits </vt:lpstr>
      <vt:lpstr>PowerPoint Presentation</vt:lpstr>
      <vt:lpstr>PowerPoint Presentation</vt:lpstr>
      <vt:lpstr>Who Values the Well Visit?</vt:lpstr>
      <vt:lpstr>Adolescents trust their parents</vt:lpstr>
      <vt:lpstr>Some barriers for obtaining  a well visit</vt:lpstr>
      <vt:lpstr>Adolescents value confidential care</vt:lpstr>
      <vt:lpstr>Young Adults &amp;  Preventive Services:  What do we know? </vt:lpstr>
      <vt:lpstr>PowerPoint Presentation</vt:lpstr>
      <vt:lpstr>PUT   </vt:lpstr>
      <vt:lpstr>how you get people  to buy your stuff</vt:lpstr>
      <vt:lpstr>PowerPoint Presentation</vt:lpstr>
      <vt:lpstr>price matters</vt:lpstr>
      <vt:lpstr>place matters</vt:lpstr>
      <vt:lpstr>PowerPoint Presentation</vt:lpstr>
      <vt:lpstr>audiences &amp; roles</vt:lpstr>
      <vt:lpstr>Standards/requirements</vt:lpstr>
      <vt:lpstr>generational generalizations</vt:lpstr>
      <vt:lpstr>early adopters</vt:lpstr>
      <vt:lpstr>Yes, yes, no</vt:lpstr>
      <vt:lpstr>Yes, yes, no</vt:lpstr>
      <vt:lpstr>Yes, yes, no</vt:lpstr>
      <vt:lpstr>Yes, yes, no</vt:lpstr>
      <vt:lpstr>PowerPoint Presentation</vt:lpstr>
      <vt:lpstr>PDSA Cycles and NST 1</vt:lpstr>
      <vt:lpstr>PDSA Cycle</vt:lpstr>
      <vt:lpstr>Refresher: NST 1 Overarching Goal </vt:lpstr>
      <vt:lpstr>NST #1: Measures &amp; Resources</vt:lpstr>
      <vt:lpstr>Discussion Questions</vt:lpstr>
    </vt:vector>
  </TitlesOfParts>
  <Company>AMCHP</Company>
  <LinksUpToDate>false</LinksUpToDate>
  <SharedDoc>false</SharedDoc>
  <HyperlinksChanged>false</HyperlinksChanged>
  <AppVersion>15.0030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[Insert state team name]</dc:title>
  <dc:creator>Iliana White</dc:creator>
  <cp:lastModifiedBy>Lauren Twietmeyer</cp:lastModifiedBy>
  <cp:revision>1059</cp:revision>
  <cp:lastPrinted>2016-11-15T15:58:23Z</cp:lastPrinted>
  <dcterms:created xsi:type="dcterms:W3CDTF">2015-09-09T20:48:50Z</dcterms:created>
  <dcterms:modified xsi:type="dcterms:W3CDTF">2017-05-11T23:38:25Z</dcterms:modified>
</cp:coreProperties>
</file>