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charts/chart6.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6"/>
  </p:notesMasterIdLst>
  <p:sldIdLst>
    <p:sldId id="273" r:id="rId2"/>
    <p:sldId id="300" r:id="rId3"/>
    <p:sldId id="294" r:id="rId4"/>
    <p:sldId id="257" r:id="rId5"/>
    <p:sldId id="302" r:id="rId6"/>
    <p:sldId id="288" r:id="rId7"/>
    <p:sldId id="354" r:id="rId8"/>
    <p:sldId id="289" r:id="rId9"/>
    <p:sldId id="303" r:id="rId10"/>
    <p:sldId id="304" r:id="rId11"/>
    <p:sldId id="305" r:id="rId12"/>
    <p:sldId id="301" r:id="rId13"/>
    <p:sldId id="396" r:id="rId14"/>
    <p:sldId id="383" r:id="rId15"/>
    <p:sldId id="357" r:id="rId16"/>
    <p:sldId id="358" r:id="rId17"/>
    <p:sldId id="338" r:id="rId18"/>
    <p:sldId id="344" r:id="rId19"/>
    <p:sldId id="345" r:id="rId20"/>
    <p:sldId id="324" r:id="rId21"/>
    <p:sldId id="325" r:id="rId22"/>
    <p:sldId id="367" r:id="rId23"/>
    <p:sldId id="366" r:id="rId24"/>
    <p:sldId id="308" r:id="rId25"/>
    <p:sldId id="286" r:id="rId26"/>
    <p:sldId id="318" r:id="rId27"/>
    <p:sldId id="317" r:id="rId28"/>
    <p:sldId id="309" r:id="rId29"/>
    <p:sldId id="310" r:id="rId30"/>
    <p:sldId id="311" r:id="rId31"/>
    <p:sldId id="287" r:id="rId32"/>
    <p:sldId id="293" r:id="rId33"/>
    <p:sldId id="281" r:id="rId34"/>
    <p:sldId id="280" r:id="rId35"/>
    <p:sldId id="335" r:id="rId36"/>
    <p:sldId id="334" r:id="rId37"/>
    <p:sldId id="355" r:id="rId38"/>
    <p:sldId id="329" r:id="rId39"/>
    <p:sldId id="373" r:id="rId40"/>
    <p:sldId id="384" r:id="rId41"/>
    <p:sldId id="385" r:id="rId42"/>
    <p:sldId id="386" r:id="rId43"/>
    <p:sldId id="387" r:id="rId44"/>
    <p:sldId id="388" r:id="rId45"/>
    <p:sldId id="389" r:id="rId46"/>
    <p:sldId id="390" r:id="rId47"/>
    <p:sldId id="391" r:id="rId48"/>
    <p:sldId id="392" r:id="rId49"/>
    <p:sldId id="374" r:id="rId50"/>
    <p:sldId id="314" r:id="rId51"/>
    <p:sldId id="381" r:id="rId52"/>
    <p:sldId id="382" r:id="rId53"/>
    <p:sldId id="377" r:id="rId54"/>
    <p:sldId id="330" r:id="rId55"/>
    <p:sldId id="393" r:id="rId56"/>
    <p:sldId id="340" r:id="rId57"/>
    <p:sldId id="346" r:id="rId58"/>
    <p:sldId id="347" r:id="rId59"/>
    <p:sldId id="395" r:id="rId60"/>
    <p:sldId id="348" r:id="rId61"/>
    <p:sldId id="349" r:id="rId62"/>
    <p:sldId id="331" r:id="rId63"/>
    <p:sldId id="332" r:id="rId64"/>
    <p:sldId id="350" r:id="rId65"/>
    <p:sldId id="352" r:id="rId66"/>
    <p:sldId id="337" r:id="rId67"/>
    <p:sldId id="394" r:id="rId68"/>
    <p:sldId id="380" r:id="rId69"/>
    <p:sldId id="333" r:id="rId70"/>
    <p:sldId id="356" r:id="rId71"/>
    <p:sldId id="397" r:id="rId72"/>
    <p:sldId id="295" r:id="rId73"/>
    <p:sldId id="299" r:id="rId74"/>
    <p:sldId id="297"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1026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7628" autoAdjust="0"/>
  </p:normalViewPr>
  <p:slideViewPr>
    <p:cSldViewPr snapToGrid="0" snapToObjects="1">
      <p:cViewPr>
        <p:scale>
          <a:sx n="85" d="100"/>
          <a:sy n="85" d="100"/>
        </p:scale>
        <p:origin x="-1024" y="-176"/>
      </p:cViewPr>
      <p:guideLst>
        <p:guide orient="horz" pos="659"/>
        <p:guide pos="327"/>
      </p:guideLst>
    </p:cSldViewPr>
  </p:slideViewPr>
  <p:notesTextViewPr>
    <p:cViewPr>
      <p:scale>
        <a:sx n="100" d="100"/>
        <a:sy n="100" d="100"/>
      </p:scale>
      <p:origin x="0" y="0"/>
    </p:cViewPr>
  </p:notesTextViewPr>
  <p:sorterViewPr>
    <p:cViewPr>
      <p:scale>
        <a:sx n="66" d="100"/>
        <a:sy n="66" d="100"/>
      </p:scale>
      <p:origin x="0" y="5880"/>
    </p:cViewPr>
  </p:sorterViewPr>
  <p:notesViewPr>
    <p:cSldViewPr snapToGrid="0" snapToObjects="1">
      <p:cViewPr varScale="1">
        <p:scale>
          <a:sx n="67" d="100"/>
          <a:sy n="67" d="100"/>
        </p:scale>
        <p:origin x="-151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ing\Documents\2010%20Mortality%20by%20Cause%20Ages%2020-24%20Edit%20by%20Fion%20N%20Jan%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ing\Documents\Alcohol%20consumption%20graph.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ing\Documents\Alcohol%20consumption%20grap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janepark:Documents:resource%20CENTER:Team-Accountability:MDE.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v>Homicide</c:v>
          </c:tx>
          <c:spPr>
            <a:solidFill>
              <a:schemeClr val="accent6">
                <a:lumMod val="40000"/>
                <a:lumOff val="60000"/>
              </a:schemeClr>
            </a:solidFill>
          </c:spPr>
          <c:invertIfNegative val="0"/>
          <c:dLbls>
            <c:delete val="1"/>
          </c:dLbls>
          <c:cat>
            <c:strRef>
              <c:f>Sheet1!$B$2:$E$2</c:f>
              <c:strCache>
                <c:ptCount val="4"/>
                <c:pt idx="0">
                  <c:v>Male</c:v>
                </c:pt>
                <c:pt idx="1">
                  <c:v>Female</c:v>
                </c:pt>
                <c:pt idx="2">
                  <c:v>Male</c:v>
                </c:pt>
                <c:pt idx="3">
                  <c:v>Female</c:v>
                </c:pt>
              </c:strCache>
            </c:strRef>
          </c:cat>
          <c:val>
            <c:numRef>
              <c:f>Sheet1!$B$3:$E$3</c:f>
              <c:numCache>
                <c:formatCode>General</c:formatCode>
                <c:ptCount val="4"/>
                <c:pt idx="0">
                  <c:v>12.8</c:v>
                </c:pt>
                <c:pt idx="1">
                  <c:v>2.03</c:v>
                </c:pt>
                <c:pt idx="2">
                  <c:v>22.45</c:v>
                </c:pt>
                <c:pt idx="3">
                  <c:v>3.7</c:v>
                </c:pt>
              </c:numCache>
            </c:numRef>
          </c:val>
        </c:ser>
        <c:ser>
          <c:idx val="1"/>
          <c:order val="1"/>
          <c:tx>
            <c:v>Suicide</c:v>
          </c:tx>
          <c:spPr>
            <a:solidFill>
              <a:srgbClr val="D74548"/>
            </a:solidFill>
          </c:spPr>
          <c:invertIfNegative val="0"/>
          <c:dLbls>
            <c:delete val="1"/>
          </c:dLbls>
          <c:cat>
            <c:strRef>
              <c:f>Sheet1!$B$2:$E$2</c:f>
              <c:strCache>
                <c:ptCount val="4"/>
                <c:pt idx="0">
                  <c:v>Male</c:v>
                </c:pt>
                <c:pt idx="1">
                  <c:v>Female</c:v>
                </c:pt>
                <c:pt idx="2">
                  <c:v>Male</c:v>
                </c:pt>
                <c:pt idx="3">
                  <c:v>Female</c:v>
                </c:pt>
              </c:strCache>
            </c:strRef>
          </c:cat>
          <c:val>
            <c:numRef>
              <c:f>Sheet1!$B$4:$E$4</c:f>
              <c:numCache>
                <c:formatCode>General</c:formatCode>
                <c:ptCount val="4"/>
                <c:pt idx="0">
                  <c:v>12.52</c:v>
                </c:pt>
                <c:pt idx="1">
                  <c:v>3.94</c:v>
                </c:pt>
                <c:pt idx="2">
                  <c:v>22.05</c:v>
                </c:pt>
                <c:pt idx="3">
                  <c:v>4.93</c:v>
                </c:pt>
              </c:numCache>
            </c:numRef>
          </c:val>
        </c:ser>
        <c:ser>
          <c:idx val="2"/>
          <c:order val="2"/>
          <c:tx>
            <c:v>MV Fatalities</c:v>
          </c:tx>
          <c:spPr>
            <a:solidFill>
              <a:srgbClr val="FFD924"/>
            </a:solidFill>
          </c:spPr>
          <c:invertIfNegative val="0"/>
          <c:dLbls>
            <c:delete val="1"/>
          </c:dLbls>
          <c:cat>
            <c:strRef>
              <c:f>Sheet1!$B$2:$E$2</c:f>
              <c:strCache>
                <c:ptCount val="4"/>
                <c:pt idx="0">
                  <c:v>Male</c:v>
                </c:pt>
                <c:pt idx="1">
                  <c:v>Female</c:v>
                </c:pt>
                <c:pt idx="2">
                  <c:v>Male</c:v>
                </c:pt>
                <c:pt idx="3">
                  <c:v>Female</c:v>
                </c:pt>
              </c:strCache>
            </c:strRef>
          </c:cat>
          <c:val>
            <c:numRef>
              <c:f>Sheet1!$B$5:$E$5</c:f>
              <c:numCache>
                <c:formatCode>General</c:formatCode>
                <c:ptCount val="4"/>
                <c:pt idx="0">
                  <c:v>16.38</c:v>
                </c:pt>
                <c:pt idx="1">
                  <c:v>8.92</c:v>
                </c:pt>
                <c:pt idx="2">
                  <c:v>28.64</c:v>
                </c:pt>
                <c:pt idx="3">
                  <c:v>9.89</c:v>
                </c:pt>
              </c:numCache>
            </c:numRef>
          </c:val>
        </c:ser>
        <c:ser>
          <c:idx val="3"/>
          <c:order val="3"/>
          <c:tx>
            <c:v>Other</c:v>
          </c:tx>
          <c:spPr>
            <a:solidFill>
              <a:srgbClr val="00BF00"/>
            </a:solidFill>
          </c:spPr>
          <c:invertIfNegative val="0"/>
          <c:dLbls>
            <c:delete val="1"/>
          </c:dLbls>
          <c:cat>
            <c:strRef>
              <c:f>Sheet1!$B$2:$E$2</c:f>
              <c:strCache>
                <c:ptCount val="4"/>
                <c:pt idx="0">
                  <c:v>Male</c:v>
                </c:pt>
                <c:pt idx="1">
                  <c:v>Female</c:v>
                </c:pt>
                <c:pt idx="2">
                  <c:v>Male</c:v>
                </c:pt>
                <c:pt idx="3">
                  <c:v>Female</c:v>
                </c:pt>
              </c:strCache>
            </c:strRef>
          </c:cat>
          <c:val>
            <c:numRef>
              <c:f>Sheet1!$B$6:$E$6</c:f>
              <c:numCache>
                <c:formatCode>General</c:formatCode>
                <c:ptCount val="4"/>
                <c:pt idx="0">
                  <c:v>13.99</c:v>
                </c:pt>
                <c:pt idx="1">
                  <c:v>12.51</c:v>
                </c:pt>
                <c:pt idx="2">
                  <c:v>50.06</c:v>
                </c:pt>
                <c:pt idx="3">
                  <c:v>25.68</c:v>
                </c:pt>
              </c:numCache>
            </c:numRef>
          </c:val>
        </c:ser>
        <c:dLbls>
          <c:showLegendKey val="0"/>
          <c:showVal val="1"/>
          <c:showCatName val="0"/>
          <c:showSerName val="0"/>
          <c:showPercent val="0"/>
          <c:showBubbleSize val="0"/>
        </c:dLbls>
        <c:gapWidth val="150"/>
        <c:overlap val="100"/>
        <c:axId val="-2071772296"/>
        <c:axId val="-2071769320"/>
      </c:barChart>
      <c:lineChart>
        <c:grouping val="standard"/>
        <c:varyColors val="0"/>
        <c:ser>
          <c:idx val="4"/>
          <c:order val="4"/>
          <c:spPr>
            <a:ln>
              <a:noFill/>
            </a:ln>
          </c:spPr>
          <c:marker>
            <c:symbol val="none"/>
          </c:marker>
          <c:dLbls>
            <c:dLbl>
              <c:idx val="0"/>
              <c:layout>
                <c:manualLayout>
                  <c:x val="-0.0248084341806267"/>
                  <c:y val="0.0220181880934608"/>
                </c:manualLayout>
              </c:layout>
              <c:dLblPos val="r"/>
              <c:showLegendKey val="0"/>
              <c:showVal val="1"/>
              <c:showCatName val="0"/>
              <c:showSerName val="0"/>
              <c:showPercent val="0"/>
              <c:showBubbleSize val="0"/>
            </c:dLbl>
            <c:dLbl>
              <c:idx val="2"/>
              <c:layout>
                <c:manualLayout>
                  <c:x val="-0.0304471630643486"/>
                  <c:y val="-0.0472986748216106"/>
                </c:manualLayout>
              </c:layout>
              <c:dLblPos val="r"/>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strRef>
              <c:f>Sheet1!$B$2:$E$2</c:f>
              <c:strCache>
                <c:ptCount val="4"/>
                <c:pt idx="0">
                  <c:v>Male</c:v>
                </c:pt>
                <c:pt idx="1">
                  <c:v>Female</c:v>
                </c:pt>
                <c:pt idx="2">
                  <c:v>Male</c:v>
                </c:pt>
                <c:pt idx="3">
                  <c:v>Female</c:v>
                </c:pt>
              </c:strCache>
            </c:strRef>
          </c:cat>
          <c:val>
            <c:numRef>
              <c:f>Sheet1!$B$7:$E$7</c:f>
              <c:numCache>
                <c:formatCode>General</c:formatCode>
                <c:ptCount val="4"/>
                <c:pt idx="0">
                  <c:v>65.9</c:v>
                </c:pt>
                <c:pt idx="1">
                  <c:v>27.4</c:v>
                </c:pt>
                <c:pt idx="2">
                  <c:v>123.2</c:v>
                </c:pt>
                <c:pt idx="3">
                  <c:v>44.2</c:v>
                </c:pt>
              </c:numCache>
            </c:numRef>
          </c:val>
          <c:smooth val="0"/>
        </c:ser>
        <c:dLbls>
          <c:showLegendKey val="0"/>
          <c:showVal val="0"/>
          <c:showCatName val="0"/>
          <c:showSerName val="0"/>
          <c:showPercent val="0"/>
          <c:showBubbleSize val="0"/>
        </c:dLbls>
        <c:marker val="1"/>
        <c:smooth val="0"/>
        <c:axId val="-2071772296"/>
        <c:axId val="-2071769320"/>
      </c:lineChart>
      <c:catAx>
        <c:axId val="-2071772296"/>
        <c:scaling>
          <c:orientation val="minMax"/>
        </c:scaling>
        <c:delete val="0"/>
        <c:axPos val="b"/>
        <c:majorTickMark val="out"/>
        <c:minorTickMark val="none"/>
        <c:tickLblPos val="nextTo"/>
        <c:crossAx val="-2071769320"/>
        <c:crosses val="autoZero"/>
        <c:auto val="1"/>
        <c:lblAlgn val="ctr"/>
        <c:lblOffset val="100"/>
        <c:noMultiLvlLbl val="0"/>
      </c:catAx>
      <c:valAx>
        <c:axId val="-2071769320"/>
        <c:scaling>
          <c:orientation val="minMax"/>
        </c:scaling>
        <c:delete val="0"/>
        <c:axPos val="l"/>
        <c:majorGridlines/>
        <c:numFmt formatCode="General" sourceLinked="1"/>
        <c:majorTickMark val="out"/>
        <c:minorTickMark val="none"/>
        <c:tickLblPos val="nextTo"/>
        <c:crossAx val="-2071772296"/>
        <c:crosses val="autoZero"/>
        <c:crossBetween val="between"/>
      </c:valAx>
    </c:plotArea>
    <c:legend>
      <c:legendPos val="r"/>
      <c:legendEntry>
        <c:idx val="4"/>
        <c:delete val="1"/>
      </c:legendEntry>
      <c:layout>
        <c:manualLayout>
          <c:xMode val="edge"/>
          <c:yMode val="edge"/>
          <c:x val="0.791642621853476"/>
          <c:y val="0.137528955669532"/>
          <c:w val="0.177104669802181"/>
          <c:h val="0.334982783115413"/>
        </c:manualLayout>
      </c:layout>
      <c:overlay val="1"/>
      <c:txPr>
        <a:bodyPr/>
        <a:lstStyle/>
        <a:p>
          <a:pPr>
            <a:defRPr sz="1400"/>
          </a:pPr>
          <a:endParaRPr lang="en-US"/>
        </a:p>
      </c:txPr>
    </c:legend>
    <c:plotVisOnly val="1"/>
    <c:dispBlanksAs val="gap"/>
    <c:showDLblsOverMax val="0"/>
  </c:chart>
  <c:txPr>
    <a:bodyPr/>
    <a:lstStyle/>
    <a:p>
      <a:pPr>
        <a:defRPr sz="1800" b="1">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455766047851875"/>
          <c:y val="0.11704467052884"/>
          <c:w val="0.81381164525487"/>
          <c:h val="0.797625596096263"/>
        </c:manualLayout>
      </c:layout>
      <c:barChart>
        <c:barDir val="col"/>
        <c:grouping val="clustered"/>
        <c:varyColors val="0"/>
        <c:ser>
          <c:idx val="0"/>
          <c:order val="0"/>
          <c:tx>
            <c:strRef>
              <c:f>Sheet1!$B$67</c:f>
              <c:strCache>
                <c:ptCount val="1"/>
                <c:pt idx="0">
                  <c:v>Age 12-17</c:v>
                </c:pt>
              </c:strCache>
            </c:strRef>
          </c:tx>
          <c:spPr>
            <a:solidFill>
              <a:srgbClr val="00B0F0"/>
            </a:solidFill>
          </c:spPr>
          <c:invertIfNegative val="0"/>
          <c:dLbls>
            <c:txPr>
              <a:bodyPr/>
              <a:lstStyle/>
              <a:p>
                <a:pPr>
                  <a:defRPr sz="1400">
                    <a:latin typeface="Corbel" panose="020B0503020204020204" pitchFamily="34" charset="0"/>
                  </a:defRPr>
                </a:pPr>
                <a:endParaRPr lang="en-US"/>
              </a:p>
            </c:txPr>
            <c:showLegendKey val="0"/>
            <c:showVal val="1"/>
            <c:showCatName val="0"/>
            <c:showSerName val="0"/>
            <c:showPercent val="0"/>
            <c:showBubbleSize val="0"/>
            <c:showLeaderLines val="0"/>
          </c:dLbls>
          <c:cat>
            <c:strRef>
              <c:f>Sheet1!$A$68:$A$70</c:f>
              <c:strCache>
                <c:ptCount val="3"/>
                <c:pt idx="0">
                  <c:v>Cigarettes</c:v>
                </c:pt>
                <c:pt idx="1">
                  <c:v>Marijuana</c:v>
                </c:pt>
                <c:pt idx="2">
                  <c:v>Alcohol</c:v>
                </c:pt>
              </c:strCache>
            </c:strRef>
          </c:cat>
          <c:val>
            <c:numRef>
              <c:f>Sheet1!$B$68:$B$70</c:f>
              <c:numCache>
                <c:formatCode>0%</c:formatCode>
                <c:ptCount val="3"/>
                <c:pt idx="0">
                  <c:v>0.055</c:v>
                </c:pt>
                <c:pt idx="1">
                  <c:v>0.071</c:v>
                </c:pt>
                <c:pt idx="2">
                  <c:v>0.113</c:v>
                </c:pt>
              </c:numCache>
            </c:numRef>
          </c:val>
        </c:ser>
        <c:ser>
          <c:idx val="1"/>
          <c:order val="1"/>
          <c:tx>
            <c:strRef>
              <c:f>Sheet1!$C$67</c:f>
              <c:strCache>
                <c:ptCount val="1"/>
                <c:pt idx="0">
                  <c:v>Age 18-25</c:v>
                </c:pt>
              </c:strCache>
            </c:strRef>
          </c:tx>
          <c:spPr>
            <a:solidFill>
              <a:srgbClr val="FF0000"/>
            </a:solidFill>
          </c:spPr>
          <c:invertIfNegative val="0"/>
          <c:dLbls>
            <c:txPr>
              <a:bodyPr/>
              <a:lstStyle/>
              <a:p>
                <a:pPr>
                  <a:defRPr sz="1400">
                    <a:latin typeface="Corbel" panose="020B0503020204020204" pitchFamily="34" charset="0"/>
                  </a:defRPr>
                </a:pPr>
                <a:endParaRPr lang="en-US"/>
              </a:p>
            </c:txPr>
            <c:showLegendKey val="0"/>
            <c:showVal val="1"/>
            <c:showCatName val="0"/>
            <c:showSerName val="0"/>
            <c:showPercent val="0"/>
            <c:showBubbleSize val="0"/>
            <c:showLeaderLines val="0"/>
          </c:dLbls>
          <c:cat>
            <c:strRef>
              <c:f>Sheet1!$A$68:$A$70</c:f>
              <c:strCache>
                <c:ptCount val="3"/>
                <c:pt idx="0">
                  <c:v>Cigarettes</c:v>
                </c:pt>
                <c:pt idx="1">
                  <c:v>Marijuana</c:v>
                </c:pt>
                <c:pt idx="2">
                  <c:v>Alcohol</c:v>
                </c:pt>
              </c:strCache>
            </c:strRef>
          </c:cat>
          <c:val>
            <c:numRef>
              <c:f>Sheet1!$C$68:$C$70</c:f>
              <c:numCache>
                <c:formatCode>0%</c:formatCode>
                <c:ptCount val="3"/>
                <c:pt idx="0">
                  <c:v>0.307</c:v>
                </c:pt>
                <c:pt idx="1">
                  <c:v>0.195</c:v>
                </c:pt>
                <c:pt idx="2">
                  <c:v>0.599</c:v>
                </c:pt>
              </c:numCache>
            </c:numRef>
          </c:val>
        </c:ser>
        <c:dLbls>
          <c:showLegendKey val="0"/>
          <c:showVal val="0"/>
          <c:showCatName val="0"/>
          <c:showSerName val="0"/>
          <c:showPercent val="0"/>
          <c:showBubbleSize val="0"/>
        </c:dLbls>
        <c:gapWidth val="150"/>
        <c:axId val="-2071669832"/>
        <c:axId val="-2071666792"/>
      </c:barChart>
      <c:catAx>
        <c:axId val="-2071669832"/>
        <c:scaling>
          <c:orientation val="minMax"/>
        </c:scaling>
        <c:delete val="0"/>
        <c:axPos val="b"/>
        <c:majorTickMark val="out"/>
        <c:minorTickMark val="none"/>
        <c:tickLblPos val="nextTo"/>
        <c:txPr>
          <a:bodyPr/>
          <a:lstStyle/>
          <a:p>
            <a:pPr>
              <a:defRPr>
                <a:latin typeface="Corbel" panose="020B0503020204020204" pitchFamily="34" charset="0"/>
              </a:defRPr>
            </a:pPr>
            <a:endParaRPr lang="en-US"/>
          </a:p>
        </c:txPr>
        <c:crossAx val="-2071666792"/>
        <c:crosses val="autoZero"/>
        <c:auto val="1"/>
        <c:lblAlgn val="ctr"/>
        <c:lblOffset val="100"/>
        <c:noMultiLvlLbl val="0"/>
      </c:catAx>
      <c:valAx>
        <c:axId val="-2071666792"/>
        <c:scaling>
          <c:orientation val="minMax"/>
        </c:scaling>
        <c:delete val="0"/>
        <c:axPos val="l"/>
        <c:majorGridlines/>
        <c:numFmt formatCode="0%" sourceLinked="1"/>
        <c:majorTickMark val="out"/>
        <c:minorTickMark val="none"/>
        <c:tickLblPos val="nextTo"/>
        <c:txPr>
          <a:bodyPr/>
          <a:lstStyle/>
          <a:p>
            <a:pPr>
              <a:defRPr>
                <a:latin typeface="Corbel" panose="020B0503020204020204" pitchFamily="34" charset="0"/>
              </a:defRPr>
            </a:pPr>
            <a:endParaRPr lang="en-US"/>
          </a:p>
        </c:txPr>
        <c:crossAx val="-2071669832"/>
        <c:crosses val="autoZero"/>
        <c:crossBetween val="between"/>
      </c:valAx>
    </c:plotArea>
    <c:legend>
      <c:legendPos val="r"/>
      <c:layout>
        <c:manualLayout>
          <c:xMode val="edge"/>
          <c:yMode val="edge"/>
          <c:x val="0.848525694156652"/>
          <c:y val="0.12802188458837"/>
          <c:w val="0.131182829120044"/>
          <c:h val="0.225013493031681"/>
        </c:manualLayout>
      </c:layout>
      <c:overlay val="0"/>
      <c:txPr>
        <a:bodyPr/>
        <a:lstStyle/>
        <a:p>
          <a:pPr>
            <a:defRPr sz="1400">
              <a:latin typeface="Corbel" panose="020B0503020204020204" pitchFamily="34" charset="0"/>
            </a:defRPr>
          </a:pPr>
          <a:endParaRPr lang="en-US"/>
        </a:p>
      </c:txPr>
    </c:legend>
    <c:plotVisOnly val="1"/>
    <c:dispBlanksAs val="gap"/>
    <c:showDLblsOverMax val="0"/>
  </c:chart>
  <c:txPr>
    <a:bodyPr/>
    <a:lstStyle/>
    <a:p>
      <a:pPr>
        <a:defRPr sz="1800" b="1">
          <a:solidFill>
            <a:schemeClr val="bg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815421185559352"/>
          <c:y val="0.10513985751781"/>
          <c:w val="0.917309463675531"/>
          <c:h val="0.812045369328834"/>
        </c:manualLayout>
      </c:layout>
      <c:barChart>
        <c:barDir val="col"/>
        <c:grouping val="clustered"/>
        <c:varyColors val="0"/>
        <c:ser>
          <c:idx val="0"/>
          <c:order val="0"/>
          <c:tx>
            <c:strRef>
              <c:f>Sheet1!$B$62</c:f>
              <c:strCache>
                <c:ptCount val="1"/>
                <c:pt idx="0">
                  <c:v>Age 12-17</c:v>
                </c:pt>
              </c:strCache>
            </c:strRef>
          </c:tx>
          <c:spPr>
            <a:solidFill>
              <a:srgbClr val="00B0F0"/>
            </a:solidFill>
          </c:spPr>
          <c:invertIfNegative val="0"/>
          <c:dLbls>
            <c:txPr>
              <a:bodyPr/>
              <a:lstStyle/>
              <a:p>
                <a:pPr>
                  <a:defRPr sz="1400" b="1">
                    <a:solidFill>
                      <a:schemeClr val="bg1"/>
                    </a:solidFill>
                    <a:latin typeface="Corbel" panose="020B0503020204020204" pitchFamily="34" charset="0"/>
                  </a:defRPr>
                </a:pPr>
                <a:endParaRPr lang="en-US"/>
              </a:p>
            </c:txPr>
            <c:showLegendKey val="0"/>
            <c:showVal val="1"/>
            <c:showCatName val="0"/>
            <c:showSerName val="0"/>
            <c:showPercent val="0"/>
            <c:showBubbleSize val="0"/>
            <c:showLeaderLines val="0"/>
          </c:dLbls>
          <c:cat>
            <c:strRef>
              <c:f>Sheet1!$A$63:$A$64</c:f>
              <c:strCache>
                <c:ptCount val="2"/>
                <c:pt idx="0">
                  <c:v>Binge Drinking</c:v>
                </c:pt>
                <c:pt idx="1">
                  <c:v>Heavy Drinking</c:v>
                </c:pt>
              </c:strCache>
            </c:strRef>
          </c:cat>
          <c:val>
            <c:numRef>
              <c:f>Sheet1!$B$63:$B$64</c:f>
              <c:numCache>
                <c:formatCode>0%</c:formatCode>
                <c:ptCount val="2"/>
                <c:pt idx="0">
                  <c:v>0.062</c:v>
                </c:pt>
                <c:pt idx="1">
                  <c:v>0.011</c:v>
                </c:pt>
              </c:numCache>
            </c:numRef>
          </c:val>
        </c:ser>
        <c:ser>
          <c:idx val="1"/>
          <c:order val="1"/>
          <c:tx>
            <c:strRef>
              <c:f>Sheet1!$C$62</c:f>
              <c:strCache>
                <c:ptCount val="1"/>
                <c:pt idx="0">
                  <c:v>Age 18-25</c:v>
                </c:pt>
              </c:strCache>
            </c:strRef>
          </c:tx>
          <c:spPr>
            <a:solidFill>
              <a:srgbClr val="FF0000"/>
            </a:solidFill>
          </c:spPr>
          <c:invertIfNegative val="0"/>
          <c:dLbls>
            <c:txPr>
              <a:bodyPr/>
              <a:lstStyle/>
              <a:p>
                <a:pPr>
                  <a:defRPr sz="1400" b="1">
                    <a:solidFill>
                      <a:schemeClr val="bg1"/>
                    </a:solidFill>
                    <a:latin typeface="Corbel" panose="020B0503020204020204" pitchFamily="34" charset="0"/>
                  </a:defRPr>
                </a:pPr>
                <a:endParaRPr lang="en-US"/>
              </a:p>
            </c:txPr>
            <c:showLegendKey val="0"/>
            <c:showVal val="1"/>
            <c:showCatName val="0"/>
            <c:showSerName val="0"/>
            <c:showPercent val="0"/>
            <c:showBubbleSize val="0"/>
            <c:showLeaderLines val="0"/>
          </c:dLbls>
          <c:cat>
            <c:strRef>
              <c:f>Sheet1!$A$63:$A$64</c:f>
              <c:strCache>
                <c:ptCount val="2"/>
                <c:pt idx="0">
                  <c:v>Binge Drinking</c:v>
                </c:pt>
                <c:pt idx="1">
                  <c:v>Heavy Drinking</c:v>
                </c:pt>
              </c:strCache>
            </c:strRef>
          </c:cat>
          <c:val>
            <c:numRef>
              <c:f>Sheet1!$C$63:$C$64</c:f>
              <c:numCache>
                <c:formatCode>0%</c:formatCode>
                <c:ptCount val="2"/>
                <c:pt idx="0">
                  <c:v>0.38</c:v>
                </c:pt>
                <c:pt idx="1">
                  <c:v>0.112</c:v>
                </c:pt>
              </c:numCache>
            </c:numRef>
          </c:val>
        </c:ser>
        <c:dLbls>
          <c:showLegendKey val="0"/>
          <c:showVal val="0"/>
          <c:showCatName val="0"/>
          <c:showSerName val="0"/>
          <c:showPercent val="0"/>
          <c:showBubbleSize val="0"/>
        </c:dLbls>
        <c:gapWidth val="150"/>
        <c:axId val="-2071599384"/>
        <c:axId val="-2071596216"/>
      </c:barChart>
      <c:catAx>
        <c:axId val="-2071599384"/>
        <c:scaling>
          <c:orientation val="minMax"/>
        </c:scaling>
        <c:delete val="0"/>
        <c:axPos val="b"/>
        <c:majorTickMark val="out"/>
        <c:minorTickMark val="none"/>
        <c:tickLblPos val="nextTo"/>
        <c:txPr>
          <a:bodyPr/>
          <a:lstStyle/>
          <a:p>
            <a:pPr>
              <a:defRPr sz="1800" b="1">
                <a:solidFill>
                  <a:schemeClr val="bg1"/>
                </a:solidFill>
                <a:latin typeface="Corbel" panose="020B0503020204020204" pitchFamily="34" charset="0"/>
              </a:defRPr>
            </a:pPr>
            <a:endParaRPr lang="en-US"/>
          </a:p>
        </c:txPr>
        <c:crossAx val="-2071596216"/>
        <c:crosses val="autoZero"/>
        <c:auto val="1"/>
        <c:lblAlgn val="ctr"/>
        <c:lblOffset val="100"/>
        <c:noMultiLvlLbl val="0"/>
      </c:catAx>
      <c:valAx>
        <c:axId val="-2071596216"/>
        <c:scaling>
          <c:orientation val="minMax"/>
        </c:scaling>
        <c:delete val="0"/>
        <c:axPos val="l"/>
        <c:majorGridlines/>
        <c:numFmt formatCode="0%" sourceLinked="1"/>
        <c:majorTickMark val="out"/>
        <c:minorTickMark val="none"/>
        <c:tickLblPos val="nextTo"/>
        <c:txPr>
          <a:bodyPr/>
          <a:lstStyle/>
          <a:p>
            <a:pPr>
              <a:defRPr sz="1800" b="1">
                <a:solidFill>
                  <a:schemeClr val="bg1"/>
                </a:solidFill>
                <a:latin typeface="Corbel" panose="020B0503020204020204" pitchFamily="34" charset="0"/>
              </a:defRPr>
            </a:pPr>
            <a:endParaRPr lang="en-US"/>
          </a:p>
        </c:txPr>
        <c:crossAx val="-2071599384"/>
        <c:crosses val="autoZero"/>
        <c:crossBetween val="between"/>
      </c:valAx>
    </c:plotArea>
    <c:legend>
      <c:legendPos val="r"/>
      <c:layout>
        <c:manualLayout>
          <c:xMode val="edge"/>
          <c:yMode val="edge"/>
          <c:x val="0.808665750507602"/>
          <c:y val="0.100054180727409"/>
          <c:w val="0.152340291190016"/>
          <c:h val="0.229171728533933"/>
        </c:manualLayout>
      </c:layout>
      <c:overlay val="0"/>
      <c:txPr>
        <a:bodyPr/>
        <a:lstStyle/>
        <a:p>
          <a:pPr>
            <a:defRPr sz="1400">
              <a:solidFill>
                <a:schemeClr val="bg1"/>
              </a:solidFill>
              <a:latin typeface="Corbel" panose="020B0503020204020204" pitchFamily="34" charset="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627482502187227"/>
          <c:y val="0.0311540328544445"/>
          <c:w val="0.918024691358025"/>
          <c:h val="0.872514865897047"/>
        </c:manualLayout>
      </c:layout>
      <c:barChart>
        <c:barDir val="col"/>
        <c:grouping val="clustered"/>
        <c:varyColors val="0"/>
        <c:ser>
          <c:idx val="0"/>
          <c:order val="0"/>
          <c:tx>
            <c:strRef>
              <c:f>Sheet1!$A$18</c:f>
              <c:strCache>
                <c:ptCount val="1"/>
                <c:pt idx="0">
                  <c:v>males</c:v>
                </c:pt>
              </c:strCache>
            </c:strRef>
          </c:tx>
          <c:spPr>
            <a:solidFill>
              <a:srgbClr val="00B0F0"/>
            </a:solidFill>
          </c:spPr>
          <c:invertIfNegative val="0"/>
          <c:dLbls>
            <c:txPr>
              <a:bodyPr/>
              <a:lstStyle/>
              <a:p>
                <a:pPr>
                  <a:defRPr sz="1500">
                    <a:solidFill>
                      <a:schemeClr val="bg1"/>
                    </a:solidFill>
                  </a:defRPr>
                </a:pPr>
                <a:endParaRPr lang="en-US"/>
              </a:p>
            </c:txPr>
            <c:showLegendKey val="0"/>
            <c:showVal val="1"/>
            <c:showCatName val="0"/>
            <c:showSerName val="0"/>
            <c:showPercent val="0"/>
            <c:showBubbleSize val="0"/>
            <c:showLeaderLines val="0"/>
          </c:dLbls>
          <c:cat>
            <c:strRef>
              <c:f>Sheet1!$B$17:$C$17</c:f>
              <c:strCache>
                <c:ptCount val="2"/>
                <c:pt idx="0">
                  <c:v>age 12-17</c:v>
                </c:pt>
                <c:pt idx="1">
                  <c:v>age 18-25</c:v>
                </c:pt>
              </c:strCache>
            </c:strRef>
          </c:cat>
          <c:val>
            <c:numRef>
              <c:f>Sheet1!$B$18:$C$18</c:f>
              <c:numCache>
                <c:formatCode>0.0%</c:formatCode>
                <c:ptCount val="2"/>
                <c:pt idx="0">
                  <c:v>0.052</c:v>
                </c:pt>
                <c:pt idx="1">
                  <c:v>0.06</c:v>
                </c:pt>
              </c:numCache>
            </c:numRef>
          </c:val>
        </c:ser>
        <c:ser>
          <c:idx val="1"/>
          <c:order val="1"/>
          <c:tx>
            <c:strRef>
              <c:f>Sheet1!$A$19</c:f>
              <c:strCache>
                <c:ptCount val="1"/>
                <c:pt idx="0">
                  <c:v>females</c:v>
                </c:pt>
              </c:strCache>
            </c:strRef>
          </c:tx>
          <c:spPr>
            <a:solidFill>
              <a:srgbClr val="FF0000"/>
            </a:solidFill>
          </c:spPr>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txPr>
              <a:bodyPr/>
              <a:lstStyle/>
              <a:p>
                <a:pPr>
                  <a:defRPr sz="1500">
                    <a:solidFill>
                      <a:schemeClr val="bg1"/>
                    </a:solidFill>
                  </a:defRPr>
                </a:pPr>
                <a:endParaRPr lang="en-US"/>
              </a:p>
            </c:txPr>
            <c:showLegendKey val="0"/>
            <c:showVal val="0"/>
            <c:showCatName val="0"/>
            <c:showSerName val="0"/>
            <c:showPercent val="0"/>
            <c:showBubbleSize val="0"/>
          </c:dLbls>
          <c:cat>
            <c:strRef>
              <c:f>Sheet1!$B$17:$C$17</c:f>
              <c:strCache>
                <c:ptCount val="2"/>
                <c:pt idx="0">
                  <c:v>age 12-17</c:v>
                </c:pt>
                <c:pt idx="1">
                  <c:v>age 18-25</c:v>
                </c:pt>
              </c:strCache>
            </c:strRef>
          </c:cat>
          <c:val>
            <c:numRef>
              <c:f>Sheet1!$B$19:$C$19</c:f>
              <c:numCache>
                <c:formatCode>0.0%</c:formatCode>
                <c:ptCount val="2"/>
                <c:pt idx="0">
                  <c:v>0.161</c:v>
                </c:pt>
                <c:pt idx="1">
                  <c:v>0.119</c:v>
                </c:pt>
              </c:numCache>
            </c:numRef>
          </c:val>
        </c:ser>
        <c:dLbls>
          <c:showLegendKey val="0"/>
          <c:showVal val="0"/>
          <c:showCatName val="0"/>
          <c:showSerName val="0"/>
          <c:showPercent val="0"/>
          <c:showBubbleSize val="0"/>
        </c:dLbls>
        <c:gapWidth val="150"/>
        <c:axId val="-2071539080"/>
        <c:axId val="-2071535880"/>
      </c:barChart>
      <c:catAx>
        <c:axId val="-2071539080"/>
        <c:scaling>
          <c:orientation val="minMax"/>
        </c:scaling>
        <c:delete val="0"/>
        <c:axPos val="b"/>
        <c:majorTickMark val="out"/>
        <c:minorTickMark val="none"/>
        <c:tickLblPos val="nextTo"/>
        <c:txPr>
          <a:bodyPr/>
          <a:lstStyle/>
          <a:p>
            <a:pPr>
              <a:defRPr sz="1500">
                <a:solidFill>
                  <a:schemeClr val="bg1"/>
                </a:solidFill>
              </a:defRPr>
            </a:pPr>
            <a:endParaRPr lang="en-US"/>
          </a:p>
        </c:txPr>
        <c:crossAx val="-2071535880"/>
        <c:crosses val="autoZero"/>
        <c:auto val="1"/>
        <c:lblAlgn val="ctr"/>
        <c:lblOffset val="100"/>
        <c:noMultiLvlLbl val="0"/>
      </c:catAx>
      <c:valAx>
        <c:axId val="-2071535880"/>
        <c:scaling>
          <c:orientation val="minMax"/>
        </c:scaling>
        <c:delete val="0"/>
        <c:axPos val="l"/>
        <c:majorGridlines/>
        <c:numFmt formatCode="0.0%" sourceLinked="1"/>
        <c:majorTickMark val="out"/>
        <c:minorTickMark val="none"/>
        <c:tickLblPos val="nextTo"/>
        <c:txPr>
          <a:bodyPr/>
          <a:lstStyle/>
          <a:p>
            <a:pPr>
              <a:defRPr sz="1600">
                <a:solidFill>
                  <a:schemeClr val="bg1"/>
                </a:solidFill>
              </a:defRPr>
            </a:pPr>
            <a:endParaRPr lang="en-US"/>
          </a:p>
        </c:txPr>
        <c:crossAx val="-2071539080"/>
        <c:crosses val="autoZero"/>
        <c:crossBetween val="between"/>
      </c:valAx>
    </c:plotArea>
    <c:legend>
      <c:legendPos val="r"/>
      <c:layout>
        <c:manualLayout>
          <c:xMode val="edge"/>
          <c:yMode val="edge"/>
          <c:x val="0.855772941576747"/>
          <c:y val="0.0619028480789613"/>
          <c:w val="0.108733231262759"/>
          <c:h val="0.135401460418479"/>
        </c:manualLayout>
      </c:layout>
      <c:overlay val="0"/>
      <c:txPr>
        <a:bodyPr/>
        <a:lstStyle/>
        <a:p>
          <a:pPr>
            <a:defRPr sz="1500">
              <a:solidFill>
                <a:schemeClr val="bg1"/>
              </a:solidFill>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Males</c:v>
                </c:pt>
              </c:strCache>
            </c:strRef>
          </c:tx>
          <c:spPr>
            <a:solidFill>
              <a:srgbClr val="00B0F0"/>
            </a:solidFill>
            <a:ln>
              <a:solidFill>
                <a:srgbClr val="00B0F0"/>
              </a:solidFill>
            </a:ln>
            <a:effectLst>
              <a:outerShdw blurRad="38100" dist="25400" dir="5400000" rotWithShape="0">
                <a:srgbClr val="000000">
                  <a:alpha val="75000"/>
                </a:srgbClr>
              </a:outerShdw>
              <a:softEdge rad="25400"/>
            </a:effectLst>
          </c:spPr>
          <c:invertIfNegative val="0"/>
          <c:dLbls>
            <c:numFmt formatCode="0%" sourceLinked="0"/>
            <c:showLegendKey val="0"/>
            <c:showVal val="1"/>
            <c:showCatName val="0"/>
            <c:showSerName val="0"/>
            <c:showPercent val="0"/>
            <c:showBubbleSize val="0"/>
            <c:showLeaderLines val="0"/>
          </c:dLbls>
          <c:cat>
            <c:strRef>
              <c:f>Sheet1!$A$2:$A$3</c:f>
              <c:strCache>
                <c:ptCount val="2"/>
                <c:pt idx="0">
                  <c:v>Adolescents (10-17)</c:v>
                </c:pt>
                <c:pt idx="1">
                  <c:v>Young Adult (18-25)</c:v>
                </c:pt>
              </c:strCache>
            </c:strRef>
          </c:cat>
          <c:val>
            <c:numRef>
              <c:f>Sheet1!$B$2:$B$3</c:f>
              <c:numCache>
                <c:formatCode>0%</c:formatCode>
                <c:ptCount val="2"/>
                <c:pt idx="0">
                  <c:v>0.945</c:v>
                </c:pt>
                <c:pt idx="1">
                  <c:v>0.673</c:v>
                </c:pt>
              </c:numCache>
            </c:numRef>
          </c:val>
        </c:ser>
        <c:ser>
          <c:idx val="1"/>
          <c:order val="1"/>
          <c:tx>
            <c:strRef>
              <c:f>Sheet1!$C$1</c:f>
              <c:strCache>
                <c:ptCount val="1"/>
                <c:pt idx="0">
                  <c:v>Females</c:v>
                </c:pt>
              </c:strCache>
            </c:strRef>
          </c:tx>
          <c:spPr>
            <a:solidFill>
              <a:srgbClr val="FF0000"/>
            </a:solidFill>
            <a:ln>
              <a:noFill/>
            </a:ln>
            <a:effectLst>
              <a:outerShdw blurRad="38100" dist="25400" dir="5400000" rotWithShape="0">
                <a:srgbClr val="000000">
                  <a:alpha val="75000"/>
                </a:srgbClr>
              </a:outerShdw>
              <a:softEdge rad="25400"/>
            </a:effectLst>
          </c:spPr>
          <c:invertIfNegative val="0"/>
          <c:dLbls>
            <c:showLegendKey val="0"/>
            <c:showVal val="1"/>
            <c:showCatName val="0"/>
            <c:showSerName val="0"/>
            <c:showPercent val="0"/>
            <c:showBubbleSize val="0"/>
            <c:showLeaderLines val="0"/>
          </c:dLbls>
          <c:cat>
            <c:strRef>
              <c:f>Sheet1!$A$2:$A$3</c:f>
              <c:strCache>
                <c:ptCount val="2"/>
                <c:pt idx="0">
                  <c:v>Adolescents (10-17)</c:v>
                </c:pt>
                <c:pt idx="1">
                  <c:v>Young Adult (18-25)</c:v>
                </c:pt>
              </c:strCache>
            </c:strRef>
          </c:cat>
          <c:val>
            <c:numRef>
              <c:f>Sheet1!$C$2:$C$3</c:f>
              <c:numCache>
                <c:formatCode>0%</c:formatCode>
                <c:ptCount val="2"/>
                <c:pt idx="0">
                  <c:v>0.952</c:v>
                </c:pt>
                <c:pt idx="1">
                  <c:v>0.79</c:v>
                </c:pt>
              </c:numCache>
            </c:numRef>
          </c:val>
        </c:ser>
        <c:dLbls>
          <c:showLegendKey val="0"/>
          <c:showVal val="0"/>
          <c:showCatName val="0"/>
          <c:showSerName val="0"/>
          <c:showPercent val="0"/>
          <c:showBubbleSize val="0"/>
        </c:dLbls>
        <c:gapWidth val="150"/>
        <c:axId val="-2071436568"/>
        <c:axId val="-2071433560"/>
      </c:barChart>
      <c:catAx>
        <c:axId val="-2071436568"/>
        <c:scaling>
          <c:orientation val="minMax"/>
        </c:scaling>
        <c:delete val="0"/>
        <c:axPos val="b"/>
        <c:majorTickMark val="out"/>
        <c:minorTickMark val="none"/>
        <c:tickLblPos val="nextTo"/>
        <c:txPr>
          <a:bodyPr/>
          <a:lstStyle/>
          <a:p>
            <a:pPr>
              <a:defRPr sz="1600"/>
            </a:pPr>
            <a:endParaRPr lang="en-US"/>
          </a:p>
        </c:txPr>
        <c:crossAx val="-2071433560"/>
        <c:crosses val="autoZero"/>
        <c:auto val="1"/>
        <c:lblAlgn val="ctr"/>
        <c:lblOffset val="100"/>
        <c:noMultiLvlLbl val="0"/>
      </c:catAx>
      <c:valAx>
        <c:axId val="-2071433560"/>
        <c:scaling>
          <c:orientation val="minMax"/>
        </c:scaling>
        <c:delete val="0"/>
        <c:axPos val="l"/>
        <c:majorGridlines/>
        <c:numFmt formatCode="0%" sourceLinked="0"/>
        <c:majorTickMark val="out"/>
        <c:minorTickMark val="none"/>
        <c:tickLblPos val="nextTo"/>
        <c:crossAx val="-2071436568"/>
        <c:crosses val="autoZero"/>
        <c:crossBetween val="between"/>
      </c:valAx>
    </c:plotArea>
    <c:legend>
      <c:legendPos val="t"/>
      <c:overlay val="0"/>
      <c:txPr>
        <a:bodyPr/>
        <a:lstStyle/>
        <a:p>
          <a:pPr>
            <a:defRPr sz="1600"/>
          </a:pPr>
          <a:endParaRPr lang="en-US"/>
        </a:p>
      </c:txPr>
    </c:legend>
    <c:plotVisOnly val="1"/>
    <c:dispBlanksAs val="gap"/>
    <c:showDLblsOverMax val="0"/>
  </c:chart>
  <c:txPr>
    <a:bodyPr/>
    <a:lstStyle/>
    <a:p>
      <a:pPr>
        <a:defRPr sz="1800">
          <a:solidFill>
            <a:schemeClr val="bg1"/>
          </a:solidFill>
          <a:latin typeface="Corbel"/>
          <a:cs typeface="Corbe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Males</c:v>
                </c:pt>
              </c:strCache>
            </c:strRef>
          </c:tx>
          <c:spPr>
            <a:solidFill>
              <a:srgbClr val="00B0F0"/>
            </a:solidFill>
            <a:ln>
              <a:noFill/>
            </a:ln>
            <a:effectLst>
              <a:outerShdw blurRad="38100" dist="25400" dir="5400000" rotWithShape="0">
                <a:srgbClr val="000000">
                  <a:alpha val="75000"/>
                </a:srgbClr>
              </a:outerShdw>
              <a:softEdge rad="25400"/>
            </a:effectLst>
          </c:spPr>
          <c:invertIfNegative val="0"/>
          <c:dLbls>
            <c:numFmt formatCode="0%" sourceLinked="0"/>
            <c:showLegendKey val="0"/>
            <c:showVal val="1"/>
            <c:showCatName val="0"/>
            <c:showSerName val="0"/>
            <c:showPercent val="0"/>
            <c:showBubbleSize val="0"/>
            <c:showLeaderLines val="0"/>
          </c:dLbls>
          <c:cat>
            <c:strRef>
              <c:f>Sheet1!$A$2:$A$3</c:f>
              <c:strCache>
                <c:ptCount val="2"/>
                <c:pt idx="0">
                  <c:v>Adolescents (10-17)</c:v>
                </c:pt>
                <c:pt idx="1">
                  <c:v>Young Adult (18-25)</c:v>
                </c:pt>
              </c:strCache>
            </c:strRef>
          </c:cat>
          <c:val>
            <c:numRef>
              <c:f>Sheet1!$B$2:$B$3</c:f>
              <c:numCache>
                <c:formatCode>0%</c:formatCode>
                <c:ptCount val="2"/>
                <c:pt idx="0">
                  <c:v>0.893</c:v>
                </c:pt>
                <c:pt idx="1">
                  <c:v>0.669</c:v>
                </c:pt>
              </c:numCache>
            </c:numRef>
          </c:val>
        </c:ser>
        <c:ser>
          <c:idx val="1"/>
          <c:order val="1"/>
          <c:tx>
            <c:strRef>
              <c:f>Sheet1!$C$1</c:f>
              <c:strCache>
                <c:ptCount val="1"/>
                <c:pt idx="0">
                  <c:v>Females</c:v>
                </c:pt>
              </c:strCache>
            </c:strRef>
          </c:tx>
          <c:spPr>
            <a:solidFill>
              <a:srgbClr val="FF0000"/>
            </a:solidFill>
            <a:ln>
              <a:noFill/>
            </a:ln>
            <a:effectLst>
              <a:outerShdw blurRad="38100" dist="25400" dir="5400000" rotWithShape="0">
                <a:srgbClr val="000000">
                  <a:alpha val="75000"/>
                </a:srgbClr>
              </a:outerShdw>
              <a:softEdge rad="25400"/>
            </a:effectLst>
          </c:spPr>
          <c:invertIfNegative val="0"/>
          <c:dLbls>
            <c:showLegendKey val="0"/>
            <c:showVal val="1"/>
            <c:showCatName val="0"/>
            <c:showSerName val="0"/>
            <c:showPercent val="0"/>
            <c:showBubbleSize val="0"/>
            <c:showLeaderLines val="0"/>
          </c:dLbls>
          <c:cat>
            <c:strRef>
              <c:f>Sheet1!$A$2:$A$3</c:f>
              <c:strCache>
                <c:ptCount val="2"/>
                <c:pt idx="0">
                  <c:v>Adolescents (10-17)</c:v>
                </c:pt>
                <c:pt idx="1">
                  <c:v>Young Adult (18-25)</c:v>
                </c:pt>
              </c:strCache>
            </c:strRef>
          </c:cat>
          <c:val>
            <c:numRef>
              <c:f>Sheet1!$C$2:$C$3</c:f>
              <c:numCache>
                <c:formatCode>0%</c:formatCode>
                <c:ptCount val="2"/>
                <c:pt idx="0">
                  <c:v>0.884</c:v>
                </c:pt>
                <c:pt idx="1">
                  <c:v>0.717</c:v>
                </c:pt>
              </c:numCache>
            </c:numRef>
          </c:val>
        </c:ser>
        <c:dLbls>
          <c:showLegendKey val="0"/>
          <c:showVal val="0"/>
          <c:showCatName val="0"/>
          <c:showSerName val="0"/>
          <c:showPercent val="0"/>
          <c:showBubbleSize val="0"/>
        </c:dLbls>
        <c:gapWidth val="150"/>
        <c:axId val="-2137145192"/>
        <c:axId val="-2137142184"/>
      </c:barChart>
      <c:catAx>
        <c:axId val="-2137145192"/>
        <c:scaling>
          <c:orientation val="minMax"/>
        </c:scaling>
        <c:delete val="0"/>
        <c:axPos val="b"/>
        <c:majorTickMark val="out"/>
        <c:minorTickMark val="none"/>
        <c:tickLblPos val="nextTo"/>
        <c:txPr>
          <a:bodyPr/>
          <a:lstStyle/>
          <a:p>
            <a:pPr>
              <a:defRPr sz="1600"/>
            </a:pPr>
            <a:endParaRPr lang="en-US"/>
          </a:p>
        </c:txPr>
        <c:crossAx val="-2137142184"/>
        <c:crosses val="autoZero"/>
        <c:auto val="1"/>
        <c:lblAlgn val="ctr"/>
        <c:lblOffset val="100"/>
        <c:noMultiLvlLbl val="0"/>
      </c:catAx>
      <c:valAx>
        <c:axId val="-2137142184"/>
        <c:scaling>
          <c:orientation val="minMax"/>
        </c:scaling>
        <c:delete val="0"/>
        <c:axPos val="l"/>
        <c:majorGridlines/>
        <c:numFmt formatCode="0%" sourceLinked="0"/>
        <c:majorTickMark val="out"/>
        <c:minorTickMark val="none"/>
        <c:tickLblPos val="nextTo"/>
        <c:crossAx val="-2137145192"/>
        <c:crosses val="autoZero"/>
        <c:crossBetween val="between"/>
      </c:valAx>
    </c:plotArea>
    <c:legend>
      <c:legendPos val="t"/>
      <c:overlay val="0"/>
      <c:txPr>
        <a:bodyPr/>
        <a:lstStyle/>
        <a:p>
          <a:pPr>
            <a:defRPr sz="1600"/>
          </a:pPr>
          <a:endParaRPr lang="en-US"/>
        </a:p>
      </c:txPr>
    </c:legend>
    <c:plotVisOnly val="1"/>
    <c:dispBlanksAs val="gap"/>
    <c:showDLblsOverMax val="0"/>
  </c:chart>
  <c:txPr>
    <a:bodyPr/>
    <a:lstStyle/>
    <a:p>
      <a:pPr>
        <a:defRPr sz="1800">
          <a:solidFill>
            <a:schemeClr val="bg1"/>
          </a:solidFill>
          <a:latin typeface="Corbel"/>
          <a:cs typeface="Corbe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A44F9A-799D-0D4A-AE7E-6F4F49743769}" type="datetimeFigureOut">
              <a:rPr lang="en-US" smtClean="0"/>
              <a:t>1/24/15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7D1EA9-5F50-D646-A498-461BC2114A9F}" type="slidenum">
              <a:rPr lang="en-US" smtClean="0"/>
              <a:t>‹#›</a:t>
            </a:fld>
            <a:endParaRPr lang="en-US"/>
          </a:p>
        </p:txBody>
      </p:sp>
    </p:spTree>
    <p:extLst>
      <p:ext uri="{BB962C8B-B14F-4D97-AF65-F5344CB8AC3E}">
        <p14:creationId xmlns:p14="http://schemas.microsoft.com/office/powerpoint/2010/main" val="6218777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1</a:t>
            </a:fld>
            <a:endParaRPr lang="en-US" dirty="0"/>
          </a:p>
        </p:txBody>
      </p:sp>
    </p:spTree>
    <p:extLst>
      <p:ext uri="{BB962C8B-B14F-4D97-AF65-F5344CB8AC3E}">
        <p14:creationId xmlns:p14="http://schemas.microsoft.com/office/powerpoint/2010/main" val="811064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MENTAL HEALTH CONDITIONS CONTINUE TO INCREASE IN YA BUT DON’T NECESSARILY PEAK – e.g. psychotic disorders &amp; depression</a:t>
            </a:r>
            <a:endParaRPr lang="en-US" b="1" dirty="0"/>
          </a:p>
        </p:txBody>
      </p:sp>
      <p:sp>
        <p:nvSpPr>
          <p:cNvPr id="4" name="Slide Number Placeholder 3"/>
          <p:cNvSpPr>
            <a:spLocks noGrp="1"/>
          </p:cNvSpPr>
          <p:nvPr>
            <p:ph type="sldNum" sz="quarter" idx="10"/>
          </p:nvPr>
        </p:nvSpPr>
        <p:spPr/>
        <p:txBody>
          <a:bodyPr/>
          <a:lstStyle/>
          <a:p>
            <a:pPr>
              <a:defRPr/>
            </a:pPr>
            <a:fld id="{910534FA-0472-FE42-882A-A24633A837E4}" type="slidenum">
              <a:rPr lang="en-US" smtClean="0"/>
              <a:pPr>
                <a:defRPr/>
              </a:pPr>
              <a:t>12</a:t>
            </a:fld>
            <a:endParaRPr lang="en-US" dirty="0"/>
          </a:p>
        </p:txBody>
      </p:sp>
    </p:spTree>
    <p:extLst>
      <p:ext uri="{BB962C8B-B14F-4D97-AF65-F5344CB8AC3E}">
        <p14:creationId xmlns:p14="http://schemas.microsoft.com/office/powerpoint/2010/main" val="852265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fld id="{14B3E103-E3F0-E848-B53B-8AFB6B55F77A}" type="slidenum">
              <a:rPr lang="en-US" sz="1200">
                <a:latin typeface="Times" charset="0"/>
              </a:rPr>
              <a:pPr eaLnBrk="1" hangingPunct="1"/>
              <a:t>14</a:t>
            </a:fld>
            <a:endParaRPr lang="en-US" sz="1200" dirty="0">
              <a:latin typeface="Times" charset="0"/>
            </a:endParaRPr>
          </a:p>
        </p:txBody>
      </p:sp>
      <p:sp>
        <p:nvSpPr>
          <p:cNvPr id="3481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p>
        </p:txBody>
      </p:sp>
      <p:sp>
        <p:nvSpPr>
          <p:cNvPr id="368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fld id="{CC0B3DB7-30D2-A54E-BB19-2B0DC93766A3}" type="slidenum">
              <a:rPr lang="en-US" sz="1200"/>
              <a:pPr eaLnBrk="1" hangingPunct="1"/>
              <a:t>15</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0534FA-0472-FE42-882A-A24633A837E4}" type="slidenum">
              <a:rPr lang="en-US" smtClean="0"/>
              <a:pPr>
                <a:defRPr/>
              </a:pPr>
              <a:t>16</a:t>
            </a:fld>
            <a:endParaRPr lang="en-US" dirty="0"/>
          </a:p>
        </p:txBody>
      </p:sp>
    </p:spTree>
    <p:extLst>
      <p:ext uri="{BB962C8B-B14F-4D97-AF65-F5344CB8AC3E}">
        <p14:creationId xmlns:p14="http://schemas.microsoft.com/office/powerpoint/2010/main" val="3440110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17</a:t>
            </a:fld>
            <a:endParaRPr lang="en-US"/>
          </a:p>
        </p:txBody>
      </p:sp>
    </p:spTree>
    <p:extLst>
      <p:ext uri="{BB962C8B-B14F-4D97-AF65-F5344CB8AC3E}">
        <p14:creationId xmlns:p14="http://schemas.microsoft.com/office/powerpoint/2010/main" val="1877494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18</a:t>
            </a:fld>
            <a:endParaRPr lang="en-US"/>
          </a:p>
        </p:txBody>
      </p:sp>
    </p:spTree>
    <p:extLst>
      <p:ext uri="{BB962C8B-B14F-4D97-AF65-F5344CB8AC3E}">
        <p14:creationId xmlns:p14="http://schemas.microsoft.com/office/powerpoint/2010/main" val="2122998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19</a:t>
            </a:fld>
            <a:endParaRPr lang="en-US"/>
          </a:p>
        </p:txBody>
      </p:sp>
    </p:spTree>
    <p:extLst>
      <p:ext uri="{BB962C8B-B14F-4D97-AF65-F5344CB8AC3E}">
        <p14:creationId xmlns:p14="http://schemas.microsoft.com/office/powerpoint/2010/main" val="967957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And even with the history that we have portrayed of increasing risk – our YA are much more likely to not have a usual source of care with Males&gt;Females.  Females probably have greater access because females have greater sources of entry into care.</a:t>
            </a:r>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20</a:t>
            </a:fld>
            <a:endParaRPr lang="en-US" dirty="0"/>
          </a:p>
        </p:txBody>
      </p:sp>
    </p:spTree>
    <p:extLst>
      <p:ext uri="{BB962C8B-B14F-4D97-AF65-F5344CB8AC3E}">
        <p14:creationId xmlns:p14="http://schemas.microsoft.com/office/powerpoint/2010/main" val="3401370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And less likely to be insured – this slide does include the first year of the ACA expansion.</a:t>
            </a:r>
          </a:p>
          <a:p>
            <a:r>
              <a:rPr lang="en-US" dirty="0" smtClean="0"/>
              <a:t>With Medicaid expansion in some states, we may see increased expansion of coverage for YA.</a:t>
            </a:r>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21</a:t>
            </a:fld>
            <a:endParaRPr lang="en-US" dirty="0"/>
          </a:p>
        </p:txBody>
      </p:sp>
    </p:spTree>
    <p:extLst>
      <p:ext uri="{BB962C8B-B14F-4D97-AF65-F5344CB8AC3E}">
        <p14:creationId xmlns:p14="http://schemas.microsoft.com/office/powerpoint/2010/main" val="3401370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22</a:t>
            </a:fld>
            <a:endParaRPr lang="en-US"/>
          </a:p>
        </p:txBody>
      </p:sp>
    </p:spTree>
    <p:extLst>
      <p:ext uri="{BB962C8B-B14F-4D97-AF65-F5344CB8AC3E}">
        <p14:creationId xmlns:p14="http://schemas.microsoft.com/office/powerpoint/2010/main" val="3624607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0534FA-0472-FE42-882A-A24633A837E4}" type="slidenum">
              <a:rPr lang="en-US" smtClean="0"/>
              <a:pPr>
                <a:defRPr/>
              </a:pPr>
              <a:t>3</a:t>
            </a:fld>
            <a:endParaRPr lang="en-US" dirty="0"/>
          </a:p>
        </p:txBody>
      </p:sp>
    </p:spTree>
    <p:extLst>
      <p:ext uri="{BB962C8B-B14F-4D97-AF65-F5344CB8AC3E}">
        <p14:creationId xmlns:p14="http://schemas.microsoft.com/office/powerpoint/2010/main" val="2802502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r>
              <a:rPr lang="en-US" sz="1200" u="none" dirty="0">
                <a:latin typeface="Times" charset="0"/>
              </a:rPr>
              <a:t>AK Comp - Irwin - Slide Presentations 2009 - CEI Unique 10-19-2009 AK revAK Comp - Irwin - Slide Presentations 2009 - CEI Unique Care 10-16-09 AK revAK Comp - Irwin - Slide Presentations - CEI Unique Care of Adolescent 10-16-09AK Comp - Irwin - Slide Presentations - Slides 2009 - CEI - Masland - AK Rev 10-15-2009</a:t>
            </a:r>
          </a:p>
        </p:txBody>
      </p:sp>
      <p:sp>
        <p:nvSpPr>
          <p:cNvPr id="46082" name="Rectangle 6"/>
          <p:cNvSpPr txBox="1">
            <a:spLocks noGrp="1" noChangeArrowheads="1"/>
          </p:cNvSpPr>
          <p:nvPr/>
        </p:nvSpPr>
        <p:spPr bwMode="auto">
          <a:xfrm>
            <a:off x="0" y="8687037"/>
            <a:ext cx="2971800" cy="45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r>
              <a:rPr lang="en-US" sz="1200" dirty="0"/>
              <a:t>AK Comp - Irwin - Slide Presentations 2009 - CEI Unique Care 10-16-09 AK revAK Comp - Irwin - Slide Presentations - CEI Unique Care of Adolescent 10-16-09AK Comp - Irwin - Slide Presentations - Slides 2009 - CEI </a:t>
            </a:r>
            <a:r>
              <a:rPr lang="en-US" sz="1200" dirty="0" smtClean="0"/>
              <a:t>-</a:t>
            </a:r>
            <a:r>
              <a:rPr lang="en-US" sz="1200" dirty="0" err="1" smtClean="0"/>
              <a:t>Masland</a:t>
            </a:r>
            <a:r>
              <a:rPr lang="en-US" sz="1200" dirty="0" smtClean="0"/>
              <a:t> </a:t>
            </a:r>
            <a:r>
              <a:rPr lang="en-US" sz="1200" dirty="0"/>
              <a:t>- AK Rev 10-15-2009</a:t>
            </a:r>
          </a:p>
        </p:txBody>
      </p:sp>
      <p:sp>
        <p:nvSpPr>
          <p:cNvPr id="460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fld id="{3280A80E-BE5E-054D-9F05-E7E2AE8F392E}" type="slidenum">
              <a:rPr lang="en-AU" sz="1200" u="none">
                <a:latin typeface="Times" charset="0"/>
              </a:rPr>
              <a:pPr/>
              <a:t>23</a:t>
            </a:fld>
            <a:endParaRPr lang="en-AU" sz="1200" u="none" dirty="0">
              <a:latin typeface="Times" charset="0"/>
            </a:endParaRPr>
          </a:p>
        </p:txBody>
      </p:sp>
      <p:sp>
        <p:nvSpPr>
          <p:cNvPr id="46084" name="Rectangle 2"/>
          <p:cNvSpPr>
            <a:spLocks noGrp="1" noRot="1" noChangeAspect="1" noChangeArrowheads="1" noTextEdit="1"/>
          </p:cNvSpPr>
          <p:nvPr>
            <p:ph type="sldImg"/>
          </p:nvPr>
        </p:nvSpPr>
        <p:spPr>
          <a:xfrm>
            <a:off x="1292225" y="795338"/>
            <a:ext cx="4273550" cy="3205162"/>
          </a:xfrm>
          <a:ln/>
        </p:spPr>
      </p:sp>
      <p:sp>
        <p:nvSpPr>
          <p:cNvPr id="46085" name="Rectangle 3"/>
          <p:cNvSpPr>
            <a:spLocks noGrp="1" noChangeArrowheads="1"/>
          </p:cNvSpPr>
          <p:nvPr>
            <p:ph type="body" idx="1"/>
          </p:nvPr>
        </p:nvSpPr>
        <p:spPr>
          <a:xfrm>
            <a:off x="914400" y="4345100"/>
            <a:ext cx="5029200" cy="38501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Times" charset="0"/>
                <a:ea typeface="ＭＳ Ｐゴシック" charset="0"/>
                <a:cs typeface="ＭＳ Ｐゴシック" charset="0"/>
              </a:rPr>
              <a:t>Slide captures the breadth of what we are confronting during this time in the </a:t>
            </a:r>
            <a:r>
              <a:rPr lang="en-US" dirty="0" err="1" smtClean="0">
                <a:latin typeface="Times" charset="0"/>
                <a:ea typeface="ＭＳ Ｐゴシック" charset="0"/>
                <a:cs typeface="ＭＳ Ｐゴシック" charset="0"/>
              </a:rPr>
              <a:t>lifecourse</a:t>
            </a:r>
            <a:endParaRPr lang="en-US" dirty="0" smtClean="0">
              <a:latin typeface="Times" charset="0"/>
              <a:ea typeface="ＭＳ Ｐゴシック" charset="0"/>
              <a:cs typeface="ＭＳ Ｐゴシック" charset="0"/>
            </a:endParaRPr>
          </a:p>
          <a:p>
            <a:endParaRPr lang="en-US" dirty="0">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24</a:t>
            </a:fld>
            <a:endParaRPr lang="en-US"/>
          </a:p>
        </p:txBody>
      </p:sp>
    </p:spTree>
    <p:extLst>
      <p:ext uri="{BB962C8B-B14F-4D97-AF65-F5344CB8AC3E}">
        <p14:creationId xmlns:p14="http://schemas.microsoft.com/office/powerpoint/2010/main" val="3294646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25</a:t>
            </a:fld>
            <a:endParaRPr lang="en-US"/>
          </a:p>
        </p:txBody>
      </p:sp>
    </p:spTree>
    <p:extLst>
      <p:ext uri="{BB962C8B-B14F-4D97-AF65-F5344CB8AC3E}">
        <p14:creationId xmlns:p14="http://schemas.microsoft.com/office/powerpoint/2010/main" val="18127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0534FA-0472-FE42-882A-A24633A837E4}" type="slidenum">
              <a:rPr lang="en-US" smtClean="0"/>
              <a:pPr>
                <a:defRPr/>
              </a:pPr>
              <a:t>26</a:t>
            </a:fld>
            <a:endParaRPr lang="en-US" dirty="0"/>
          </a:p>
        </p:txBody>
      </p:sp>
    </p:spTree>
    <p:extLst>
      <p:ext uri="{BB962C8B-B14F-4D97-AF65-F5344CB8AC3E}">
        <p14:creationId xmlns:p14="http://schemas.microsoft.com/office/powerpoint/2010/main" val="22453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19D08-4FC3-5F42-BB8B-E9B5E4C605EC}" type="slidenum">
              <a:rPr lang="en-US"/>
              <a:pPr/>
              <a:t>27</a:t>
            </a:fld>
            <a:endParaRPr lang="en-US"/>
          </a:p>
        </p:txBody>
      </p:sp>
      <p:sp>
        <p:nvSpPr>
          <p:cNvPr id="497666"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4976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28</a:t>
            </a:fld>
            <a:endParaRPr lang="en-US"/>
          </a:p>
        </p:txBody>
      </p:sp>
    </p:spTree>
    <p:extLst>
      <p:ext uri="{BB962C8B-B14F-4D97-AF65-F5344CB8AC3E}">
        <p14:creationId xmlns:p14="http://schemas.microsoft.com/office/powerpoint/2010/main" val="31122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29</a:t>
            </a:fld>
            <a:endParaRPr lang="en-US"/>
          </a:p>
        </p:txBody>
      </p:sp>
    </p:spTree>
    <p:extLst>
      <p:ext uri="{BB962C8B-B14F-4D97-AF65-F5344CB8AC3E}">
        <p14:creationId xmlns:p14="http://schemas.microsoft.com/office/powerpoint/2010/main" val="251793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30</a:t>
            </a:fld>
            <a:endParaRPr lang="en-US"/>
          </a:p>
        </p:txBody>
      </p:sp>
    </p:spTree>
    <p:extLst>
      <p:ext uri="{BB962C8B-B14F-4D97-AF65-F5344CB8AC3E}">
        <p14:creationId xmlns:p14="http://schemas.microsoft.com/office/powerpoint/2010/main" val="1122062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31</a:t>
            </a:fld>
            <a:endParaRPr lang="en-US"/>
          </a:p>
        </p:txBody>
      </p:sp>
    </p:spTree>
    <p:extLst>
      <p:ext uri="{BB962C8B-B14F-4D97-AF65-F5344CB8AC3E}">
        <p14:creationId xmlns:p14="http://schemas.microsoft.com/office/powerpoint/2010/main" val="594774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32</a:t>
            </a:fld>
            <a:endParaRPr lang="en-US"/>
          </a:p>
        </p:txBody>
      </p:sp>
    </p:spTree>
    <p:extLst>
      <p:ext uri="{BB962C8B-B14F-4D97-AF65-F5344CB8AC3E}">
        <p14:creationId xmlns:p14="http://schemas.microsoft.com/office/powerpoint/2010/main" val="419642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Adolescences has been  recognized as a critically important period of the life course and more recently there is an emerging consensus that the period of young adulthood is also a critically important component.</a:t>
            </a:r>
          </a:p>
          <a:p>
            <a:endParaRPr lang="en-US" dirty="0"/>
          </a:p>
          <a:p>
            <a:r>
              <a:rPr lang="en-US" dirty="0" smtClean="0"/>
              <a:t>LOOK AT GRANT LANGUAGE. </a:t>
            </a:r>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5</a:t>
            </a:fld>
            <a:endParaRPr lang="en-US"/>
          </a:p>
        </p:txBody>
      </p:sp>
    </p:spTree>
    <p:extLst>
      <p:ext uri="{BB962C8B-B14F-4D97-AF65-F5344CB8AC3E}">
        <p14:creationId xmlns:p14="http://schemas.microsoft.com/office/powerpoint/2010/main" val="466598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33</a:t>
            </a:fld>
            <a:endParaRPr lang="en-US"/>
          </a:p>
        </p:txBody>
      </p:sp>
    </p:spTree>
    <p:extLst>
      <p:ext uri="{BB962C8B-B14F-4D97-AF65-F5344CB8AC3E}">
        <p14:creationId xmlns:p14="http://schemas.microsoft.com/office/powerpoint/2010/main" val="1352159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34</a:t>
            </a:fld>
            <a:endParaRPr lang="en-US"/>
          </a:p>
        </p:txBody>
      </p:sp>
    </p:spTree>
    <p:extLst>
      <p:ext uri="{BB962C8B-B14F-4D97-AF65-F5344CB8AC3E}">
        <p14:creationId xmlns:p14="http://schemas.microsoft.com/office/powerpoint/2010/main" val="243820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B66BA3-91CF-4477-8465-63637B6119FB}" type="slidenum">
              <a:rPr lang="en-US" smtClean="0"/>
              <a:pPr/>
              <a:t>35</a:t>
            </a:fld>
            <a:endParaRPr lang="en-US" dirty="0"/>
          </a:p>
        </p:txBody>
      </p:sp>
    </p:spTree>
    <p:extLst>
      <p:ext uri="{BB962C8B-B14F-4D97-AF65-F5344CB8AC3E}">
        <p14:creationId xmlns:p14="http://schemas.microsoft.com/office/powerpoint/2010/main" val="470467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B66BA3-91CF-4477-8465-63637B6119FB}" type="slidenum">
              <a:rPr lang="en-US" smtClean="0"/>
              <a:pPr/>
              <a:t>36</a:t>
            </a:fld>
            <a:endParaRPr lang="en-US" dirty="0"/>
          </a:p>
        </p:txBody>
      </p:sp>
    </p:spTree>
    <p:extLst>
      <p:ext uri="{BB962C8B-B14F-4D97-AF65-F5344CB8AC3E}">
        <p14:creationId xmlns:p14="http://schemas.microsoft.com/office/powerpoint/2010/main" val="470467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B66BA3-91CF-4477-8465-63637B6119FB}" type="slidenum">
              <a:rPr lang="en-US" smtClean="0"/>
              <a:pPr/>
              <a:t>37</a:t>
            </a:fld>
            <a:endParaRPr lang="en-US" dirty="0"/>
          </a:p>
        </p:txBody>
      </p:sp>
    </p:spTree>
    <p:extLst>
      <p:ext uri="{BB962C8B-B14F-4D97-AF65-F5344CB8AC3E}">
        <p14:creationId xmlns:p14="http://schemas.microsoft.com/office/powerpoint/2010/main" val="470467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38</a:t>
            </a:fld>
            <a:endParaRPr lang="en-US"/>
          </a:p>
        </p:txBody>
      </p:sp>
    </p:spTree>
    <p:extLst>
      <p:ext uri="{BB962C8B-B14F-4D97-AF65-F5344CB8AC3E}">
        <p14:creationId xmlns:p14="http://schemas.microsoft.com/office/powerpoint/2010/main" val="2313869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39</a:t>
            </a:fld>
            <a:endParaRPr lang="en-US"/>
          </a:p>
        </p:txBody>
      </p:sp>
    </p:spTree>
    <p:extLst>
      <p:ext uri="{BB962C8B-B14F-4D97-AF65-F5344CB8AC3E}">
        <p14:creationId xmlns:p14="http://schemas.microsoft.com/office/powerpoint/2010/main" val="42179836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ea typeface="ＭＳ Ｐゴシック" panose="020B0600070205080204" pitchFamily="34" charset="-128"/>
              </a:defRPr>
            </a:lvl1pPr>
            <a:lvl2pPr marL="742950" indent="-285750" defTabSz="912813">
              <a:defRPr>
                <a:solidFill>
                  <a:schemeClr val="tx1"/>
                </a:solidFill>
                <a:latin typeface="Arial" panose="020B0604020202020204" pitchFamily="34" charset="0"/>
                <a:ea typeface="ＭＳ Ｐゴシック" panose="020B0600070205080204" pitchFamily="34" charset="-128"/>
              </a:defRPr>
            </a:lvl2pPr>
            <a:lvl3pPr marL="1143000" indent="-228600" defTabSz="912813">
              <a:defRPr>
                <a:solidFill>
                  <a:schemeClr val="tx1"/>
                </a:solidFill>
                <a:latin typeface="Arial" panose="020B0604020202020204" pitchFamily="34" charset="0"/>
                <a:ea typeface="ＭＳ Ｐゴシック" panose="020B0600070205080204" pitchFamily="34" charset="-128"/>
              </a:defRPr>
            </a:lvl3pPr>
            <a:lvl4pPr marL="1600200" indent="-228600" defTabSz="912813">
              <a:defRPr>
                <a:solidFill>
                  <a:schemeClr val="tx1"/>
                </a:solidFill>
                <a:latin typeface="Arial" panose="020B0604020202020204" pitchFamily="34" charset="0"/>
                <a:ea typeface="ＭＳ Ｐゴシック" panose="020B0600070205080204" pitchFamily="34" charset="-128"/>
              </a:defRPr>
            </a:lvl4pPr>
            <a:lvl5pPr marL="2057400" indent="-228600" defTabSz="912813">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3C81F60-9262-4C20-AE28-5728C34D1B2B}" type="slidenum">
              <a:rPr lang="en-US" altLang="en-US" smtClean="0"/>
              <a:pPr eaLnBrk="1" hangingPunct="1"/>
              <a:t>40</a:t>
            </a:fld>
            <a:endParaRPr lang="en-US" altLang="en-US" smtClean="0"/>
          </a:p>
        </p:txBody>
      </p:sp>
    </p:spTree>
    <p:extLst>
      <p:ext uri="{BB962C8B-B14F-4D97-AF65-F5344CB8AC3E}">
        <p14:creationId xmlns:p14="http://schemas.microsoft.com/office/powerpoint/2010/main" val="4289722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ea typeface="ＭＳ Ｐゴシック" panose="020B0600070205080204" pitchFamily="34" charset="-128"/>
              </a:defRPr>
            </a:lvl1pPr>
            <a:lvl2pPr marL="742950" indent="-285750" defTabSz="909638">
              <a:defRPr>
                <a:solidFill>
                  <a:schemeClr val="tx1"/>
                </a:solidFill>
                <a:latin typeface="Arial" panose="020B0604020202020204" pitchFamily="34" charset="0"/>
                <a:ea typeface="ＭＳ Ｐゴシック" panose="020B0600070205080204" pitchFamily="34" charset="-128"/>
              </a:defRPr>
            </a:lvl2pPr>
            <a:lvl3pPr marL="1143000" indent="-228600" defTabSz="909638">
              <a:defRPr>
                <a:solidFill>
                  <a:schemeClr val="tx1"/>
                </a:solidFill>
                <a:latin typeface="Arial" panose="020B0604020202020204" pitchFamily="34" charset="0"/>
                <a:ea typeface="ＭＳ Ｐゴシック" panose="020B0600070205080204" pitchFamily="34" charset="-128"/>
              </a:defRPr>
            </a:lvl3pPr>
            <a:lvl4pPr marL="1600200" indent="-228600" defTabSz="909638">
              <a:defRPr>
                <a:solidFill>
                  <a:schemeClr val="tx1"/>
                </a:solidFill>
                <a:latin typeface="Arial" panose="020B0604020202020204" pitchFamily="34" charset="0"/>
                <a:ea typeface="ＭＳ Ｐゴシック" panose="020B0600070205080204" pitchFamily="34" charset="-128"/>
              </a:defRPr>
            </a:lvl4pPr>
            <a:lvl5pPr marL="2057400" indent="-228600" defTabSz="909638">
              <a:defRPr>
                <a:solidFill>
                  <a:schemeClr val="tx1"/>
                </a:solidFill>
                <a:latin typeface="Arial" panose="020B0604020202020204" pitchFamily="34" charset="0"/>
                <a:ea typeface="ＭＳ Ｐゴシック" panose="020B0600070205080204" pitchFamily="34" charset="-128"/>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93FBD7-0EDD-41B8-9DFE-A7488ED15C4D}" type="slidenum">
              <a:rPr lang="en-US" altLang="en-US" smtClean="0">
                <a:solidFill>
                  <a:srgbClr val="000000"/>
                </a:solidFill>
              </a:rPr>
              <a:pPr/>
              <a:t>41</a:t>
            </a:fld>
            <a:endParaRPr lang="en-US" altLang="en-US" smtClean="0">
              <a:solidFill>
                <a:srgbClr val="000000"/>
              </a:solidFill>
            </a:endParaRPr>
          </a:p>
        </p:txBody>
      </p:sp>
      <p:sp>
        <p:nvSpPr>
          <p:cNvPr id="12288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102508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42</a:t>
            </a:fld>
            <a:endParaRPr lang="en-US"/>
          </a:p>
        </p:txBody>
      </p:sp>
    </p:spTree>
    <p:extLst>
      <p:ext uri="{BB962C8B-B14F-4D97-AF65-F5344CB8AC3E}">
        <p14:creationId xmlns:p14="http://schemas.microsoft.com/office/powerpoint/2010/main" val="360718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 OF FAMILIES, COMMUNITIES AND THE BROADER ENVIRONMENTAL CONTEXT HELP IN ACHIEVING GOOD OUTCOMES</a:t>
            </a:r>
          </a:p>
          <a:p>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6</a:t>
            </a:fld>
            <a:endParaRPr lang="en-US"/>
          </a:p>
        </p:txBody>
      </p:sp>
    </p:spTree>
    <p:extLst>
      <p:ext uri="{BB962C8B-B14F-4D97-AF65-F5344CB8AC3E}">
        <p14:creationId xmlns:p14="http://schemas.microsoft.com/office/powerpoint/2010/main" val="30736178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43</a:t>
            </a:fld>
            <a:endParaRPr lang="en-US"/>
          </a:p>
        </p:txBody>
      </p:sp>
    </p:spTree>
    <p:extLst>
      <p:ext uri="{BB962C8B-B14F-4D97-AF65-F5344CB8AC3E}">
        <p14:creationId xmlns:p14="http://schemas.microsoft.com/office/powerpoint/2010/main" val="2696313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44</a:t>
            </a:fld>
            <a:endParaRPr lang="en-US"/>
          </a:p>
        </p:txBody>
      </p:sp>
    </p:spTree>
    <p:extLst>
      <p:ext uri="{BB962C8B-B14F-4D97-AF65-F5344CB8AC3E}">
        <p14:creationId xmlns:p14="http://schemas.microsoft.com/office/powerpoint/2010/main" val="20989389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45</a:t>
            </a:fld>
            <a:endParaRPr lang="en-US"/>
          </a:p>
        </p:txBody>
      </p:sp>
    </p:spTree>
    <p:extLst>
      <p:ext uri="{BB962C8B-B14F-4D97-AF65-F5344CB8AC3E}">
        <p14:creationId xmlns:p14="http://schemas.microsoft.com/office/powerpoint/2010/main" val="13727663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46</a:t>
            </a:fld>
            <a:endParaRPr lang="en-US"/>
          </a:p>
        </p:txBody>
      </p:sp>
    </p:spTree>
    <p:extLst>
      <p:ext uri="{BB962C8B-B14F-4D97-AF65-F5344CB8AC3E}">
        <p14:creationId xmlns:p14="http://schemas.microsoft.com/office/powerpoint/2010/main" val="2537142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47</a:t>
            </a:fld>
            <a:endParaRPr lang="en-US"/>
          </a:p>
        </p:txBody>
      </p:sp>
    </p:spTree>
    <p:extLst>
      <p:ext uri="{BB962C8B-B14F-4D97-AF65-F5344CB8AC3E}">
        <p14:creationId xmlns:p14="http://schemas.microsoft.com/office/powerpoint/2010/main" val="6639330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48</a:t>
            </a:fld>
            <a:endParaRPr lang="en-US"/>
          </a:p>
        </p:txBody>
      </p:sp>
    </p:spTree>
    <p:extLst>
      <p:ext uri="{BB962C8B-B14F-4D97-AF65-F5344CB8AC3E}">
        <p14:creationId xmlns:p14="http://schemas.microsoft.com/office/powerpoint/2010/main" val="28632781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49</a:t>
            </a:fld>
            <a:endParaRPr lang="en-US"/>
          </a:p>
        </p:txBody>
      </p:sp>
    </p:spTree>
    <p:extLst>
      <p:ext uri="{BB962C8B-B14F-4D97-AF65-F5344CB8AC3E}">
        <p14:creationId xmlns:p14="http://schemas.microsoft.com/office/powerpoint/2010/main" val="13182642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2011 we undertook an analysis of existing guidelines of Adults developed by Professional Organizations and the US PSTF and found that there are recommendations – MISSING  BUT THERE  &amp; WE CONTINUE TO UPDATE THEM ON OUR WEBSITE  - NAHIC.  WE WERE CONCERNED THAT PROVIDERS MAY NOT KNOW ABOUT THEM. </a:t>
            </a:r>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50</a:t>
            </a:fld>
            <a:endParaRPr lang="en-US"/>
          </a:p>
        </p:txBody>
      </p:sp>
    </p:spTree>
    <p:extLst>
      <p:ext uri="{BB962C8B-B14F-4D97-AF65-F5344CB8AC3E}">
        <p14:creationId xmlns:p14="http://schemas.microsoft.com/office/powerpoint/2010/main" val="38563331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51</a:t>
            </a:fld>
            <a:endParaRPr lang="en-US"/>
          </a:p>
        </p:txBody>
      </p:sp>
    </p:spTree>
    <p:extLst>
      <p:ext uri="{BB962C8B-B14F-4D97-AF65-F5344CB8AC3E}">
        <p14:creationId xmlns:p14="http://schemas.microsoft.com/office/powerpoint/2010/main" val="37197488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52</a:t>
            </a:fld>
            <a:endParaRPr lang="en-US"/>
          </a:p>
        </p:txBody>
      </p:sp>
    </p:spTree>
    <p:extLst>
      <p:ext uri="{BB962C8B-B14F-4D97-AF65-F5344CB8AC3E}">
        <p14:creationId xmlns:p14="http://schemas.microsoft.com/office/powerpoint/2010/main" val="1443925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7</a:t>
            </a:fld>
            <a:endParaRPr lang="en-US"/>
          </a:p>
        </p:txBody>
      </p:sp>
    </p:spTree>
    <p:extLst>
      <p:ext uri="{BB962C8B-B14F-4D97-AF65-F5344CB8AC3E}">
        <p14:creationId xmlns:p14="http://schemas.microsoft.com/office/powerpoint/2010/main" val="32935439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addition of several new vaccines  needing to be given during adolescence and the need for booster vaccines because of lack of effective immunity over time, the need for vaccines gives us a new opportunity for encouraging families, adolescents and young adults to get in for a preventive visit.</a:t>
            </a:r>
          </a:p>
          <a:p>
            <a:endParaRPr lang="en-US" dirty="0"/>
          </a:p>
          <a:p>
            <a:r>
              <a:rPr lang="en-US" dirty="0" smtClean="0"/>
              <a:t>Also stay tuned to two new vaccines that have recently been approved by the FDA and will be considered by the Advisory Committee on Immunization Practice next month.  </a:t>
            </a:r>
            <a:r>
              <a:rPr lang="en-US" dirty="0"/>
              <a:t> </a:t>
            </a:r>
            <a:r>
              <a:rPr lang="en-US" dirty="0" smtClean="0"/>
              <a:t>These vaccines are specifically targeted to the Serotype B strain of Meningococcal Disease – the type that caused the Princeton and UCSB outbreak and a new HPV vaccine that will cover 9 serotypes compared with the current vaccine that only covers 4 types.  These last two have specific relevance for the YA population. </a:t>
            </a:r>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53</a:t>
            </a:fld>
            <a:endParaRPr lang="en-US"/>
          </a:p>
        </p:txBody>
      </p:sp>
    </p:spTree>
    <p:extLst>
      <p:ext uri="{BB962C8B-B14F-4D97-AF65-F5344CB8AC3E}">
        <p14:creationId xmlns:p14="http://schemas.microsoft.com/office/powerpoint/2010/main" val="5485513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54</a:t>
            </a:fld>
            <a:endParaRPr lang="en-US"/>
          </a:p>
        </p:txBody>
      </p:sp>
    </p:spTree>
    <p:extLst>
      <p:ext uri="{BB962C8B-B14F-4D97-AF65-F5344CB8AC3E}">
        <p14:creationId xmlns:p14="http://schemas.microsoft.com/office/powerpoint/2010/main" val="15923319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AYA are able to have an annual preventive visit with NO COPAYS and the NO COPAYS APPLIES TO all evidence-based recommendations from BF and USPSTF that have been categorized as Effective at  A and B</a:t>
            </a:r>
          </a:p>
          <a:p>
            <a:endParaRPr lang="en-US" dirty="0"/>
          </a:p>
          <a:p>
            <a:r>
              <a:rPr lang="en-US" dirty="0" smtClean="0"/>
              <a:t>HEALTH LITERACY – Public Heath &amp; Clinical Health needs to educate the public that they are eligible and no matter what type of insurance or coverage they have – the annual visit does not have a copay.  Last week patient refused immunizations because in past copays were very high.</a:t>
            </a:r>
          </a:p>
          <a:p>
            <a:endParaRPr lang="en-US" dirty="0"/>
          </a:p>
          <a:p>
            <a:r>
              <a:rPr lang="en-US" dirty="0" smtClean="0"/>
              <a:t>TRAINING – Often health professionals have not received the necessary training and may feel that it is a waste of time to intervene so they need the evidence-based information on what is effective and approaches to integrate into practice in a meaningful way –BF and we have developed a series of messages for various behaviors  for clinicians to use in their office – CONDOM EXAMPLE, SMOKING EXAMPLE – NON SMOKNG.</a:t>
            </a:r>
          </a:p>
          <a:p>
            <a:endParaRPr lang="en-US" dirty="0"/>
          </a:p>
          <a:p>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55</a:t>
            </a:fld>
            <a:endParaRPr lang="en-US"/>
          </a:p>
        </p:txBody>
      </p:sp>
    </p:spTree>
    <p:extLst>
      <p:ext uri="{BB962C8B-B14F-4D97-AF65-F5344CB8AC3E}">
        <p14:creationId xmlns:p14="http://schemas.microsoft.com/office/powerpoint/2010/main" val="25545978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CMS DATA FOR ADOLESCENTS INCLUDES YOUNG ADULTS THROUGH THEIR 21</a:t>
            </a:r>
            <a:r>
              <a:rPr lang="en-US" baseline="30000" dirty="0" smtClean="0"/>
              <a:t>ST</a:t>
            </a:r>
            <a:r>
              <a:rPr lang="en-US" dirty="0"/>
              <a:t> </a:t>
            </a:r>
            <a:r>
              <a:rPr lang="en-US" dirty="0" smtClean="0"/>
              <a:t>BIRTHDAY AND STAY TUNED FOR NEW MEASURES AS THEY DEVELOP.</a:t>
            </a:r>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56</a:t>
            </a:fld>
            <a:endParaRPr lang="en-US"/>
          </a:p>
        </p:txBody>
      </p:sp>
    </p:spTree>
    <p:extLst>
      <p:ext uri="{BB962C8B-B14F-4D97-AF65-F5344CB8AC3E}">
        <p14:creationId xmlns:p14="http://schemas.microsoft.com/office/powerpoint/2010/main" val="25491839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57</a:t>
            </a:fld>
            <a:endParaRPr lang="en-US"/>
          </a:p>
        </p:txBody>
      </p:sp>
    </p:spTree>
    <p:extLst>
      <p:ext uri="{BB962C8B-B14F-4D97-AF65-F5344CB8AC3E}">
        <p14:creationId xmlns:p14="http://schemas.microsoft.com/office/powerpoint/2010/main" val="23986441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58</a:t>
            </a:fld>
            <a:endParaRPr lang="en-US"/>
          </a:p>
        </p:txBody>
      </p:sp>
    </p:spTree>
    <p:extLst>
      <p:ext uri="{BB962C8B-B14F-4D97-AF65-F5344CB8AC3E}">
        <p14:creationId xmlns:p14="http://schemas.microsoft.com/office/powerpoint/2010/main" val="16842931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 OF FAMILIES, COMMUNITIES AND THE BROADER ENVIRONMENTAL CONTEXT HELP IN ACHIEVING GOOD OUTCOMES</a:t>
            </a:r>
          </a:p>
          <a:p>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59</a:t>
            </a:fld>
            <a:endParaRPr lang="en-US"/>
          </a:p>
        </p:txBody>
      </p:sp>
    </p:spTree>
    <p:extLst>
      <p:ext uri="{BB962C8B-B14F-4D97-AF65-F5344CB8AC3E}">
        <p14:creationId xmlns:p14="http://schemas.microsoft.com/office/powerpoint/2010/main" val="30736178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60</a:t>
            </a:fld>
            <a:endParaRPr lang="en-US"/>
          </a:p>
        </p:txBody>
      </p:sp>
    </p:spTree>
    <p:extLst>
      <p:ext uri="{BB962C8B-B14F-4D97-AF65-F5344CB8AC3E}">
        <p14:creationId xmlns:p14="http://schemas.microsoft.com/office/powerpoint/2010/main" val="41920235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61</a:t>
            </a:fld>
            <a:endParaRPr lang="en-US"/>
          </a:p>
        </p:txBody>
      </p:sp>
    </p:spTree>
    <p:extLst>
      <p:ext uri="{BB962C8B-B14F-4D97-AF65-F5344CB8AC3E}">
        <p14:creationId xmlns:p14="http://schemas.microsoft.com/office/powerpoint/2010/main" val="22152387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62</a:t>
            </a:fld>
            <a:endParaRPr lang="en-US"/>
          </a:p>
        </p:txBody>
      </p:sp>
    </p:spTree>
    <p:extLst>
      <p:ext uri="{BB962C8B-B14F-4D97-AF65-F5344CB8AC3E}">
        <p14:creationId xmlns:p14="http://schemas.microsoft.com/office/powerpoint/2010/main" val="1014379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 HEALTH CARE NEEDS</a:t>
            </a:r>
          </a:p>
          <a:p>
            <a:endParaRPr lang="en-US" dirty="0"/>
          </a:p>
          <a:p>
            <a:r>
              <a:rPr lang="en-US" dirty="0" smtClean="0"/>
              <a:t>INTERDEPENDENCE –  NO ONE IS EVER FULLY INDEPENDENT  &amp; THE LANGUAGE THAT WE ARE USING IS MORE REFLECTIVE OF HOW ALL OF US NEED TO FUNCTION</a:t>
            </a:r>
          </a:p>
          <a:p>
            <a:endParaRPr lang="en-US" dirty="0"/>
          </a:p>
          <a:p>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8</a:t>
            </a:fld>
            <a:endParaRPr lang="en-US"/>
          </a:p>
        </p:txBody>
      </p:sp>
    </p:spTree>
    <p:extLst>
      <p:ext uri="{BB962C8B-B14F-4D97-AF65-F5344CB8AC3E}">
        <p14:creationId xmlns:p14="http://schemas.microsoft.com/office/powerpoint/2010/main" val="35489336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63</a:t>
            </a:fld>
            <a:endParaRPr lang="en-US"/>
          </a:p>
        </p:txBody>
      </p:sp>
    </p:spTree>
    <p:extLst>
      <p:ext uri="{BB962C8B-B14F-4D97-AF65-F5344CB8AC3E}">
        <p14:creationId xmlns:p14="http://schemas.microsoft.com/office/powerpoint/2010/main" val="18325968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D1EA9-5F50-D646-A498-461BC2114A9F}" type="slidenum">
              <a:rPr lang="en-US" smtClean="0"/>
              <a:t>64</a:t>
            </a:fld>
            <a:endParaRPr lang="en-US"/>
          </a:p>
        </p:txBody>
      </p:sp>
    </p:spTree>
    <p:extLst>
      <p:ext uri="{BB962C8B-B14F-4D97-AF65-F5344CB8AC3E}">
        <p14:creationId xmlns:p14="http://schemas.microsoft.com/office/powerpoint/2010/main" val="36843249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Not</a:t>
            </a:r>
            <a:r>
              <a:rPr lang="en-US" baseline="0" dirty="0" smtClean="0"/>
              <a:t> sure where the Trina source came from… http://</a:t>
            </a:r>
            <a:r>
              <a:rPr lang="en-US" baseline="0" dirty="0" err="1" smtClean="0"/>
              <a:t>www.civicenterprises.net</a:t>
            </a:r>
            <a:r>
              <a:rPr lang="en-US" baseline="0" dirty="0" smtClean="0"/>
              <a:t>/</a:t>
            </a:r>
            <a:r>
              <a:rPr lang="en-US" baseline="0" dirty="0" err="1" smtClean="0"/>
              <a:t>MediaLibrary</a:t>
            </a:r>
            <a:r>
              <a:rPr lang="en-US" baseline="0" dirty="0" smtClean="0"/>
              <a:t>/Docs/</a:t>
            </a:r>
            <a:r>
              <a:rPr lang="en-US" baseline="0" dirty="0" err="1" smtClean="0"/>
              <a:t>econ_value_opportunity_youth.pdf</a:t>
            </a:r>
            <a:r>
              <a:rPr lang="en-US" baseline="0" dirty="0" smtClean="0"/>
              <a:t> ? </a:t>
            </a:r>
            <a:endParaRPr lang="en-US" dirty="0"/>
          </a:p>
        </p:txBody>
      </p:sp>
      <p:sp>
        <p:nvSpPr>
          <p:cNvPr id="4" name="Slide Number Placeholder 3"/>
          <p:cNvSpPr>
            <a:spLocks noGrp="1"/>
          </p:cNvSpPr>
          <p:nvPr>
            <p:ph type="sldNum" sz="quarter" idx="10"/>
          </p:nvPr>
        </p:nvSpPr>
        <p:spPr/>
        <p:txBody>
          <a:bodyPr/>
          <a:lstStyle/>
          <a:p>
            <a:pPr>
              <a:defRPr/>
            </a:pPr>
            <a:fld id="{910534FA-0472-FE42-882A-A24633A837E4}" type="slidenum">
              <a:rPr lang="en-US" smtClean="0"/>
              <a:pPr>
                <a:defRPr/>
              </a:pPr>
              <a:t>72</a:t>
            </a:fld>
            <a:endParaRPr lang="en-US"/>
          </a:p>
        </p:txBody>
      </p:sp>
    </p:spTree>
    <p:extLst>
      <p:ext uri="{BB962C8B-B14F-4D97-AF65-F5344CB8AC3E}">
        <p14:creationId xmlns:p14="http://schemas.microsoft.com/office/powerpoint/2010/main" val="31143810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Not</a:t>
            </a:r>
            <a:r>
              <a:rPr lang="en-US" baseline="0" dirty="0" smtClean="0"/>
              <a:t> sure where the Trina source came from… http://</a:t>
            </a:r>
            <a:r>
              <a:rPr lang="en-US" baseline="0" dirty="0" err="1" smtClean="0"/>
              <a:t>www.civicenterprises.net</a:t>
            </a:r>
            <a:r>
              <a:rPr lang="en-US" baseline="0" dirty="0" smtClean="0"/>
              <a:t>/</a:t>
            </a:r>
            <a:r>
              <a:rPr lang="en-US" baseline="0" dirty="0" err="1" smtClean="0"/>
              <a:t>MediaLibrary</a:t>
            </a:r>
            <a:r>
              <a:rPr lang="en-US" baseline="0" dirty="0" smtClean="0"/>
              <a:t>/Docs/</a:t>
            </a:r>
            <a:r>
              <a:rPr lang="en-US" baseline="0" dirty="0" err="1" smtClean="0"/>
              <a:t>econ_value_opportunity_youth.pdf</a:t>
            </a:r>
            <a:r>
              <a:rPr lang="en-US" baseline="0" dirty="0" smtClean="0"/>
              <a:t> ? </a:t>
            </a:r>
            <a:endParaRPr lang="en-US" dirty="0"/>
          </a:p>
        </p:txBody>
      </p:sp>
      <p:sp>
        <p:nvSpPr>
          <p:cNvPr id="4" name="Slide Number Placeholder 3"/>
          <p:cNvSpPr>
            <a:spLocks noGrp="1"/>
          </p:cNvSpPr>
          <p:nvPr>
            <p:ph type="sldNum" sz="quarter" idx="10"/>
          </p:nvPr>
        </p:nvSpPr>
        <p:spPr/>
        <p:txBody>
          <a:bodyPr/>
          <a:lstStyle/>
          <a:p>
            <a:pPr>
              <a:defRPr/>
            </a:pPr>
            <a:fld id="{910534FA-0472-FE42-882A-A24633A837E4}" type="slidenum">
              <a:rPr lang="en-US" smtClean="0"/>
              <a:pPr>
                <a:defRPr/>
              </a:pPr>
              <a:t>73</a:t>
            </a:fld>
            <a:endParaRPr lang="en-US"/>
          </a:p>
        </p:txBody>
      </p:sp>
    </p:spTree>
    <p:extLst>
      <p:ext uri="{BB962C8B-B14F-4D97-AF65-F5344CB8AC3E}">
        <p14:creationId xmlns:p14="http://schemas.microsoft.com/office/powerpoint/2010/main" val="31143810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154113" y="682625"/>
            <a:ext cx="4549775" cy="3411538"/>
          </a:xfrm>
          <a:ln/>
        </p:spPr>
      </p:sp>
      <p:sp>
        <p:nvSpPr>
          <p:cNvPr id="64514" name="Rectangle 3"/>
          <p:cNvSpPr>
            <a:spLocks noGrp="1" noChangeArrowheads="1"/>
          </p:cNvSpPr>
          <p:nvPr>
            <p:ph type="body" idx="1"/>
          </p:nvPr>
        </p:nvSpPr>
        <p:spPr>
          <a:xfrm>
            <a:off x="914400" y="4321175"/>
            <a:ext cx="5029200" cy="417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MAY SEEM THAT THIS IS CONFUSING AT BEST GIVEN MY LAST STATEMENT ABOUT INTERDEPENDENCE BUT WE ARE TALKING ABOUT INCREASING INDEPENDENCE WHICH IS DIFFERENT THAN FULLY INDEPENDENT. </a:t>
            </a:r>
          </a:p>
          <a:p>
            <a:endParaRPr lang="en-US" dirty="0"/>
          </a:p>
          <a:p>
            <a:r>
              <a:rPr lang="en-US" dirty="0" smtClean="0"/>
              <a:t>CALLED OUT A FEW CONDITIONS WITH DIRECT RELATIONSHIP</a:t>
            </a:r>
          </a:p>
          <a:p>
            <a:endParaRPr lang="en-US" dirty="0"/>
          </a:p>
          <a:p>
            <a:r>
              <a:rPr lang="en-US" dirty="0" smtClean="0"/>
              <a:t>WE COULD CALL OUT MORE SUCH AS SUBSTANCE USE,  PREMATURE SEXUAL ACTVITITY WITH UNSAFE SEX BEHVAIOR</a:t>
            </a:r>
            <a:endParaRPr lang="en-US" dirty="0"/>
          </a:p>
          <a:p>
            <a:endParaRPr lang="en-US" dirty="0" smtClean="0"/>
          </a:p>
        </p:txBody>
      </p:sp>
      <p:sp>
        <p:nvSpPr>
          <p:cNvPr id="4" name="Slide Number Placeholder 3"/>
          <p:cNvSpPr>
            <a:spLocks noGrp="1"/>
          </p:cNvSpPr>
          <p:nvPr>
            <p:ph type="sldNum" sz="quarter" idx="10"/>
          </p:nvPr>
        </p:nvSpPr>
        <p:spPr/>
        <p:txBody>
          <a:bodyPr/>
          <a:lstStyle/>
          <a:p>
            <a:pPr>
              <a:defRPr/>
            </a:pPr>
            <a:fld id="{910534FA-0472-FE42-882A-A24633A837E4}" type="slidenum">
              <a:rPr lang="en-US" smtClean="0"/>
              <a:pPr>
                <a:defRPr/>
              </a:pPr>
              <a:t>9</a:t>
            </a:fld>
            <a:endParaRPr lang="en-US" dirty="0"/>
          </a:p>
        </p:txBody>
      </p:sp>
    </p:spTree>
    <p:extLst>
      <p:ext uri="{BB962C8B-B14F-4D97-AF65-F5344CB8AC3E}">
        <p14:creationId xmlns:p14="http://schemas.microsoft.com/office/powerpoint/2010/main" val="2000526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0534FA-0472-FE42-882A-A24633A837E4}" type="slidenum">
              <a:rPr lang="en-US" smtClean="0"/>
              <a:pPr>
                <a:defRPr/>
              </a:pPr>
              <a:t>10</a:t>
            </a:fld>
            <a:endParaRPr lang="en-US" dirty="0"/>
          </a:p>
        </p:txBody>
      </p:sp>
    </p:spTree>
    <p:extLst>
      <p:ext uri="{BB962C8B-B14F-4D97-AF65-F5344CB8AC3E}">
        <p14:creationId xmlns:p14="http://schemas.microsoft.com/office/powerpoint/2010/main" val="2041881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0534FA-0472-FE42-882A-A24633A837E4}" type="slidenum">
              <a:rPr lang="en-US" smtClean="0"/>
              <a:pPr>
                <a:defRPr/>
              </a:pPr>
              <a:t>11</a:t>
            </a:fld>
            <a:endParaRPr lang="en-US" dirty="0"/>
          </a:p>
        </p:txBody>
      </p:sp>
    </p:spTree>
    <p:extLst>
      <p:ext uri="{BB962C8B-B14F-4D97-AF65-F5344CB8AC3E}">
        <p14:creationId xmlns:p14="http://schemas.microsoft.com/office/powerpoint/2010/main" val="125226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250921"/>
          </a:xfrm>
        </p:spPr>
        <p:txBody>
          <a:bodyPr/>
          <a:lstStyle>
            <a:lvl1pPr marL="0" indent="0" algn="ctr">
              <a:buNone/>
              <a:defRPr>
                <a:solidFill>
                  <a:schemeClr val="bg1">
                    <a:lumMod val="85000"/>
                  </a:schemeClr>
                </a:solidFill>
                <a:latin typeface="Avenir Medium"/>
                <a:cs typeface="Avenir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555C2A-D016-FE40-AD05-B454FBF79ECF}" type="datetimeFigureOut">
              <a:rPr lang="en-US" smtClean="0"/>
              <a:t>1/24/15</a:t>
            </a:fld>
            <a:endParaRPr lang="en-US"/>
          </a:p>
        </p:txBody>
      </p:sp>
      <p:sp>
        <p:nvSpPr>
          <p:cNvPr id="6" name="Slide Number Placeholder 5"/>
          <p:cNvSpPr>
            <a:spLocks noGrp="1"/>
          </p:cNvSpPr>
          <p:nvPr>
            <p:ph type="sldNum" sz="quarter" idx="12"/>
          </p:nvPr>
        </p:nvSpPr>
        <p:spPr/>
        <p:txBody>
          <a:bodyPr/>
          <a:lstStyle/>
          <a:p>
            <a:fld id="{E7F06FA7-0FEA-F345-A3B2-453BC28D4B96}" type="slidenum">
              <a:rPr lang="en-US" smtClean="0"/>
              <a:t>‹#›</a:t>
            </a:fld>
            <a:endParaRPr lang="en-US"/>
          </a:p>
        </p:txBody>
      </p:sp>
      <p:pic>
        <p:nvPicPr>
          <p:cNvPr id="7" name="Picture 6" descr="Official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853" y="5247248"/>
            <a:ext cx="1474229" cy="1474229"/>
          </a:xfrm>
          <a:prstGeom prst="rect">
            <a:avLst/>
          </a:prstGeom>
        </p:spPr>
      </p:pic>
    </p:spTree>
    <p:extLst>
      <p:ext uri="{BB962C8B-B14F-4D97-AF65-F5344CB8AC3E}">
        <p14:creationId xmlns:p14="http://schemas.microsoft.com/office/powerpoint/2010/main" val="2680502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555C2A-D016-FE40-AD05-B454FBF79ECF}" type="datetimeFigureOut">
              <a:rPr lang="en-US" smtClean="0"/>
              <a:t>1/24/15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06FA7-0FEA-F345-A3B2-453BC28D4B96}" type="slidenum">
              <a:rPr lang="en-US" smtClean="0"/>
              <a:t>‹#›</a:t>
            </a:fld>
            <a:endParaRPr lang="en-US"/>
          </a:p>
        </p:txBody>
      </p:sp>
    </p:spTree>
    <p:extLst>
      <p:ext uri="{BB962C8B-B14F-4D97-AF65-F5344CB8AC3E}">
        <p14:creationId xmlns:p14="http://schemas.microsoft.com/office/powerpoint/2010/main" val="927611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555C2A-D016-FE40-AD05-B454FBF79ECF}" type="datetimeFigureOut">
              <a:rPr lang="en-US" smtClean="0"/>
              <a:t>1/24/15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06FA7-0FEA-F345-A3B2-453BC28D4B96}" type="slidenum">
              <a:rPr lang="en-US" smtClean="0"/>
              <a:t>‹#›</a:t>
            </a:fld>
            <a:endParaRPr lang="en-US"/>
          </a:p>
        </p:txBody>
      </p:sp>
    </p:spTree>
    <p:extLst>
      <p:ext uri="{BB962C8B-B14F-4D97-AF65-F5344CB8AC3E}">
        <p14:creationId xmlns:p14="http://schemas.microsoft.com/office/powerpoint/2010/main" val="3120678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200"/>
              </a:lnSpc>
              <a:defRPr sz="3000" b="1" baseline="0">
                <a:effectLst/>
              </a:defRPr>
            </a:lvl1pPr>
          </a:lstStyle>
          <a:p>
            <a:r>
              <a:rPr lang="en-US" dirty="0" smtClean="0"/>
              <a:t>Headline – Myriad Pro, Bold, Shadow, 32pt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rgbClr val="000000"/>
                </a:solidFill>
              </a:defRPr>
            </a:lvl1pPr>
            <a:lvl2pPr>
              <a:buClr>
                <a:schemeClr val="tx1"/>
              </a:buClr>
              <a:buSzPct val="100000"/>
              <a:buFont typeface="Wingdings" pitchFamily="2" charset="2"/>
              <a:buChar char="§"/>
              <a:defRPr sz="2000">
                <a:solidFill>
                  <a:srgbClr val="000000"/>
                </a:solidFill>
              </a:defRPr>
            </a:lvl2pPr>
            <a:lvl3pPr>
              <a:buClr>
                <a:schemeClr val="tx1"/>
              </a:buClr>
              <a:buSzPct val="100000"/>
              <a:buFont typeface="Arial" pitchFamily="34" charset="0"/>
              <a:buChar char="•"/>
              <a:defRPr sz="1800">
                <a:solidFill>
                  <a:srgbClr val="000000"/>
                </a:solidFill>
              </a:defRPr>
            </a:lvl3pPr>
            <a:lvl4pPr>
              <a:buClr>
                <a:schemeClr val="tx1"/>
              </a:buClr>
              <a:buSzPct val="70000"/>
              <a:buFont typeface="Courier New" pitchFamily="49" charset="0"/>
              <a:buChar char="o"/>
              <a:defRPr sz="1800" baseline="0">
                <a:solidFill>
                  <a:srgbClr val="000000"/>
                </a:solidFill>
              </a:defRPr>
            </a:lvl4pPr>
            <a:lvl5pPr>
              <a:buClr>
                <a:schemeClr val="tx1"/>
              </a:buClr>
              <a:buSzPct val="70000"/>
              <a:buFont typeface="Arial" pitchFamily="34" charset="0"/>
              <a:buChar char="•"/>
              <a:defRPr sz="1800">
                <a:solidFill>
                  <a:srgbClr val="000000"/>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943600"/>
            <a:ext cx="8229600" cy="457200"/>
          </a:xfrm>
          <a:prstGeom prst="rect">
            <a:avLst/>
          </a:prstGeom>
        </p:spPr>
        <p:txBody>
          <a:bodyPr anchor="b"/>
          <a:lstStyle>
            <a:lvl1pPr marL="403225" indent="-403225">
              <a:buNone/>
              <a:defRPr sz="1100">
                <a:solidFill>
                  <a:schemeClr val="tx1"/>
                </a:solidFill>
              </a:defRPr>
            </a:lvl1pPr>
          </a:lstStyle>
          <a:p>
            <a:r>
              <a:rPr lang="en-US" dirty="0" smtClean="0"/>
              <a:t>* Citations, references, and credits – Myriad Pro, 11pt</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0869" y="5992033"/>
            <a:ext cx="1399032" cy="819912"/>
          </a:xfrm>
          <a:prstGeom prst="rect">
            <a:avLst/>
          </a:prstGeom>
        </p:spPr>
      </p:pic>
    </p:spTree>
    <p:extLst>
      <p:ext uri="{BB962C8B-B14F-4D97-AF65-F5344CB8AC3E}">
        <p14:creationId xmlns:p14="http://schemas.microsoft.com/office/powerpoint/2010/main" val="28251842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Tree>
    <p:extLst>
      <p:ext uri="{BB962C8B-B14F-4D97-AF65-F5344CB8AC3E}">
        <p14:creationId xmlns:p14="http://schemas.microsoft.com/office/powerpoint/2010/main" val="232770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Rectangle 52"/>
          <p:cNvSpPr>
            <a:spLocks noChangeArrowheads="1"/>
          </p:cNvSpPr>
          <p:nvPr userDrawn="1"/>
        </p:nvSpPr>
        <p:spPr bwMode="auto">
          <a:xfrm>
            <a:off x="7010400" y="6381752"/>
            <a:ext cx="2133600" cy="47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fontAlgn="base">
              <a:spcBef>
                <a:spcPct val="0"/>
              </a:spcBef>
              <a:spcAft>
                <a:spcPct val="0"/>
              </a:spcAft>
              <a:defRPr/>
            </a:pPr>
            <a:fld id="{0E5BD251-A061-4686-9762-2C2E2A161DD3}" type="slidenum">
              <a:rPr lang="en-US" altLang="en-US" sz="675" smtClean="0">
                <a:solidFill>
                  <a:srgbClr val="000000"/>
                </a:solidFill>
              </a:rPr>
              <a:pPr algn="r" fontAlgn="base">
                <a:spcBef>
                  <a:spcPct val="0"/>
                </a:spcBef>
                <a:spcAft>
                  <a:spcPct val="0"/>
                </a:spcAft>
                <a:defRPr/>
              </a:pPr>
              <a:t>‹#›</a:t>
            </a:fld>
            <a:endParaRPr lang="en-US" altLang="en-US" sz="675" smtClean="0">
              <a:solidFill>
                <a:srgbClr val="000000"/>
              </a:solidFill>
            </a:endParaRPr>
          </a:p>
        </p:txBody>
      </p:sp>
      <p:sp>
        <p:nvSpPr>
          <p:cNvPr id="4" name="Rectangle 54"/>
          <p:cNvSpPr>
            <a:spLocks noChangeArrowheads="1"/>
          </p:cNvSpPr>
          <p:nvPr userDrawn="1"/>
        </p:nvSpPr>
        <p:spPr bwMode="auto">
          <a:xfrm>
            <a:off x="12700" y="10584"/>
            <a:ext cx="9029700" cy="939800"/>
          </a:xfrm>
          <a:prstGeom prst="rect">
            <a:avLst/>
          </a:prstGeom>
          <a:solidFill>
            <a:srgbClr val="00A652"/>
          </a:solidFill>
          <a:ln w="9525">
            <a:noFill/>
            <a:miter lim="800000"/>
            <a:headEnd/>
            <a:tailEnd/>
          </a:ln>
          <a:effectLst/>
        </p:spPr>
        <p:txBody>
          <a:bodyPr wrap="none" anchor="ctr"/>
          <a:lstStyle/>
          <a:p>
            <a:pPr eaLnBrk="0" fontAlgn="base" hangingPunct="0">
              <a:spcBef>
                <a:spcPct val="0"/>
              </a:spcBef>
              <a:spcAft>
                <a:spcPct val="0"/>
              </a:spcAft>
              <a:defRPr/>
            </a:pPr>
            <a:endParaRPr lang="en-US" sz="1800" dirty="0">
              <a:solidFill>
                <a:srgbClr val="000000"/>
              </a:solidFill>
              <a:effectLst>
                <a:outerShdw blurRad="38100" dist="38100" dir="2700000" algn="tl">
                  <a:srgbClr val="000000">
                    <a:alpha val="43137"/>
                  </a:srgbClr>
                </a:outerShdw>
              </a:effectLst>
              <a:ea typeface="ＭＳ Ｐゴシック" pitchFamily="112" charset="-128"/>
            </a:endParaRPr>
          </a:p>
        </p:txBody>
      </p:sp>
      <p:sp>
        <p:nvSpPr>
          <p:cNvPr id="2" name="Content Placeholder 1"/>
          <p:cNvSpPr>
            <a:spLocks noGrp="1"/>
          </p:cNvSpPr>
          <p:nvPr>
            <p:ph/>
          </p:nvPr>
        </p:nvSpPr>
        <p:spPr>
          <a:xfrm>
            <a:off x="985840" y="987425"/>
            <a:ext cx="7673975" cy="12618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1"/>
          <p:cNvSpPr>
            <a:spLocks noGrp="1" noChangeArrowheads="1"/>
          </p:cNvSpPr>
          <p:nvPr>
            <p:ph type="sldNum"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24295685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06FA7-0FEA-F345-A3B2-453BC28D4B96}" type="slidenum">
              <a:rPr lang="en-US" smtClean="0"/>
              <a:t>‹#›</a:t>
            </a:fld>
            <a:endParaRPr lang="en-US"/>
          </a:p>
        </p:txBody>
      </p:sp>
      <p:pic>
        <p:nvPicPr>
          <p:cNvPr id="7" name="Picture 6" descr="NAHIC Small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28" y="6277798"/>
            <a:ext cx="1372096" cy="455019"/>
          </a:xfrm>
          <a:prstGeom prst="rect">
            <a:avLst/>
          </a:prstGeom>
        </p:spPr>
      </p:pic>
    </p:spTree>
    <p:extLst>
      <p:ext uri="{BB962C8B-B14F-4D97-AF65-F5344CB8AC3E}">
        <p14:creationId xmlns:p14="http://schemas.microsoft.com/office/powerpoint/2010/main" val="390486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555C2A-D016-FE40-AD05-B454FBF79ECF}" type="datetimeFigureOut">
              <a:rPr lang="en-US" smtClean="0"/>
              <a:t>1/24/15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06FA7-0FEA-F345-A3B2-453BC28D4B96}" type="slidenum">
              <a:rPr lang="en-US" smtClean="0"/>
              <a:t>‹#›</a:t>
            </a:fld>
            <a:endParaRPr lang="en-US"/>
          </a:p>
        </p:txBody>
      </p:sp>
    </p:spTree>
    <p:extLst>
      <p:ext uri="{BB962C8B-B14F-4D97-AF65-F5344CB8AC3E}">
        <p14:creationId xmlns:p14="http://schemas.microsoft.com/office/powerpoint/2010/main" val="3959597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06FA7-0FEA-F345-A3B2-453BC28D4B96}" type="slidenum">
              <a:rPr lang="en-US" smtClean="0"/>
              <a:t>‹#›</a:t>
            </a:fld>
            <a:endParaRPr lang="en-US"/>
          </a:p>
        </p:txBody>
      </p:sp>
      <p:pic>
        <p:nvPicPr>
          <p:cNvPr id="8" name="Picture 7" descr="NAHIC Small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28" y="6277798"/>
            <a:ext cx="1372096" cy="455019"/>
          </a:xfrm>
          <a:prstGeom prst="rect">
            <a:avLst/>
          </a:prstGeom>
        </p:spPr>
      </p:pic>
    </p:spTree>
    <p:extLst>
      <p:ext uri="{BB962C8B-B14F-4D97-AF65-F5344CB8AC3E}">
        <p14:creationId xmlns:p14="http://schemas.microsoft.com/office/powerpoint/2010/main" val="423229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F06FA7-0FEA-F345-A3B2-453BC28D4B96}" type="slidenum">
              <a:rPr lang="en-US" smtClean="0"/>
              <a:t>‹#›</a:t>
            </a:fld>
            <a:endParaRPr lang="en-US"/>
          </a:p>
        </p:txBody>
      </p:sp>
      <p:pic>
        <p:nvPicPr>
          <p:cNvPr id="10" name="Picture 9" descr="NAHIC Small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28" y="6277798"/>
            <a:ext cx="1372096" cy="455019"/>
          </a:xfrm>
          <a:prstGeom prst="rect">
            <a:avLst/>
          </a:prstGeom>
        </p:spPr>
      </p:pic>
    </p:spTree>
    <p:extLst>
      <p:ext uri="{BB962C8B-B14F-4D97-AF65-F5344CB8AC3E}">
        <p14:creationId xmlns:p14="http://schemas.microsoft.com/office/powerpoint/2010/main" val="420722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06FA7-0FEA-F345-A3B2-453BC28D4B96}" type="slidenum">
              <a:rPr lang="en-US" smtClean="0"/>
              <a:t>‹#›</a:t>
            </a:fld>
            <a:endParaRPr lang="en-US"/>
          </a:p>
        </p:txBody>
      </p:sp>
      <p:pic>
        <p:nvPicPr>
          <p:cNvPr id="6" name="Picture 5" descr="NAHIC Small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28" y="6277798"/>
            <a:ext cx="1372096" cy="455019"/>
          </a:xfrm>
          <a:prstGeom prst="rect">
            <a:avLst/>
          </a:prstGeom>
        </p:spPr>
      </p:pic>
    </p:spTree>
    <p:extLst>
      <p:ext uri="{BB962C8B-B14F-4D97-AF65-F5344CB8AC3E}">
        <p14:creationId xmlns:p14="http://schemas.microsoft.com/office/powerpoint/2010/main" val="264429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F06FA7-0FEA-F345-A3B2-453BC28D4B96}" type="slidenum">
              <a:rPr lang="en-US" smtClean="0"/>
              <a:t>‹#›</a:t>
            </a:fld>
            <a:endParaRPr lang="en-US"/>
          </a:p>
        </p:txBody>
      </p:sp>
      <p:pic>
        <p:nvPicPr>
          <p:cNvPr id="5" name="Picture 4" descr="NAHIC Small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28" y="6277798"/>
            <a:ext cx="1372096" cy="455019"/>
          </a:xfrm>
          <a:prstGeom prst="rect">
            <a:avLst/>
          </a:prstGeom>
        </p:spPr>
      </p:pic>
    </p:spTree>
    <p:extLst>
      <p:ext uri="{BB962C8B-B14F-4D97-AF65-F5344CB8AC3E}">
        <p14:creationId xmlns:p14="http://schemas.microsoft.com/office/powerpoint/2010/main" val="2312420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555C2A-D016-FE40-AD05-B454FBF79ECF}" type="datetimeFigureOut">
              <a:rPr lang="en-US" smtClean="0"/>
              <a:t>1/24/15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06FA7-0FEA-F345-A3B2-453BC28D4B96}" type="slidenum">
              <a:rPr lang="en-US" smtClean="0"/>
              <a:t>‹#›</a:t>
            </a:fld>
            <a:endParaRPr lang="en-US"/>
          </a:p>
        </p:txBody>
      </p:sp>
    </p:spTree>
    <p:extLst>
      <p:ext uri="{BB962C8B-B14F-4D97-AF65-F5344CB8AC3E}">
        <p14:creationId xmlns:p14="http://schemas.microsoft.com/office/powerpoint/2010/main" val="28719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555C2A-D016-FE40-AD05-B454FBF79ECF}" type="datetimeFigureOut">
              <a:rPr lang="en-US" smtClean="0"/>
              <a:t>1/24/15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06FA7-0FEA-F345-A3B2-453BC28D4B96}" type="slidenum">
              <a:rPr lang="en-US" smtClean="0"/>
              <a:t>‹#›</a:t>
            </a:fld>
            <a:endParaRPr lang="en-US"/>
          </a:p>
        </p:txBody>
      </p:sp>
    </p:spTree>
    <p:extLst>
      <p:ext uri="{BB962C8B-B14F-4D97-AF65-F5344CB8AC3E}">
        <p14:creationId xmlns:p14="http://schemas.microsoft.com/office/powerpoint/2010/main" val="23541430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9000">
              <a:srgbClr val="102640"/>
            </a:gs>
            <a:gs pos="0">
              <a:schemeClr val="tx2">
                <a:lumMod val="50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55C2A-D016-FE40-AD05-B454FBF79ECF}" type="datetimeFigureOut">
              <a:rPr lang="en-US" smtClean="0"/>
              <a:t>1/24/15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06FA7-0FEA-F345-A3B2-453BC28D4B96}" type="slidenum">
              <a:rPr lang="en-US" smtClean="0"/>
              <a:t>‹#›</a:t>
            </a:fld>
            <a:endParaRPr lang="en-US"/>
          </a:p>
        </p:txBody>
      </p:sp>
      <p:sp>
        <p:nvSpPr>
          <p:cNvPr id="7" name="Rectangle 6"/>
          <p:cNvSpPr/>
          <p:nvPr/>
        </p:nvSpPr>
        <p:spPr>
          <a:xfrm>
            <a:off x="328850" y="274638"/>
            <a:ext cx="8493389" cy="6336712"/>
          </a:xfrm>
          <a:prstGeom prst="rect">
            <a:avLst/>
          </a:prstGeom>
          <a:no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2527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457200" rtl="0" eaLnBrk="1" latinLnBrk="0" hangingPunct="1">
        <a:spcBef>
          <a:spcPct val="0"/>
        </a:spcBef>
        <a:buNone/>
        <a:defRPr sz="4400" kern="1200">
          <a:solidFill>
            <a:srgbClr val="FFFFFF"/>
          </a:solidFill>
          <a:latin typeface="Avenir Medium"/>
          <a:ea typeface="+mj-ea"/>
          <a:cs typeface="Avenir Medium"/>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microsoft.com/office/2007/relationships/hdphoto" Target="../media/hdphoto2.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7.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1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20.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wmf"/><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2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39590" y="1114780"/>
            <a:ext cx="7772400" cy="513644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FFFFFF"/>
                </a:solidFill>
                <a:latin typeface="Avenir Medium"/>
                <a:ea typeface="+mj-ea"/>
                <a:cs typeface="Avenir Medium"/>
              </a:defRPr>
            </a:lvl1pPr>
          </a:lstStyle>
          <a:p>
            <a:r>
              <a:rPr lang="en-US" b="1" dirty="0" smtClean="0">
                <a:latin typeface="+mj-lt"/>
              </a:rPr>
              <a:t>Adolescents and Young Adults    in Title V Transformation:</a:t>
            </a:r>
          </a:p>
          <a:p>
            <a:endParaRPr lang="en-US" sz="1400" b="1" dirty="0">
              <a:latin typeface="+mj-lt"/>
            </a:endParaRPr>
          </a:p>
          <a:p>
            <a:r>
              <a:rPr lang="en-US" sz="3600" b="1" dirty="0" smtClean="0">
                <a:latin typeface="+mj-lt"/>
              </a:rPr>
              <a:t>Understanding Needs, Designing and Selecting Measures and Achieving Outcomes</a:t>
            </a:r>
          </a:p>
          <a:p>
            <a:endParaRPr lang="en-US" sz="1600" dirty="0">
              <a:latin typeface="+mj-lt"/>
            </a:endParaRPr>
          </a:p>
          <a:p>
            <a:r>
              <a:rPr lang="en-US" sz="2400" dirty="0" smtClean="0">
                <a:latin typeface="+mj-lt"/>
              </a:rPr>
              <a:t>Adolescent and Young Adult Health</a:t>
            </a:r>
          </a:p>
          <a:p>
            <a:r>
              <a:rPr lang="en-US" sz="2400" dirty="0" smtClean="0">
                <a:latin typeface="+mj-lt"/>
              </a:rPr>
              <a:t>National Resource Center and Maternal Child </a:t>
            </a:r>
            <a:r>
              <a:rPr lang="en-US" sz="2400" dirty="0">
                <a:latin typeface="+mj-lt"/>
              </a:rPr>
              <a:t>H</a:t>
            </a:r>
            <a:r>
              <a:rPr lang="en-US" sz="2400" dirty="0" smtClean="0">
                <a:latin typeface="+mj-lt"/>
              </a:rPr>
              <a:t>ealth Bureau</a:t>
            </a:r>
          </a:p>
          <a:p>
            <a:r>
              <a:rPr lang="en-US" sz="2400" dirty="0" smtClean="0">
                <a:solidFill>
                  <a:schemeClr val="bg1"/>
                </a:solidFill>
                <a:latin typeface="+mj-lt"/>
              </a:rPr>
              <a:t>AMCHP MEETING</a:t>
            </a:r>
          </a:p>
          <a:p>
            <a:r>
              <a:rPr lang="en-US" sz="2400" dirty="0" smtClean="0">
                <a:solidFill>
                  <a:schemeClr val="bg1"/>
                </a:solidFill>
                <a:latin typeface="+mj-lt"/>
              </a:rPr>
              <a:t>JANUARY 24, 2015</a:t>
            </a:r>
            <a:endParaRPr lang="en-US" sz="2400" dirty="0" smtClean="0">
              <a:latin typeface="+mj-lt"/>
            </a:endParaRPr>
          </a:p>
          <a:p>
            <a:endParaRPr lang="en-US" sz="4800" dirty="0">
              <a:latin typeface="+mj-lt"/>
            </a:endParaRPr>
          </a:p>
        </p:txBody>
      </p:sp>
    </p:spTree>
    <p:extLst>
      <p:ext uri="{BB962C8B-B14F-4D97-AF65-F5344CB8AC3E}">
        <p14:creationId xmlns:p14="http://schemas.microsoft.com/office/powerpoint/2010/main" val="36005070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601641" y="277504"/>
            <a:ext cx="7910513" cy="1447800"/>
          </a:xfrm>
        </p:spPr>
        <p:txBody>
          <a:bodyPr>
            <a:normAutofit/>
          </a:bodyPr>
          <a:lstStyle/>
          <a:p>
            <a:pPr eaLnBrk="1" hangingPunct="1"/>
            <a:r>
              <a:rPr lang="en-US" sz="4000" b="1" dirty="0">
                <a:latin typeface="+mj-lt"/>
              </a:rPr>
              <a:t>Critical Health Issues of Adolescence &amp; Young Adulthood</a:t>
            </a:r>
          </a:p>
        </p:txBody>
      </p:sp>
      <p:sp>
        <p:nvSpPr>
          <p:cNvPr id="30722" name="Rectangle 3"/>
          <p:cNvSpPr>
            <a:spLocks noGrp="1" noChangeArrowheads="1"/>
          </p:cNvSpPr>
          <p:nvPr>
            <p:ph idx="1"/>
          </p:nvPr>
        </p:nvSpPr>
        <p:spPr>
          <a:xfrm>
            <a:off x="533395" y="1873620"/>
            <a:ext cx="4693024" cy="4055035"/>
          </a:xfrm>
        </p:spPr>
        <p:txBody>
          <a:bodyPr>
            <a:normAutofit fontScale="92500" lnSpcReduction="10000"/>
          </a:bodyPr>
          <a:lstStyle/>
          <a:p>
            <a:pPr eaLnBrk="1" hangingPunct="1">
              <a:lnSpc>
                <a:spcPct val="110000"/>
              </a:lnSpc>
              <a:spcBef>
                <a:spcPts val="500"/>
              </a:spcBef>
              <a:buFontTx/>
              <a:buChar char="•"/>
            </a:pPr>
            <a:r>
              <a:rPr lang="en-US" sz="2800" dirty="0" smtClean="0"/>
              <a:t>Motor </a:t>
            </a:r>
            <a:r>
              <a:rPr lang="en-US" sz="2800" dirty="0"/>
              <a:t>vehicle crashes &amp; drinking and </a:t>
            </a:r>
            <a:r>
              <a:rPr lang="en-US" sz="2800" dirty="0" smtClean="0"/>
              <a:t>driving.</a:t>
            </a:r>
            <a:endParaRPr lang="en-US" sz="2800" dirty="0"/>
          </a:p>
          <a:p>
            <a:pPr eaLnBrk="1" hangingPunct="1">
              <a:lnSpc>
                <a:spcPct val="110000"/>
              </a:lnSpc>
              <a:spcBef>
                <a:spcPts val="500"/>
              </a:spcBef>
              <a:buFontTx/>
              <a:buChar char="•"/>
            </a:pPr>
            <a:r>
              <a:rPr lang="en-US" sz="2800" dirty="0"/>
              <a:t>Violence, including </a:t>
            </a:r>
            <a:r>
              <a:rPr lang="en-US" sz="2800" dirty="0" smtClean="0"/>
              <a:t>homicide, fighting</a:t>
            </a:r>
            <a:r>
              <a:rPr lang="en-US" sz="2800" dirty="0"/>
              <a:t> </a:t>
            </a:r>
            <a:r>
              <a:rPr lang="en-US" sz="2800" dirty="0" smtClean="0"/>
              <a:t>&amp; intimate partner violence.</a:t>
            </a:r>
            <a:endParaRPr lang="en-US" sz="2800" dirty="0"/>
          </a:p>
          <a:p>
            <a:pPr eaLnBrk="1" hangingPunct="1">
              <a:lnSpc>
                <a:spcPct val="110000"/>
              </a:lnSpc>
              <a:spcBef>
                <a:spcPts val="500"/>
              </a:spcBef>
              <a:buFontTx/>
              <a:buChar char="•"/>
            </a:pPr>
            <a:r>
              <a:rPr lang="en-US" sz="2800" dirty="0" smtClean="0"/>
              <a:t>Reproductive &amp; sexual health, including behaviors to prevent STIs, HIV/AIDS</a:t>
            </a:r>
            <a:r>
              <a:rPr lang="en-US" sz="2800" dirty="0"/>
              <a:t> </a:t>
            </a:r>
            <a:r>
              <a:rPr lang="en-US" sz="2800" dirty="0" smtClean="0"/>
              <a:t>&amp;  unintended pregnancy.</a:t>
            </a:r>
          </a:p>
          <a:p>
            <a:pPr eaLnBrk="1" hangingPunct="1">
              <a:lnSpc>
                <a:spcPct val="110000"/>
              </a:lnSpc>
              <a:spcBef>
                <a:spcPts val="500"/>
              </a:spcBef>
              <a:buFontTx/>
              <a:buChar char="•"/>
            </a:pPr>
            <a:endParaRPr lang="en-US" sz="2800" dirty="0"/>
          </a:p>
        </p:txBody>
      </p:sp>
      <p:sp>
        <p:nvSpPr>
          <p:cNvPr id="30723" name="TextBox 1"/>
          <p:cNvSpPr txBox="1">
            <a:spLocks noChangeArrowheads="1"/>
          </p:cNvSpPr>
          <p:nvPr/>
        </p:nvSpPr>
        <p:spPr bwMode="auto">
          <a:xfrm>
            <a:off x="2593975" y="928688"/>
            <a:ext cx="18466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endParaRPr lang="en-US" dirty="0"/>
          </a:p>
        </p:txBody>
      </p:sp>
      <p:pic>
        <p:nvPicPr>
          <p:cNvPr id="6" name="Picture 5" descr="bigstockphoto_Handing_Over_The_Keys_2551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800" y="2172711"/>
            <a:ext cx="3124200" cy="2127029"/>
          </a:xfrm>
          <a:prstGeom prst="rect">
            <a:avLst/>
          </a:prstGeom>
        </p:spPr>
      </p:pic>
    </p:spTree>
    <p:extLst>
      <p:ext uri="{BB962C8B-B14F-4D97-AF65-F5344CB8AC3E}">
        <p14:creationId xmlns:p14="http://schemas.microsoft.com/office/powerpoint/2010/main" val="1627883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587993" y="269544"/>
            <a:ext cx="7910513" cy="1447800"/>
          </a:xfrm>
        </p:spPr>
        <p:txBody>
          <a:bodyPr>
            <a:normAutofit/>
          </a:bodyPr>
          <a:lstStyle/>
          <a:p>
            <a:pPr eaLnBrk="1" hangingPunct="1"/>
            <a:r>
              <a:rPr lang="en-US" sz="4000" b="1" dirty="0">
                <a:latin typeface="+mj-lt"/>
              </a:rPr>
              <a:t>Critical Health Issues of Adolescence &amp; Young Adulthood</a:t>
            </a:r>
          </a:p>
        </p:txBody>
      </p:sp>
      <p:sp>
        <p:nvSpPr>
          <p:cNvPr id="31746" name="Rectangle 3"/>
          <p:cNvSpPr>
            <a:spLocks noGrp="1" noChangeArrowheads="1"/>
          </p:cNvSpPr>
          <p:nvPr>
            <p:ph idx="1"/>
          </p:nvPr>
        </p:nvSpPr>
        <p:spPr>
          <a:xfrm>
            <a:off x="525238" y="1863937"/>
            <a:ext cx="4652875" cy="4800600"/>
          </a:xfrm>
        </p:spPr>
        <p:txBody>
          <a:bodyPr>
            <a:normAutofit/>
          </a:bodyPr>
          <a:lstStyle/>
          <a:p>
            <a:pPr eaLnBrk="1" hangingPunct="1">
              <a:spcBef>
                <a:spcPts val="500"/>
              </a:spcBef>
              <a:buFontTx/>
              <a:buChar char="•"/>
            </a:pPr>
            <a:r>
              <a:rPr lang="en-US" sz="2800" dirty="0"/>
              <a:t>Critical period for emergence of mental health concerns, such </a:t>
            </a:r>
            <a:r>
              <a:rPr lang="en-US" sz="2800" dirty="0" smtClean="0"/>
              <a:t>as:</a:t>
            </a:r>
            <a:endParaRPr lang="en-US" sz="2800" dirty="0"/>
          </a:p>
          <a:p>
            <a:pPr lvl="1" eaLnBrk="1" hangingPunct="1">
              <a:spcBef>
                <a:spcPts val="500"/>
              </a:spcBef>
              <a:buFontTx/>
              <a:buChar char="•"/>
            </a:pPr>
            <a:r>
              <a:rPr lang="en-US" sz="2400" dirty="0" smtClean="0"/>
              <a:t>Depression;</a:t>
            </a:r>
          </a:p>
          <a:p>
            <a:pPr lvl="1" eaLnBrk="1" hangingPunct="1">
              <a:spcBef>
                <a:spcPts val="500"/>
              </a:spcBef>
              <a:buFontTx/>
              <a:buChar char="•"/>
            </a:pPr>
            <a:r>
              <a:rPr lang="en-US" sz="2400" dirty="0" smtClean="0"/>
              <a:t>Suicide </a:t>
            </a:r>
            <a:r>
              <a:rPr lang="en-US" sz="2400" dirty="0"/>
              <a:t>and suicide </a:t>
            </a:r>
            <a:r>
              <a:rPr lang="en-US" sz="2400" dirty="0" smtClean="0"/>
              <a:t>attempts</a:t>
            </a:r>
            <a:r>
              <a:rPr lang="en-US" sz="2400" dirty="0"/>
              <a:t>.</a:t>
            </a:r>
          </a:p>
          <a:p>
            <a:pPr eaLnBrk="1" hangingPunct="1">
              <a:spcBef>
                <a:spcPts val="500"/>
              </a:spcBef>
              <a:buFontTx/>
              <a:buChar char="•"/>
            </a:pPr>
            <a:r>
              <a:rPr lang="en-US" sz="2800" dirty="0"/>
              <a:t>Substance use, including binge </a:t>
            </a:r>
            <a:r>
              <a:rPr lang="en-US" sz="2800" dirty="0" smtClean="0"/>
              <a:t>drinking &amp; </a:t>
            </a:r>
            <a:r>
              <a:rPr lang="en-US" sz="2800" dirty="0"/>
              <a:t>use of marijuana &amp; other illicit drugs.</a:t>
            </a:r>
          </a:p>
        </p:txBody>
      </p:sp>
      <p:sp>
        <p:nvSpPr>
          <p:cNvPr id="31747" name="TextBox 1"/>
          <p:cNvSpPr txBox="1">
            <a:spLocks noChangeArrowheads="1"/>
          </p:cNvSpPr>
          <p:nvPr/>
        </p:nvSpPr>
        <p:spPr bwMode="auto">
          <a:xfrm>
            <a:off x="2593975" y="928688"/>
            <a:ext cx="18466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endParaRPr lang="en-US" dirty="0"/>
          </a:p>
        </p:txBody>
      </p:sp>
      <p:pic>
        <p:nvPicPr>
          <p:cNvPr id="2" name="Picture 1" descr="drunkbingevi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200400"/>
            <a:ext cx="3433518" cy="2286000"/>
          </a:xfrm>
          <a:prstGeom prst="rect">
            <a:avLst/>
          </a:prstGeom>
        </p:spPr>
      </p:pic>
    </p:spTree>
    <p:extLst>
      <p:ext uri="{BB962C8B-B14F-4D97-AF65-F5344CB8AC3E}">
        <p14:creationId xmlns:p14="http://schemas.microsoft.com/office/powerpoint/2010/main" val="3443218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533401" y="577850"/>
            <a:ext cx="7910513" cy="1447800"/>
          </a:xfrm>
        </p:spPr>
        <p:txBody>
          <a:bodyPr>
            <a:noAutofit/>
          </a:bodyPr>
          <a:lstStyle/>
          <a:p>
            <a:pPr eaLnBrk="1" hangingPunct="1"/>
            <a:r>
              <a:rPr lang="en-US" sz="3200" b="1" dirty="0" smtClean="0">
                <a:latin typeface="+mj-lt"/>
              </a:rPr>
              <a:t>Most markers of adolescent health worsen in young adulthood. </a:t>
            </a:r>
            <a:br>
              <a:rPr lang="en-US" sz="3200" b="1" dirty="0" smtClean="0">
                <a:latin typeface="+mj-lt"/>
              </a:rPr>
            </a:br>
            <a:r>
              <a:rPr lang="en-US" sz="3200" b="1" dirty="0" smtClean="0">
                <a:latin typeface="+mj-lt"/>
              </a:rPr>
              <a:t>Many measures peak, including: </a:t>
            </a:r>
            <a:endParaRPr lang="en-US" sz="3200" b="1" dirty="0">
              <a:latin typeface="+mj-lt"/>
            </a:endParaRPr>
          </a:p>
        </p:txBody>
      </p:sp>
      <p:sp>
        <p:nvSpPr>
          <p:cNvPr id="32770" name="Rectangle 3"/>
          <p:cNvSpPr>
            <a:spLocks noGrp="1" noChangeArrowheads="1"/>
          </p:cNvSpPr>
          <p:nvPr>
            <p:ph idx="1"/>
          </p:nvPr>
        </p:nvSpPr>
        <p:spPr>
          <a:xfrm>
            <a:off x="528078" y="2375648"/>
            <a:ext cx="7583488" cy="3352800"/>
          </a:xfrm>
        </p:spPr>
        <p:txBody>
          <a:bodyPr>
            <a:normAutofit/>
          </a:bodyPr>
          <a:lstStyle/>
          <a:p>
            <a:pPr eaLnBrk="1" hangingPunct="1">
              <a:spcBef>
                <a:spcPts val="500"/>
              </a:spcBef>
              <a:buFontTx/>
              <a:buChar char="•"/>
            </a:pPr>
            <a:r>
              <a:rPr lang="en-US" sz="2800" dirty="0" smtClean="0"/>
              <a:t>Fatal </a:t>
            </a:r>
            <a:r>
              <a:rPr lang="en-US" sz="2800" dirty="0"/>
              <a:t>motor vehicle crashes and </a:t>
            </a:r>
            <a:r>
              <a:rPr lang="en-US" sz="2800" dirty="0" smtClean="0"/>
              <a:t>homicide.</a:t>
            </a:r>
            <a:endParaRPr lang="en-US" sz="2800" dirty="0"/>
          </a:p>
          <a:p>
            <a:pPr eaLnBrk="1" hangingPunct="1">
              <a:spcBef>
                <a:spcPts val="500"/>
              </a:spcBef>
              <a:buFontTx/>
              <a:buChar char="•"/>
            </a:pPr>
            <a:r>
              <a:rPr lang="en-US" sz="2800" dirty="0"/>
              <a:t>Drinking and </a:t>
            </a:r>
            <a:r>
              <a:rPr lang="en-US" sz="2800" dirty="0" smtClean="0"/>
              <a:t>driving.</a:t>
            </a:r>
            <a:endParaRPr lang="en-US" sz="2800" dirty="0"/>
          </a:p>
          <a:p>
            <a:pPr eaLnBrk="1" hangingPunct="1">
              <a:spcBef>
                <a:spcPts val="500"/>
              </a:spcBef>
              <a:buFontTx/>
              <a:buChar char="•"/>
            </a:pPr>
            <a:r>
              <a:rPr lang="en-US" sz="2800" dirty="0"/>
              <a:t>Most measures of substance use/</a:t>
            </a:r>
            <a:r>
              <a:rPr lang="en-US" sz="2800" dirty="0" smtClean="0"/>
              <a:t>abuse.</a:t>
            </a:r>
            <a:endParaRPr lang="en-US" sz="2800" dirty="0"/>
          </a:p>
          <a:p>
            <a:pPr eaLnBrk="1" hangingPunct="1">
              <a:spcBef>
                <a:spcPts val="500"/>
              </a:spcBef>
              <a:buFontTx/>
              <a:buChar char="•"/>
            </a:pPr>
            <a:r>
              <a:rPr lang="en-US" sz="2800" dirty="0"/>
              <a:t>Many sexually transmitted </a:t>
            </a:r>
            <a:r>
              <a:rPr lang="en-US" sz="2800" dirty="0" smtClean="0"/>
              <a:t>infections.</a:t>
            </a:r>
            <a:endParaRPr lang="en-US" sz="2800" dirty="0"/>
          </a:p>
          <a:p>
            <a:pPr eaLnBrk="1" hangingPunct="1">
              <a:spcBef>
                <a:spcPts val="500"/>
              </a:spcBef>
              <a:buFontTx/>
              <a:buChar char="•"/>
            </a:pPr>
            <a:endParaRPr lang="en-US" sz="3600" dirty="0"/>
          </a:p>
        </p:txBody>
      </p:sp>
      <p:sp>
        <p:nvSpPr>
          <p:cNvPr id="32771" name="TextBox 1"/>
          <p:cNvSpPr txBox="1">
            <a:spLocks noChangeArrowheads="1"/>
          </p:cNvSpPr>
          <p:nvPr/>
        </p:nvSpPr>
        <p:spPr bwMode="auto">
          <a:xfrm>
            <a:off x="2593975" y="928688"/>
            <a:ext cx="18466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endParaRPr lang="en-US" dirty="0"/>
          </a:p>
        </p:txBody>
      </p:sp>
      <p:sp>
        <p:nvSpPr>
          <p:cNvPr id="2" name="TextBox 1"/>
          <p:cNvSpPr txBox="1"/>
          <p:nvPr/>
        </p:nvSpPr>
        <p:spPr>
          <a:xfrm>
            <a:off x="1536119" y="6298160"/>
            <a:ext cx="2836334" cy="276999"/>
          </a:xfrm>
          <a:prstGeom prst="rect">
            <a:avLst/>
          </a:prstGeom>
          <a:noFill/>
        </p:spPr>
        <p:txBody>
          <a:bodyPr wrap="square">
            <a:spAutoFit/>
          </a:bodyPr>
          <a:lstStyle/>
          <a:p>
            <a:pPr>
              <a:defRPr/>
            </a:pPr>
            <a:r>
              <a:rPr lang="en-US" sz="1200" i="1" dirty="0">
                <a:solidFill>
                  <a:srgbClr val="FFFFFF"/>
                </a:solidFill>
                <a:latin typeface="Corbel"/>
                <a:cs typeface="Corbel"/>
              </a:rPr>
              <a:t>Park et </a:t>
            </a:r>
            <a:r>
              <a:rPr lang="en-US" sz="1200" i="1" dirty="0" smtClean="0">
                <a:solidFill>
                  <a:srgbClr val="FFFFFF"/>
                </a:solidFill>
                <a:latin typeface="Corbel"/>
                <a:cs typeface="Corbel"/>
              </a:rPr>
              <a:t>al., 2006: Park et al., 2014</a:t>
            </a:r>
            <a:endParaRPr lang="en-US" sz="1200" i="1" dirty="0">
              <a:solidFill>
                <a:srgbClr val="FFFFFF"/>
              </a:solidFill>
              <a:latin typeface="Corbel"/>
              <a:cs typeface="Corbel"/>
            </a:endParaRPr>
          </a:p>
        </p:txBody>
      </p:sp>
      <p:pic>
        <p:nvPicPr>
          <p:cNvPr id="4" name="Picture 3" descr="images.jpeg"/>
          <p:cNvPicPr>
            <a:picLocks noChangeAspect="1"/>
          </p:cNvPicPr>
          <p:nvPr/>
        </p:nvPicPr>
        <p:blipFill>
          <a:blip r:embed="rId3">
            <a:extLst>
              <a:ext uri="{BEBA8EAE-BF5A-486C-A8C5-ECC9F3942E4B}">
                <a14:imgProps xmlns:a14="http://schemas.microsoft.com/office/drawing/2010/main">
                  <a14:imgLayer r:embed="rId4">
                    <a14:imgEffect>
                      <a14:backgroundRemoval t="1064" b="100000" l="472" r="100000">
                        <a14:foregroundMark x1="10849" y1="39362" x2="10849" y2="39362"/>
                        <a14:foregroundMark x1="15566" y1="42553" x2="15566" y2="42553"/>
                        <a14:foregroundMark x1="47170" y1="28723" x2="47170" y2="28723"/>
                        <a14:foregroundMark x1="47642" y1="20213" x2="47642" y2="20213"/>
                        <a14:foregroundMark x1="57075" y1="16489" x2="57075" y2="16489"/>
                        <a14:foregroundMark x1="64151" y1="27128" x2="64151" y2="27128"/>
                        <a14:foregroundMark x1="56132" y1="52128" x2="56132" y2="52128"/>
                        <a14:foregroundMark x1="50000" y1="60638" x2="50000" y2="60638"/>
                        <a14:foregroundMark x1="38208" y1="57447" x2="38208" y2="57447"/>
                        <a14:foregroundMark x1="47642" y1="51064" x2="47642" y2="51064"/>
                        <a14:foregroundMark x1="16981" y1="62234" x2="16981" y2="62234"/>
                        <a14:foregroundMark x1="16981" y1="77660" x2="16981" y2="77660"/>
                        <a14:foregroundMark x1="12264" y1="79787" x2="12264" y2="79787"/>
                        <a14:foregroundMark x1="92925" y1="71809" x2="92925" y2="71809"/>
                        <a14:foregroundMark x1="97170" y1="67021" x2="97170" y2="67021"/>
                        <a14:foregroundMark x1="45755" y1="34043" x2="45755" y2="34043"/>
                      </a14:backgroundRemoval>
                    </a14:imgEffect>
                  </a14:imgLayer>
                </a14:imgProps>
              </a:ext>
              <a:ext uri="{28A0092B-C50C-407E-A947-70E740481C1C}">
                <a14:useLocalDpi xmlns:a14="http://schemas.microsoft.com/office/drawing/2010/main" val="0"/>
              </a:ext>
            </a:extLst>
          </a:blip>
          <a:stretch>
            <a:fillRect/>
          </a:stretch>
        </p:blipFill>
        <p:spPr>
          <a:xfrm>
            <a:off x="6372697" y="4191000"/>
            <a:ext cx="2491902" cy="2209800"/>
          </a:xfrm>
          <a:prstGeom prst="rect">
            <a:avLst/>
          </a:prstGeom>
        </p:spPr>
      </p:pic>
    </p:spTree>
    <p:extLst>
      <p:ext uri="{BB962C8B-B14F-4D97-AF65-F5344CB8AC3E}">
        <p14:creationId xmlns:p14="http://schemas.microsoft.com/office/powerpoint/2010/main" val="1888348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8D037C-B71B-214A-9249-873F3021B3C3}" type="slidenum">
              <a:rPr lang="en-US" smtClean="0"/>
              <a:t>13</a:t>
            </a:fld>
            <a:endParaRPr lang="en-US" dirty="0"/>
          </a:p>
        </p:txBody>
      </p:sp>
      <p:sp>
        <p:nvSpPr>
          <p:cNvPr id="8" name="Trapezoid 7"/>
          <p:cNvSpPr/>
          <p:nvPr/>
        </p:nvSpPr>
        <p:spPr>
          <a:xfrm rot="10800000">
            <a:off x="-10117" y="2367442"/>
            <a:ext cx="3962483" cy="4528465"/>
          </a:xfrm>
          <a:custGeom>
            <a:avLst/>
            <a:gdLst>
              <a:gd name="connsiteX0" fmla="*/ 0 w 3975247"/>
              <a:gd name="connsiteY0" fmla="*/ 3349438 h 3349438"/>
              <a:gd name="connsiteX1" fmla="*/ 837360 w 3975247"/>
              <a:gd name="connsiteY1" fmla="*/ 0 h 3349438"/>
              <a:gd name="connsiteX2" fmla="*/ 3137888 w 3975247"/>
              <a:gd name="connsiteY2" fmla="*/ 0 h 3349438"/>
              <a:gd name="connsiteX3" fmla="*/ 3975247 w 3975247"/>
              <a:gd name="connsiteY3" fmla="*/ 3349438 h 3349438"/>
              <a:gd name="connsiteX4" fmla="*/ 0 w 3975247"/>
              <a:gd name="connsiteY4" fmla="*/ 3349438 h 3349438"/>
              <a:gd name="connsiteX0" fmla="*/ 0 w 3975247"/>
              <a:gd name="connsiteY0" fmla="*/ 3377870 h 3377870"/>
              <a:gd name="connsiteX1" fmla="*/ 837360 w 3975247"/>
              <a:gd name="connsiteY1" fmla="*/ 28432 h 3377870"/>
              <a:gd name="connsiteX2" fmla="*/ 3896136 w 3975247"/>
              <a:gd name="connsiteY2" fmla="*/ 0 h 3377870"/>
              <a:gd name="connsiteX3" fmla="*/ 3975247 w 3975247"/>
              <a:gd name="connsiteY3" fmla="*/ 3377870 h 3377870"/>
              <a:gd name="connsiteX4" fmla="*/ 0 w 3975247"/>
              <a:gd name="connsiteY4" fmla="*/ 3377870 h 3377870"/>
              <a:gd name="connsiteX0" fmla="*/ 0 w 3946812"/>
              <a:gd name="connsiteY0" fmla="*/ 3377870 h 3396825"/>
              <a:gd name="connsiteX1" fmla="*/ 837360 w 3946812"/>
              <a:gd name="connsiteY1" fmla="*/ 28432 h 3396825"/>
              <a:gd name="connsiteX2" fmla="*/ 3896136 w 3946812"/>
              <a:gd name="connsiteY2" fmla="*/ 0 h 3396825"/>
              <a:gd name="connsiteX3" fmla="*/ 3946812 w 3946812"/>
              <a:gd name="connsiteY3" fmla="*/ 3396825 h 3396825"/>
              <a:gd name="connsiteX4" fmla="*/ 0 w 3946812"/>
              <a:gd name="connsiteY4" fmla="*/ 3377870 h 3396825"/>
              <a:gd name="connsiteX0" fmla="*/ 0 w 3962483"/>
              <a:gd name="connsiteY0" fmla="*/ 3368393 h 3387348"/>
              <a:gd name="connsiteX1" fmla="*/ 837360 w 3962483"/>
              <a:gd name="connsiteY1" fmla="*/ 18955 h 3387348"/>
              <a:gd name="connsiteX2" fmla="*/ 3962483 w 3962483"/>
              <a:gd name="connsiteY2" fmla="*/ 0 h 3387348"/>
              <a:gd name="connsiteX3" fmla="*/ 3946812 w 3962483"/>
              <a:gd name="connsiteY3" fmla="*/ 3387348 h 3387348"/>
              <a:gd name="connsiteX4" fmla="*/ 0 w 3962483"/>
              <a:gd name="connsiteY4" fmla="*/ 3368393 h 3387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83" h="3387348">
                <a:moveTo>
                  <a:pt x="0" y="3368393"/>
                </a:moveTo>
                <a:lnTo>
                  <a:pt x="837360" y="18955"/>
                </a:lnTo>
                <a:lnTo>
                  <a:pt x="3962483" y="0"/>
                </a:lnTo>
                <a:cubicBezTo>
                  <a:pt x="3957259" y="1129116"/>
                  <a:pt x="3952036" y="2258232"/>
                  <a:pt x="3946812" y="3387348"/>
                </a:cubicBezTo>
                <a:lnTo>
                  <a:pt x="0" y="3368393"/>
                </a:lnTo>
                <a:close/>
              </a:path>
            </a:pathLst>
          </a:custGeom>
          <a:solidFill>
            <a:srgbClr val="804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descr="falling_man.jpg"/>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ackgroundRemoval t="300" b="100000" l="434" r="100000"/>
                    </a14:imgEffect>
                  </a14:imgLayer>
                </a14:imgProps>
              </a:ext>
              <a:ext uri="{28A0092B-C50C-407E-A947-70E740481C1C}">
                <a14:useLocalDpi xmlns:a14="http://schemas.microsoft.com/office/drawing/2010/main" val="0"/>
              </a:ext>
            </a:extLst>
          </a:blip>
          <a:stretch>
            <a:fillRect/>
          </a:stretch>
        </p:blipFill>
        <p:spPr>
          <a:xfrm flipH="1">
            <a:off x="5411995" y="2568345"/>
            <a:ext cx="2803657" cy="2433730"/>
          </a:xfrm>
          <a:prstGeom prst="rect">
            <a:avLst/>
          </a:prstGeom>
        </p:spPr>
      </p:pic>
      <p:cxnSp>
        <p:nvCxnSpPr>
          <p:cNvPr id="14" name="Straight Arrow Connector 13"/>
          <p:cNvCxnSpPr/>
          <p:nvPr/>
        </p:nvCxnSpPr>
        <p:spPr>
          <a:xfrm>
            <a:off x="6919015" y="4918711"/>
            <a:ext cx="0" cy="1544797"/>
          </a:xfrm>
          <a:prstGeom prst="straightConnector1">
            <a:avLst/>
          </a:prstGeom>
          <a:ln w="76200" cmpd="sng">
            <a:solidFill>
              <a:schemeClr val="accent5">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42148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0" y="270338"/>
            <a:ext cx="9144000" cy="1219200"/>
          </a:xfrm>
        </p:spPr>
        <p:txBody>
          <a:bodyPr anchor="ctr">
            <a:normAutofit/>
          </a:bodyPr>
          <a:lstStyle/>
          <a:p>
            <a:pPr eaLnBrk="1" hangingPunct="1">
              <a:lnSpc>
                <a:spcPct val="90000"/>
              </a:lnSpc>
            </a:pPr>
            <a:r>
              <a:rPr lang="en-US" sz="2800" b="1" dirty="0">
                <a:latin typeface="+mj-lt"/>
              </a:rPr>
              <a:t>Mortality by Cause, Gender &amp; Age Group, </a:t>
            </a:r>
            <a:br>
              <a:rPr lang="en-US" sz="2800" b="1" dirty="0">
                <a:latin typeface="+mj-lt"/>
              </a:rPr>
            </a:br>
            <a:r>
              <a:rPr lang="en-US" sz="2800" b="1" dirty="0">
                <a:latin typeface="+mj-lt"/>
              </a:rPr>
              <a:t>Ages 15-24, </a:t>
            </a:r>
            <a:r>
              <a:rPr lang="en-US" sz="2800" b="1" dirty="0" smtClean="0">
                <a:latin typeface="+mj-lt"/>
              </a:rPr>
              <a:t>2012</a:t>
            </a:r>
            <a:endParaRPr lang="en-US" sz="2800" b="1" dirty="0">
              <a:latin typeface="+mj-lt"/>
            </a:endParaRPr>
          </a:p>
        </p:txBody>
      </p:sp>
      <p:sp>
        <p:nvSpPr>
          <p:cNvPr id="2" name="TextBox 1"/>
          <p:cNvSpPr txBox="1"/>
          <p:nvPr/>
        </p:nvSpPr>
        <p:spPr>
          <a:xfrm>
            <a:off x="1558832" y="6322842"/>
            <a:ext cx="5427663" cy="276999"/>
          </a:xfrm>
          <a:prstGeom prst="rect">
            <a:avLst/>
          </a:prstGeom>
          <a:noFill/>
        </p:spPr>
        <p:txBody>
          <a:bodyPr>
            <a:spAutoFit/>
          </a:bodyPr>
          <a:lstStyle/>
          <a:p>
            <a:pPr>
              <a:defRPr/>
            </a:pPr>
            <a:r>
              <a:rPr lang="en-US" sz="1200" i="1" dirty="0">
                <a:solidFill>
                  <a:srgbClr val="FFFFFF"/>
                </a:solidFill>
                <a:latin typeface="Corbel"/>
                <a:cs typeface="Corbel"/>
              </a:rPr>
              <a:t>CDC Wonder</a:t>
            </a:r>
          </a:p>
        </p:txBody>
      </p:sp>
      <p:graphicFrame>
        <p:nvGraphicFramePr>
          <p:cNvPr id="6" name="Chart 5"/>
          <p:cNvGraphicFramePr>
            <a:graphicFrameLocks/>
          </p:cNvGraphicFramePr>
          <p:nvPr>
            <p:extLst>
              <p:ext uri="{D42A27DB-BD31-4B8C-83A1-F6EECF244321}">
                <p14:modId xmlns:p14="http://schemas.microsoft.com/office/powerpoint/2010/main" val="3427169519"/>
              </p:ext>
            </p:extLst>
          </p:nvPr>
        </p:nvGraphicFramePr>
        <p:xfrm>
          <a:off x="762001" y="1420706"/>
          <a:ext cx="7772400" cy="462449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286001" y="6045201"/>
            <a:ext cx="1523999" cy="369332"/>
          </a:xfrm>
          <a:prstGeom prst="rect">
            <a:avLst/>
          </a:prstGeom>
          <a:noFill/>
        </p:spPr>
        <p:txBody>
          <a:bodyPr wrap="square" rtlCol="0">
            <a:spAutoFit/>
          </a:bodyPr>
          <a:lstStyle/>
          <a:p>
            <a:r>
              <a:rPr lang="en-US" dirty="0" smtClean="0">
                <a:solidFill>
                  <a:schemeClr val="bg1">
                    <a:lumMod val="95000"/>
                  </a:schemeClr>
                </a:solidFill>
              </a:rPr>
              <a:t>Ages 15-19</a:t>
            </a:r>
            <a:endParaRPr lang="en-US" dirty="0">
              <a:solidFill>
                <a:schemeClr val="bg1">
                  <a:lumMod val="95000"/>
                </a:schemeClr>
              </a:solidFill>
            </a:endParaRPr>
          </a:p>
        </p:txBody>
      </p:sp>
      <p:sp>
        <p:nvSpPr>
          <p:cNvPr id="7" name="TextBox 6"/>
          <p:cNvSpPr txBox="1"/>
          <p:nvPr/>
        </p:nvSpPr>
        <p:spPr>
          <a:xfrm>
            <a:off x="6197601" y="6045201"/>
            <a:ext cx="1523999" cy="369332"/>
          </a:xfrm>
          <a:prstGeom prst="rect">
            <a:avLst/>
          </a:prstGeom>
          <a:noFill/>
        </p:spPr>
        <p:txBody>
          <a:bodyPr wrap="square" rtlCol="0">
            <a:spAutoFit/>
          </a:bodyPr>
          <a:lstStyle/>
          <a:p>
            <a:r>
              <a:rPr lang="en-US" dirty="0" smtClean="0">
                <a:solidFill>
                  <a:schemeClr val="bg1">
                    <a:lumMod val="95000"/>
                  </a:schemeClr>
                </a:solidFill>
              </a:rPr>
              <a:t>Ages 20-24</a:t>
            </a:r>
            <a:endParaRPr lang="en-US" dirty="0">
              <a:solidFill>
                <a:schemeClr val="bg1">
                  <a:lumMod val="95000"/>
                </a:schemeClr>
              </a:solidFill>
            </a:endParaRPr>
          </a:p>
        </p:txBody>
      </p:sp>
      <p:sp>
        <p:nvSpPr>
          <p:cNvPr id="11" name="TextBox 10"/>
          <p:cNvSpPr txBox="1"/>
          <p:nvPr/>
        </p:nvSpPr>
        <p:spPr>
          <a:xfrm rot="16200000">
            <a:off x="-769660" y="2786340"/>
            <a:ext cx="2693987" cy="369333"/>
          </a:xfrm>
          <a:prstGeom prst="rect">
            <a:avLst/>
          </a:prstGeom>
          <a:noFill/>
        </p:spPr>
        <p:txBody>
          <a:bodyPr wrap="square" rtlCol="0">
            <a:spAutoFit/>
          </a:bodyPr>
          <a:lstStyle/>
          <a:p>
            <a:r>
              <a:rPr lang="en-US" dirty="0" smtClean="0">
                <a:solidFill>
                  <a:schemeClr val="bg1">
                    <a:lumMod val="95000"/>
                  </a:schemeClr>
                </a:solidFill>
              </a:rPr>
              <a:t>Rate per 100,000</a:t>
            </a:r>
            <a:endParaRPr lang="en-US" dirty="0">
              <a:solidFill>
                <a:schemeClr val="bg1">
                  <a:lumMod val="95000"/>
                </a:schemeClr>
              </a:solidFill>
            </a:endParaRPr>
          </a:p>
        </p:txBody>
      </p:sp>
    </p:spTree>
    <p:extLst>
      <p:ext uri="{BB962C8B-B14F-4D97-AF65-F5344CB8AC3E}">
        <p14:creationId xmlns:p14="http://schemas.microsoft.com/office/powerpoint/2010/main" val="2739502291"/>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 y="363075"/>
            <a:ext cx="9144000" cy="868362"/>
          </a:xfrm>
        </p:spPr>
        <p:txBody>
          <a:bodyPr rtlCol="0">
            <a:noAutofit/>
          </a:bodyPr>
          <a:lstStyle/>
          <a:p>
            <a:pPr eaLnBrk="1" fontAlgn="auto" hangingPunct="1">
              <a:spcAft>
                <a:spcPts val="0"/>
              </a:spcAft>
              <a:defRPr/>
            </a:pPr>
            <a:r>
              <a:rPr lang="en-US" sz="2800" b="1" dirty="0" smtClean="0">
                <a:latin typeface="+mj-lt"/>
              </a:rPr>
              <a:t>Past-Month </a:t>
            </a:r>
            <a:r>
              <a:rPr lang="en-US" sz="2800" b="1" dirty="0">
                <a:latin typeface="+mj-lt"/>
              </a:rPr>
              <a:t>Substance Use,  </a:t>
            </a:r>
            <a:r>
              <a:rPr lang="en-US" sz="2800" b="1" dirty="0" smtClean="0">
                <a:latin typeface="+mj-lt"/>
              </a:rPr>
              <a:t/>
            </a:r>
            <a:br>
              <a:rPr lang="en-US" sz="2800" b="1" dirty="0" smtClean="0">
                <a:latin typeface="+mj-lt"/>
              </a:rPr>
            </a:br>
            <a:r>
              <a:rPr lang="en-US" sz="2800" b="1" dirty="0" smtClean="0">
                <a:latin typeface="+mj-lt"/>
              </a:rPr>
              <a:t>Ages </a:t>
            </a:r>
            <a:r>
              <a:rPr lang="en-US" sz="2800" b="1" dirty="0">
                <a:latin typeface="+mj-lt"/>
              </a:rPr>
              <a:t>12-25, </a:t>
            </a:r>
            <a:r>
              <a:rPr lang="en-US" sz="2800" b="1" dirty="0" smtClean="0">
                <a:latin typeface="+mj-lt"/>
              </a:rPr>
              <a:t>by Age, 2013</a:t>
            </a:r>
            <a:endParaRPr lang="en-US" sz="2800" b="1" dirty="0">
              <a:latin typeface="+mj-lt"/>
              <a:cs typeface="+mj-cs"/>
            </a:endParaRPr>
          </a:p>
        </p:txBody>
      </p:sp>
      <p:sp>
        <p:nvSpPr>
          <p:cNvPr id="28674" name="TextBox 3"/>
          <p:cNvSpPr txBox="1">
            <a:spLocks noChangeArrowheads="1"/>
          </p:cNvSpPr>
          <p:nvPr/>
        </p:nvSpPr>
        <p:spPr bwMode="auto">
          <a:xfrm>
            <a:off x="1577789" y="6312967"/>
            <a:ext cx="4689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r>
              <a:rPr lang="en-US" sz="1200" i="1" dirty="0">
                <a:solidFill>
                  <a:schemeClr val="bg1"/>
                </a:solidFill>
                <a:latin typeface="Corbel"/>
                <a:cs typeface="Corbel"/>
              </a:rPr>
              <a:t>National Survey on Drug Use and Health, </a:t>
            </a:r>
            <a:r>
              <a:rPr lang="en-US" sz="1200" i="1" dirty="0" smtClean="0">
                <a:solidFill>
                  <a:schemeClr val="bg1"/>
                </a:solidFill>
                <a:latin typeface="Corbel"/>
                <a:cs typeface="Corbel"/>
              </a:rPr>
              <a:t>2013 </a:t>
            </a:r>
            <a:endParaRPr lang="en-US" sz="1200" i="1" dirty="0">
              <a:solidFill>
                <a:schemeClr val="bg1"/>
              </a:solidFill>
              <a:latin typeface="Corbel"/>
              <a:cs typeface="Corbel"/>
            </a:endParaRPr>
          </a:p>
        </p:txBody>
      </p:sp>
      <p:graphicFrame>
        <p:nvGraphicFramePr>
          <p:cNvPr id="7" name="Chart 6"/>
          <p:cNvGraphicFramePr>
            <a:graphicFrameLocks/>
          </p:cNvGraphicFramePr>
          <p:nvPr>
            <p:extLst>
              <p:ext uri="{D42A27DB-BD31-4B8C-83A1-F6EECF244321}">
                <p14:modId xmlns:p14="http://schemas.microsoft.com/office/powerpoint/2010/main" val="3790656160"/>
              </p:ext>
            </p:extLst>
          </p:nvPr>
        </p:nvGraphicFramePr>
        <p:xfrm>
          <a:off x="717996" y="1061255"/>
          <a:ext cx="7968804" cy="49630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0199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6"/>
          <p:cNvSpPr>
            <a:spLocks noGrp="1" noChangeArrowheads="1"/>
          </p:cNvSpPr>
          <p:nvPr>
            <p:ph type="title"/>
          </p:nvPr>
        </p:nvSpPr>
        <p:spPr>
          <a:xfrm>
            <a:off x="0" y="678843"/>
            <a:ext cx="9144000" cy="542831"/>
          </a:xfrm>
        </p:spPr>
        <p:txBody>
          <a:bodyPr anchor="t">
            <a:noAutofit/>
          </a:bodyPr>
          <a:lstStyle/>
          <a:p>
            <a:pPr>
              <a:lnSpc>
                <a:spcPct val="95000"/>
              </a:lnSpc>
            </a:pPr>
            <a:r>
              <a:rPr lang="en-US" sz="3200" b="1" dirty="0">
                <a:latin typeface="+mj-lt"/>
              </a:rPr>
              <a:t>Heavy Past-Month Alcohol </a:t>
            </a:r>
            <a:r>
              <a:rPr lang="en-US" sz="3200" b="1" dirty="0" smtClean="0">
                <a:latin typeface="+mj-lt"/>
              </a:rPr>
              <a:t>Use</a:t>
            </a:r>
            <a:r>
              <a:rPr lang="en-US" sz="3200" b="1" dirty="0">
                <a:latin typeface="+mj-lt"/>
              </a:rPr>
              <a:t>, by Age, </a:t>
            </a:r>
            <a:r>
              <a:rPr lang="en-US" sz="3200" b="1" dirty="0" smtClean="0">
                <a:latin typeface="+mj-lt"/>
              </a:rPr>
              <a:t>2013</a:t>
            </a:r>
            <a:endParaRPr lang="en-US" sz="3200" b="1" dirty="0">
              <a:latin typeface="+mj-lt"/>
            </a:endParaRPr>
          </a:p>
        </p:txBody>
      </p:sp>
      <p:sp>
        <p:nvSpPr>
          <p:cNvPr id="30722" name="TextBox 4"/>
          <p:cNvSpPr txBox="1">
            <a:spLocks noChangeArrowheads="1"/>
          </p:cNvSpPr>
          <p:nvPr/>
        </p:nvSpPr>
        <p:spPr bwMode="auto">
          <a:xfrm>
            <a:off x="1561353" y="6294131"/>
            <a:ext cx="3276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defRPr/>
            </a:pPr>
            <a:r>
              <a:rPr lang="en-US" sz="1200" i="1" dirty="0" smtClean="0">
                <a:solidFill>
                  <a:schemeClr val="bg1"/>
                </a:solidFill>
                <a:latin typeface="Corbel"/>
                <a:cs typeface="Corbel"/>
              </a:rPr>
              <a:t>NSDUH, 2013</a:t>
            </a:r>
            <a:endParaRPr lang="en-US" sz="1200" i="1" dirty="0">
              <a:solidFill>
                <a:schemeClr val="bg1"/>
              </a:solidFill>
              <a:latin typeface="Corbel"/>
              <a:cs typeface="Corbel"/>
            </a:endParaRPr>
          </a:p>
        </p:txBody>
      </p:sp>
      <p:graphicFrame>
        <p:nvGraphicFramePr>
          <p:cNvPr id="7" name="Chart 6"/>
          <p:cNvGraphicFramePr>
            <a:graphicFrameLocks/>
          </p:cNvGraphicFramePr>
          <p:nvPr>
            <p:extLst>
              <p:ext uri="{D42A27DB-BD31-4B8C-83A1-F6EECF244321}">
                <p14:modId xmlns:p14="http://schemas.microsoft.com/office/powerpoint/2010/main" val="793609063"/>
              </p:ext>
            </p:extLst>
          </p:nvPr>
        </p:nvGraphicFramePr>
        <p:xfrm>
          <a:off x="842554" y="1093695"/>
          <a:ext cx="7615646"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9950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58"/>
            <a:ext cx="8229600" cy="1143000"/>
          </a:xfrm>
        </p:spPr>
        <p:txBody>
          <a:bodyPr>
            <a:noAutofit/>
          </a:bodyPr>
          <a:lstStyle/>
          <a:p>
            <a:r>
              <a:rPr lang="en-US" sz="3200" b="1" dirty="0" smtClean="0">
                <a:latin typeface="+mj-lt"/>
              </a:rPr>
              <a:t>Past-Year Major Depressive Episode, </a:t>
            </a:r>
            <a:br>
              <a:rPr lang="en-US" sz="3200" b="1" dirty="0" smtClean="0">
                <a:latin typeface="+mj-lt"/>
              </a:rPr>
            </a:br>
            <a:r>
              <a:rPr lang="en-US" sz="3200" b="1" dirty="0" smtClean="0">
                <a:latin typeface="+mj-lt"/>
              </a:rPr>
              <a:t>by Age and Sex, 2013</a:t>
            </a:r>
            <a:endParaRPr lang="en-US" sz="3200" b="1" dirty="0">
              <a:latin typeface="+mj-l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18881329"/>
              </p:ext>
            </p:extLst>
          </p:nvPr>
        </p:nvGraphicFramePr>
        <p:xfrm>
          <a:off x="689443" y="1642782"/>
          <a:ext cx="7853922"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3"/>
          <p:cNvSpPr txBox="1">
            <a:spLocks noChangeArrowheads="1"/>
          </p:cNvSpPr>
          <p:nvPr/>
        </p:nvSpPr>
        <p:spPr bwMode="auto">
          <a:xfrm>
            <a:off x="1574801" y="6304004"/>
            <a:ext cx="4689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r>
              <a:rPr lang="en-US" sz="1200" i="1" dirty="0">
                <a:solidFill>
                  <a:srgbClr val="FFFFFF"/>
                </a:solidFill>
                <a:latin typeface="Corbel"/>
                <a:cs typeface="Corbel"/>
              </a:rPr>
              <a:t>National Survey on Drug Use and Health, </a:t>
            </a:r>
            <a:r>
              <a:rPr lang="en-US" sz="1200" i="1" dirty="0" smtClean="0">
                <a:solidFill>
                  <a:srgbClr val="FFFFFF"/>
                </a:solidFill>
                <a:latin typeface="Corbel"/>
                <a:cs typeface="Corbel"/>
              </a:rPr>
              <a:t>2013 </a:t>
            </a:r>
            <a:endParaRPr lang="en-US" sz="1200" i="1" dirty="0">
              <a:solidFill>
                <a:srgbClr val="FFFFFF"/>
              </a:solidFill>
              <a:latin typeface="Corbel"/>
              <a:cs typeface="Corbel"/>
            </a:endParaRPr>
          </a:p>
        </p:txBody>
      </p:sp>
    </p:spTree>
    <p:extLst>
      <p:ext uri="{BB962C8B-B14F-4D97-AF65-F5344CB8AC3E}">
        <p14:creationId xmlns:p14="http://schemas.microsoft.com/office/powerpoint/2010/main" val="15173228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17348"/>
            <a:ext cx="8610600" cy="442538"/>
          </a:xfrm>
        </p:spPr>
        <p:txBody>
          <a:bodyPr>
            <a:noAutofit/>
          </a:bodyPr>
          <a:lstStyle/>
          <a:p>
            <a:pPr>
              <a:lnSpc>
                <a:spcPct val="100000"/>
              </a:lnSpc>
            </a:pPr>
            <a:r>
              <a:rPr lang="en-US" sz="3600" dirty="0">
                <a:latin typeface="+mj-lt"/>
              </a:rPr>
              <a:t>Chlamydia—Rates by </a:t>
            </a:r>
            <a:r>
              <a:rPr lang="en-US" sz="3600" dirty="0" smtClean="0">
                <a:latin typeface="+mj-lt"/>
              </a:rPr>
              <a:t>Age and Sex,</a:t>
            </a:r>
            <a:br>
              <a:rPr lang="en-US" sz="3600" dirty="0" smtClean="0">
                <a:latin typeface="+mj-lt"/>
              </a:rPr>
            </a:br>
            <a:r>
              <a:rPr lang="en-US" sz="3600" dirty="0" smtClean="0">
                <a:latin typeface="+mj-lt"/>
              </a:rPr>
              <a:t>United </a:t>
            </a:r>
            <a:r>
              <a:rPr lang="en-US" sz="3600" dirty="0">
                <a:latin typeface="+mj-lt"/>
              </a:rPr>
              <a:t>States, </a:t>
            </a:r>
            <a:r>
              <a:rPr lang="en-US" sz="3600" dirty="0" smtClean="0">
                <a:latin typeface="+mj-lt"/>
              </a:rPr>
              <a:t>2013</a:t>
            </a:r>
            <a:endParaRPr lang="en-US" sz="3600" dirty="0">
              <a:latin typeface="+mj-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5" y="1861194"/>
            <a:ext cx="7685650" cy="3996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4627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28600" y="834947"/>
            <a:ext cx="8686800" cy="698033"/>
          </a:xfrm>
          <a:prstGeom prst="rect">
            <a:avLst/>
          </a:prstGeom>
        </p:spPr>
        <p:txBody>
          <a:bodyPr>
            <a:noAutofit/>
          </a:bodyPr>
          <a:lstStyle/>
          <a:p>
            <a:pPr>
              <a:lnSpc>
                <a:spcPct val="100000"/>
              </a:lnSpc>
            </a:pPr>
            <a:r>
              <a:rPr lang="en-US" sz="3600" dirty="0" smtClean="0">
                <a:latin typeface="+mj-lt"/>
              </a:rPr>
              <a:t>Gonorrhea—Rates by Age and Sex, </a:t>
            </a:r>
            <a:br>
              <a:rPr lang="en-US" sz="3600" dirty="0" smtClean="0">
                <a:latin typeface="+mj-lt"/>
              </a:rPr>
            </a:br>
            <a:r>
              <a:rPr lang="en-US" sz="3600" dirty="0" smtClean="0">
                <a:latin typeface="+mj-lt"/>
              </a:rPr>
              <a:t>United States, 2013</a:t>
            </a:r>
            <a:endParaRPr lang="en-US" sz="3600" dirty="0">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52162"/>
            <a:ext cx="7924800" cy="3987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9286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nvSpPr>
        <p:spPr>
          <a:xfrm>
            <a:off x="907933" y="810157"/>
            <a:ext cx="7738533" cy="602170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bg1">
                    <a:lumMod val="85000"/>
                  </a:schemeClr>
                </a:solidFill>
                <a:latin typeface="Avenir Medium"/>
                <a:ea typeface="+mn-ea"/>
                <a:cs typeface="Avenir Medium"/>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300"/>
              </a:spcBef>
            </a:pPr>
            <a:r>
              <a:rPr lang="en-US" b="1" dirty="0" smtClean="0">
                <a:solidFill>
                  <a:schemeClr val="bg1"/>
                </a:solidFill>
                <a:latin typeface="+mj-lt"/>
              </a:rPr>
              <a:t>Charles E. Irwin,</a:t>
            </a:r>
            <a:r>
              <a:rPr lang="en-US" b="1" dirty="0" err="1" smtClean="0">
                <a:solidFill>
                  <a:schemeClr val="bg1"/>
                </a:solidFill>
                <a:latin typeface="+mj-lt"/>
              </a:rPr>
              <a:t>Jr</a:t>
            </a:r>
            <a:r>
              <a:rPr lang="en-US" b="1" dirty="0" smtClean="0">
                <a:solidFill>
                  <a:schemeClr val="bg1"/>
                </a:solidFill>
                <a:latin typeface="+mj-lt"/>
              </a:rPr>
              <a:t>.</a:t>
            </a:r>
            <a:r>
              <a:rPr lang="en-US" b="1" dirty="0">
                <a:solidFill>
                  <a:schemeClr val="bg1"/>
                </a:solidFill>
                <a:latin typeface="+mj-lt"/>
              </a:rPr>
              <a:t>,</a:t>
            </a:r>
            <a:r>
              <a:rPr lang="en-US" b="1" dirty="0" smtClean="0">
                <a:solidFill>
                  <a:schemeClr val="bg1"/>
                </a:solidFill>
                <a:latin typeface="+mj-lt"/>
              </a:rPr>
              <a:t>MD* </a:t>
            </a:r>
          </a:p>
          <a:p>
            <a:pPr>
              <a:spcBef>
                <a:spcPts val="300"/>
              </a:spcBef>
            </a:pPr>
            <a:r>
              <a:rPr lang="en-US" b="1" dirty="0" smtClean="0">
                <a:solidFill>
                  <a:schemeClr val="bg1"/>
                </a:solidFill>
                <a:latin typeface="+mj-lt"/>
              </a:rPr>
              <a:t>Claire D. </a:t>
            </a:r>
            <a:r>
              <a:rPr lang="en-US" b="1" dirty="0" err="1" smtClean="0">
                <a:solidFill>
                  <a:schemeClr val="bg1"/>
                </a:solidFill>
                <a:latin typeface="+mj-lt"/>
              </a:rPr>
              <a:t>Brindis,DrPH</a:t>
            </a:r>
            <a:r>
              <a:rPr lang="en-US" b="1" dirty="0" smtClean="0">
                <a:solidFill>
                  <a:schemeClr val="bg1"/>
                </a:solidFill>
                <a:latin typeface="+mj-lt"/>
              </a:rPr>
              <a:t>*</a:t>
            </a:r>
          </a:p>
          <a:p>
            <a:pPr>
              <a:spcBef>
                <a:spcPts val="300"/>
              </a:spcBef>
            </a:pPr>
            <a:r>
              <a:rPr lang="en-US" b="1" dirty="0" smtClean="0">
                <a:solidFill>
                  <a:schemeClr val="bg1"/>
                </a:solidFill>
                <a:latin typeface="+mj-lt"/>
              </a:rPr>
              <a:t>Judith Shaw,</a:t>
            </a:r>
            <a:r>
              <a:rPr lang="en-US" b="1" dirty="0">
                <a:solidFill>
                  <a:schemeClr val="bg1"/>
                </a:solidFill>
                <a:latin typeface="+mj-lt"/>
              </a:rPr>
              <a:t> </a:t>
            </a:r>
            <a:r>
              <a:rPr lang="en-US" b="1" dirty="0" err="1" smtClean="0">
                <a:solidFill>
                  <a:schemeClr val="bg1"/>
                </a:solidFill>
                <a:latin typeface="+mj-lt"/>
              </a:rPr>
              <a:t>EdD,MPH,RN</a:t>
            </a:r>
            <a:r>
              <a:rPr lang="en-US" b="1" dirty="0" smtClean="0">
                <a:solidFill>
                  <a:schemeClr val="bg1"/>
                </a:solidFill>
                <a:latin typeface="+mj-lt"/>
              </a:rPr>
              <a:t>** </a:t>
            </a:r>
            <a:endParaRPr lang="en-US" sz="2800" i="1" dirty="0" smtClean="0">
              <a:solidFill>
                <a:schemeClr val="bg1"/>
              </a:solidFill>
              <a:latin typeface="+mj-lt"/>
            </a:endParaRPr>
          </a:p>
          <a:p>
            <a:pPr>
              <a:spcBef>
                <a:spcPts val="300"/>
              </a:spcBef>
            </a:pPr>
            <a:r>
              <a:rPr lang="en-US" sz="2400" i="1" dirty="0" smtClean="0">
                <a:solidFill>
                  <a:schemeClr val="bg1"/>
                </a:solidFill>
                <a:latin typeface="+mj-lt"/>
              </a:rPr>
              <a:t>with thanks to:</a:t>
            </a:r>
          </a:p>
          <a:p>
            <a:pPr>
              <a:spcBef>
                <a:spcPts val="300"/>
              </a:spcBef>
            </a:pPr>
            <a:r>
              <a:rPr lang="en-US" sz="2400" i="1" dirty="0" smtClean="0">
                <a:solidFill>
                  <a:schemeClr val="bg1"/>
                </a:solidFill>
                <a:latin typeface="+mj-lt"/>
              </a:rPr>
              <a:t>Jane Park, MPH and </a:t>
            </a:r>
            <a:r>
              <a:rPr lang="en-US" sz="2400" i="1" dirty="0" err="1" smtClean="0">
                <a:solidFill>
                  <a:schemeClr val="bg1"/>
                </a:solidFill>
                <a:latin typeface="+mj-lt"/>
              </a:rPr>
              <a:t>Fion</a:t>
            </a:r>
            <a:r>
              <a:rPr lang="en-US" sz="2400" i="1" dirty="0" smtClean="0">
                <a:solidFill>
                  <a:schemeClr val="bg1"/>
                </a:solidFill>
                <a:latin typeface="+mj-lt"/>
              </a:rPr>
              <a:t> Ng*</a:t>
            </a:r>
          </a:p>
          <a:p>
            <a:pPr>
              <a:spcBef>
                <a:spcPts val="300"/>
              </a:spcBef>
            </a:pPr>
            <a:r>
              <a:rPr lang="en-US" sz="2400" i="1" dirty="0" smtClean="0">
                <a:solidFill>
                  <a:schemeClr val="bg1"/>
                </a:solidFill>
                <a:latin typeface="+mj-lt"/>
              </a:rPr>
              <a:t>Maritza Valenzuela, MPH, CHES,</a:t>
            </a:r>
            <a:r>
              <a:rPr lang="en-US" sz="2400" b="1" i="1" dirty="0" smtClean="0">
                <a:solidFill>
                  <a:srgbClr val="FF0000"/>
                </a:solidFill>
                <a:latin typeface="+mj-lt"/>
              </a:rPr>
              <a:t> </a:t>
            </a:r>
            <a:r>
              <a:rPr lang="en-US" sz="2400" i="1" dirty="0" smtClean="0">
                <a:solidFill>
                  <a:schemeClr val="bg1"/>
                </a:solidFill>
                <a:latin typeface="+mj-lt"/>
              </a:rPr>
              <a:t>AMCHP***</a:t>
            </a:r>
            <a:endParaRPr lang="en-US" sz="2400" b="1" i="1" dirty="0" smtClean="0">
              <a:solidFill>
                <a:srgbClr val="FF0000"/>
              </a:solidFill>
              <a:latin typeface="+mj-lt"/>
            </a:endParaRPr>
          </a:p>
          <a:p>
            <a:pPr>
              <a:spcBef>
                <a:spcPts val="300"/>
              </a:spcBef>
            </a:pPr>
            <a:endParaRPr lang="en-US" sz="2000" i="1" dirty="0" smtClean="0">
              <a:solidFill>
                <a:schemeClr val="bg1"/>
              </a:solidFill>
              <a:latin typeface="+mj-lt"/>
            </a:endParaRPr>
          </a:p>
          <a:p>
            <a:pPr>
              <a:spcBef>
                <a:spcPts val="300"/>
              </a:spcBef>
            </a:pPr>
            <a:r>
              <a:rPr lang="en-US" sz="2000" i="1" dirty="0" smtClean="0">
                <a:solidFill>
                  <a:schemeClr val="bg1"/>
                </a:solidFill>
                <a:latin typeface="+mj-lt"/>
              </a:rPr>
              <a:t>*Division of Adolescent and Young Adult Medicine</a:t>
            </a:r>
          </a:p>
          <a:p>
            <a:pPr>
              <a:spcBef>
                <a:spcPts val="300"/>
              </a:spcBef>
            </a:pPr>
            <a:r>
              <a:rPr lang="en-US" sz="2000" i="1" dirty="0" smtClean="0">
                <a:solidFill>
                  <a:schemeClr val="bg1"/>
                </a:solidFill>
                <a:latin typeface="+mj-lt"/>
              </a:rPr>
              <a:t>UCSF Benioff Children’s Hospital</a:t>
            </a:r>
          </a:p>
          <a:p>
            <a:pPr>
              <a:spcBef>
                <a:spcPts val="300"/>
              </a:spcBef>
            </a:pPr>
            <a:r>
              <a:rPr lang="en-US" sz="2000" i="1" dirty="0" smtClean="0">
                <a:solidFill>
                  <a:schemeClr val="bg1"/>
                </a:solidFill>
                <a:latin typeface="+mj-lt"/>
              </a:rPr>
              <a:t>University of California, San Francisco</a:t>
            </a:r>
          </a:p>
          <a:p>
            <a:pPr>
              <a:spcBef>
                <a:spcPts val="300"/>
              </a:spcBef>
            </a:pPr>
            <a:r>
              <a:rPr lang="en-US" sz="2000" i="1" dirty="0">
                <a:solidFill>
                  <a:schemeClr val="bg1"/>
                </a:solidFill>
                <a:latin typeface="+mj-lt"/>
              </a:rPr>
              <a:t>**University of Vermont</a:t>
            </a:r>
          </a:p>
          <a:p>
            <a:pPr>
              <a:spcBef>
                <a:spcPts val="300"/>
              </a:spcBef>
            </a:pPr>
            <a:r>
              <a:rPr lang="en-US" sz="2000" i="1" dirty="0">
                <a:solidFill>
                  <a:schemeClr val="bg1"/>
                </a:solidFill>
                <a:latin typeface="+mj-lt"/>
              </a:rPr>
              <a:t>National Improvement Partnership </a:t>
            </a:r>
            <a:r>
              <a:rPr lang="en-US" sz="2000" i="1" dirty="0" smtClean="0">
                <a:solidFill>
                  <a:schemeClr val="bg1"/>
                </a:solidFill>
                <a:latin typeface="+mj-lt"/>
              </a:rPr>
              <a:t>Network</a:t>
            </a:r>
          </a:p>
          <a:p>
            <a:pPr>
              <a:spcBef>
                <a:spcPts val="300"/>
              </a:spcBef>
            </a:pPr>
            <a:r>
              <a:rPr lang="en-US" sz="2000" i="1" dirty="0" smtClean="0">
                <a:solidFill>
                  <a:schemeClr val="bg1"/>
                </a:solidFill>
                <a:latin typeface="+mj-lt"/>
              </a:rPr>
              <a:t>***Association of Maternal and Child Health Programs</a:t>
            </a:r>
            <a:endParaRPr lang="en-US" sz="2000" i="1" dirty="0">
              <a:solidFill>
                <a:schemeClr val="bg1"/>
              </a:solidFill>
              <a:latin typeface="+mj-lt"/>
            </a:endParaRPr>
          </a:p>
          <a:p>
            <a:pPr>
              <a:spcBef>
                <a:spcPts val="300"/>
              </a:spcBef>
            </a:pPr>
            <a:endParaRPr lang="en-US" sz="2000" i="1" dirty="0">
              <a:solidFill>
                <a:schemeClr val="bg1"/>
              </a:solidFill>
              <a:latin typeface="+mj-lt"/>
            </a:endParaRPr>
          </a:p>
        </p:txBody>
      </p:sp>
    </p:spTree>
    <p:extLst>
      <p:ext uri="{BB962C8B-B14F-4D97-AF65-F5344CB8AC3E}">
        <p14:creationId xmlns:p14="http://schemas.microsoft.com/office/powerpoint/2010/main" val="27960539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590" y="449448"/>
            <a:ext cx="7542213" cy="868362"/>
          </a:xfrm>
        </p:spPr>
        <p:txBody>
          <a:bodyPr>
            <a:noAutofit/>
          </a:bodyPr>
          <a:lstStyle/>
          <a:p>
            <a:r>
              <a:rPr lang="en-US" sz="3600" b="1" dirty="0" smtClean="0">
                <a:latin typeface="+mj-lt"/>
              </a:rPr>
              <a:t>Have a Usual </a:t>
            </a:r>
            <a:r>
              <a:rPr lang="en-US" sz="3600" b="1" dirty="0">
                <a:latin typeface="+mj-lt"/>
              </a:rPr>
              <a:t>Source of Health Care </a:t>
            </a:r>
            <a:r>
              <a:rPr lang="en-US" sz="3600" b="1" dirty="0" smtClean="0">
                <a:latin typeface="+mj-lt"/>
              </a:rPr>
              <a:t/>
            </a:r>
            <a:br>
              <a:rPr lang="en-US" sz="3600" b="1" dirty="0" smtClean="0">
                <a:latin typeface="+mj-lt"/>
              </a:rPr>
            </a:br>
            <a:r>
              <a:rPr lang="en-US" sz="3600" b="1" dirty="0" smtClean="0">
                <a:latin typeface="+mj-lt"/>
              </a:rPr>
              <a:t>by Age and Sex, 2012</a:t>
            </a:r>
            <a:endParaRPr lang="en-US" sz="3600" b="1"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38393279"/>
              </p:ext>
            </p:extLst>
          </p:nvPr>
        </p:nvGraphicFramePr>
        <p:xfrm>
          <a:off x="457200" y="1524002"/>
          <a:ext cx="8229600" cy="46021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05741" y="6293263"/>
            <a:ext cx="5320545" cy="307777"/>
          </a:xfrm>
          <a:prstGeom prst="rect">
            <a:avLst/>
          </a:prstGeom>
          <a:noFill/>
        </p:spPr>
        <p:txBody>
          <a:bodyPr wrap="square" rtlCol="0">
            <a:spAutoFit/>
          </a:bodyPr>
          <a:lstStyle/>
          <a:p>
            <a:r>
              <a:rPr lang="en-US" sz="1400" i="1" dirty="0" smtClean="0">
                <a:solidFill>
                  <a:srgbClr val="FFFFFF"/>
                </a:solidFill>
                <a:latin typeface="Corbel"/>
                <a:cs typeface="Corbel"/>
              </a:rPr>
              <a:t>National Health Interview Survey, 2012</a:t>
            </a:r>
            <a:endParaRPr lang="en-US" sz="1400" i="1" dirty="0">
              <a:solidFill>
                <a:srgbClr val="FFFFFF"/>
              </a:solidFill>
              <a:latin typeface="Corbel"/>
              <a:cs typeface="Corbel"/>
            </a:endParaRPr>
          </a:p>
        </p:txBody>
      </p:sp>
    </p:spTree>
    <p:extLst>
      <p:ext uri="{BB962C8B-B14F-4D97-AF65-F5344CB8AC3E}">
        <p14:creationId xmlns:p14="http://schemas.microsoft.com/office/powerpoint/2010/main" val="3520502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450" y="422553"/>
            <a:ext cx="7542213" cy="868362"/>
          </a:xfrm>
        </p:spPr>
        <p:txBody>
          <a:bodyPr>
            <a:noAutofit/>
          </a:bodyPr>
          <a:lstStyle/>
          <a:p>
            <a:r>
              <a:rPr lang="en-US" sz="3600" b="1" dirty="0" smtClean="0">
                <a:latin typeface="+mj-lt"/>
              </a:rPr>
              <a:t>Full Year Insured</a:t>
            </a:r>
            <a:br>
              <a:rPr lang="en-US" sz="3600" b="1" dirty="0" smtClean="0">
                <a:latin typeface="+mj-lt"/>
              </a:rPr>
            </a:br>
            <a:r>
              <a:rPr lang="en-US" sz="3600" b="1" dirty="0" smtClean="0">
                <a:latin typeface="+mj-lt"/>
              </a:rPr>
              <a:t>by Age and Sex, 2012</a:t>
            </a:r>
            <a:endParaRPr lang="en-US" sz="3600" b="1"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18524571"/>
              </p:ext>
            </p:extLst>
          </p:nvPr>
        </p:nvGraphicFramePr>
        <p:xfrm>
          <a:off x="457200" y="1524002"/>
          <a:ext cx="8229600" cy="46021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05741" y="6293263"/>
            <a:ext cx="5320545" cy="307777"/>
          </a:xfrm>
          <a:prstGeom prst="rect">
            <a:avLst/>
          </a:prstGeom>
          <a:noFill/>
        </p:spPr>
        <p:txBody>
          <a:bodyPr wrap="square" rtlCol="0">
            <a:spAutoFit/>
          </a:bodyPr>
          <a:lstStyle/>
          <a:p>
            <a:r>
              <a:rPr lang="en-US" sz="1400" i="1" dirty="0" smtClean="0">
                <a:solidFill>
                  <a:srgbClr val="FFFFFF"/>
                </a:solidFill>
                <a:latin typeface="Corbel"/>
                <a:cs typeface="Corbel"/>
              </a:rPr>
              <a:t>National Health Interview Survey, 2012</a:t>
            </a:r>
            <a:endParaRPr lang="en-US" sz="1400" i="1" dirty="0">
              <a:solidFill>
                <a:srgbClr val="FFFFFF"/>
              </a:solidFill>
              <a:latin typeface="Corbel"/>
              <a:cs typeface="Corbel"/>
            </a:endParaRPr>
          </a:p>
        </p:txBody>
      </p:sp>
    </p:spTree>
    <p:extLst>
      <p:ext uri="{BB962C8B-B14F-4D97-AF65-F5344CB8AC3E}">
        <p14:creationId xmlns:p14="http://schemas.microsoft.com/office/powerpoint/2010/main" val="3005028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6515" y="286506"/>
            <a:ext cx="8435975" cy="1554256"/>
          </a:xfrm>
        </p:spPr>
        <p:txBody>
          <a:bodyPr>
            <a:normAutofit/>
          </a:bodyPr>
          <a:lstStyle/>
          <a:p>
            <a:pPr>
              <a:defRPr/>
            </a:pPr>
            <a:r>
              <a:rPr lang="en-AU" sz="3200" b="1" dirty="0">
                <a:latin typeface="+mj-lt"/>
                <a:ea typeface="ＭＳ Ｐゴシック" charset="0"/>
                <a:cs typeface="ＭＳ Ｐゴシック" charset="0"/>
              </a:rPr>
              <a:t>Global burden of disease in young people </a:t>
            </a:r>
            <a:r>
              <a:rPr lang="en-AU" sz="3200" b="1" dirty="0" smtClean="0">
                <a:latin typeface="+mj-lt"/>
                <a:ea typeface="ＭＳ Ｐゴシック" charset="0"/>
                <a:cs typeface="ＭＳ Ｐゴシック" charset="0"/>
              </a:rPr>
              <a:t/>
            </a:r>
            <a:br>
              <a:rPr lang="en-AU" sz="3200" b="1" dirty="0" smtClean="0">
                <a:latin typeface="+mj-lt"/>
                <a:ea typeface="ＭＳ Ｐゴシック" charset="0"/>
                <a:cs typeface="ＭＳ Ｐゴシック" charset="0"/>
              </a:rPr>
            </a:br>
            <a:r>
              <a:rPr lang="en-AU" sz="3200" b="1" dirty="0" smtClean="0">
                <a:latin typeface="+mj-lt"/>
                <a:ea typeface="ＭＳ Ｐゴシック" charset="0"/>
                <a:cs typeface="ＭＳ Ｐゴシック" charset="0"/>
              </a:rPr>
              <a:t>aged </a:t>
            </a:r>
            <a:r>
              <a:rPr lang="en-AU" sz="3200" b="1" dirty="0">
                <a:latin typeface="+mj-lt"/>
                <a:ea typeface="ＭＳ Ｐゴシック" charset="0"/>
                <a:cs typeface="ＭＳ Ｐゴシック" charset="0"/>
              </a:rPr>
              <a:t>10-24 years: </a:t>
            </a:r>
            <a:r>
              <a:rPr lang="en-AU" sz="3200" b="1" dirty="0" smtClean="0">
                <a:latin typeface="+mj-lt"/>
                <a:ea typeface="ＭＳ Ｐゴシック" charset="0"/>
                <a:cs typeface="ＭＳ Ｐゴシック" charset="0"/>
              </a:rPr>
              <a:t>A </a:t>
            </a:r>
            <a:r>
              <a:rPr lang="en-AU" sz="3200" b="1" dirty="0">
                <a:latin typeface="+mj-lt"/>
                <a:ea typeface="ＭＳ Ｐゴシック" charset="0"/>
                <a:cs typeface="ＭＳ Ｐゴシック" charset="0"/>
              </a:rPr>
              <a:t>systematic analysis </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67251601"/>
              </p:ext>
            </p:extLst>
          </p:nvPr>
        </p:nvGraphicFramePr>
        <p:xfrm>
          <a:off x="685800" y="1935548"/>
          <a:ext cx="7710488" cy="3900952"/>
        </p:xfrm>
        <a:graphic>
          <a:graphicData uri="http://schemas.openxmlformats.org/drawingml/2006/table">
            <a:tbl>
              <a:tblPr firstRow="1" bandRow="1">
                <a:tableStyleId>{5C22544A-7EE6-4342-B048-85BDC9FD1C3A}</a:tableStyleId>
              </a:tblPr>
              <a:tblGrid>
                <a:gridCol w="481952"/>
                <a:gridCol w="2545805"/>
                <a:gridCol w="2311735"/>
                <a:gridCol w="2370996"/>
              </a:tblGrid>
              <a:tr h="354632">
                <a:tc>
                  <a:txBody>
                    <a:bodyPr/>
                    <a:lstStyle/>
                    <a:p>
                      <a:pPr algn="ctr"/>
                      <a:endParaRPr lang="en-AU" sz="1600" dirty="0"/>
                    </a:p>
                  </a:txBody>
                  <a:tcPr marL="83583" marR="83583" marT="41801" marB="41801"/>
                </a:tc>
                <a:tc>
                  <a:txBody>
                    <a:bodyPr/>
                    <a:lstStyle/>
                    <a:p>
                      <a:pPr algn="ctr"/>
                      <a:r>
                        <a:rPr lang="en-AU" sz="1600" dirty="0" smtClean="0"/>
                        <a:t>10-14 years</a:t>
                      </a:r>
                      <a:endParaRPr lang="en-AU" sz="1600" dirty="0"/>
                    </a:p>
                  </a:txBody>
                  <a:tcPr marL="83583" marR="83583" marT="41801" marB="41801"/>
                </a:tc>
                <a:tc>
                  <a:txBody>
                    <a:bodyPr/>
                    <a:lstStyle/>
                    <a:p>
                      <a:pPr algn="ctr"/>
                      <a:r>
                        <a:rPr lang="en-AU" sz="1600" dirty="0" smtClean="0"/>
                        <a:t>15-19 years</a:t>
                      </a:r>
                      <a:endParaRPr lang="en-AU" sz="1600" dirty="0"/>
                    </a:p>
                  </a:txBody>
                  <a:tcPr marL="83583" marR="83583" marT="41801" marB="41801"/>
                </a:tc>
                <a:tc>
                  <a:txBody>
                    <a:bodyPr/>
                    <a:lstStyle/>
                    <a:p>
                      <a:pPr algn="ctr"/>
                      <a:r>
                        <a:rPr lang="en-AU" sz="1600" dirty="0" smtClean="0"/>
                        <a:t>20-24 years</a:t>
                      </a:r>
                      <a:endParaRPr lang="en-AU" sz="1600" dirty="0"/>
                    </a:p>
                  </a:txBody>
                  <a:tcPr marL="83583" marR="83583" marT="41801" marB="41801"/>
                </a:tc>
              </a:tr>
              <a:tr h="354632">
                <a:tc>
                  <a:txBody>
                    <a:bodyPr/>
                    <a:lstStyle/>
                    <a:p>
                      <a:pPr algn="ctr"/>
                      <a:r>
                        <a:rPr lang="en-AU" sz="1600" dirty="0" smtClean="0"/>
                        <a:t>1</a:t>
                      </a:r>
                      <a:endParaRPr lang="en-AU" sz="1600" dirty="0"/>
                    </a:p>
                  </a:txBody>
                  <a:tcPr marL="83583" marR="83583" marT="41801" marB="41801"/>
                </a:tc>
                <a:tc>
                  <a:txBody>
                    <a:bodyPr/>
                    <a:lstStyle/>
                    <a:p>
                      <a:pPr algn="ctr"/>
                      <a:r>
                        <a:rPr lang="en-AU" sz="1600" dirty="0" smtClean="0"/>
                        <a:t>Depressive disorder</a:t>
                      </a:r>
                      <a:endParaRPr lang="en-AU" sz="1600" dirty="0"/>
                    </a:p>
                  </a:txBody>
                  <a:tcPr marL="83583" marR="83583" marT="41801" marB="4180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smtClean="0"/>
                        <a:t>Depressive disorder</a:t>
                      </a:r>
                      <a:endParaRPr lang="en-AU" sz="1600" dirty="0"/>
                    </a:p>
                  </a:txBody>
                  <a:tcPr marL="83583" marR="83583" marT="41801" marB="41801"/>
                </a:tc>
                <a:tc>
                  <a:txBody>
                    <a:bodyPr/>
                    <a:lstStyle/>
                    <a:p>
                      <a:pPr algn="ctr"/>
                      <a:r>
                        <a:rPr lang="en-AU" sz="1600" dirty="0" smtClean="0"/>
                        <a:t>Depressive disorder</a:t>
                      </a:r>
                      <a:endParaRPr lang="en-AU" sz="1600" dirty="0"/>
                    </a:p>
                  </a:txBody>
                  <a:tcPr marL="83583" marR="83583" marT="41801" marB="41801"/>
                </a:tc>
              </a:tr>
              <a:tr h="354632">
                <a:tc>
                  <a:txBody>
                    <a:bodyPr/>
                    <a:lstStyle/>
                    <a:p>
                      <a:pPr algn="ctr"/>
                      <a:r>
                        <a:rPr lang="en-AU" sz="1600" dirty="0" smtClean="0"/>
                        <a:t>2</a:t>
                      </a:r>
                      <a:endParaRPr lang="en-AU" sz="1600" dirty="0"/>
                    </a:p>
                  </a:txBody>
                  <a:tcPr marL="83583" marR="83583" marT="41801" marB="41801"/>
                </a:tc>
                <a:tc>
                  <a:txBody>
                    <a:bodyPr/>
                    <a:lstStyle/>
                    <a:p>
                      <a:pPr algn="ctr"/>
                      <a:r>
                        <a:rPr lang="en-AU" sz="1600" dirty="0" smtClean="0"/>
                        <a:t>Lower RTI</a:t>
                      </a:r>
                      <a:endParaRPr lang="en-AU" sz="1600" dirty="0"/>
                    </a:p>
                  </a:txBody>
                  <a:tcPr marL="83583" marR="83583" marT="41801" marB="4180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smtClean="0"/>
                        <a:t>Schizophrenia</a:t>
                      </a:r>
                      <a:endParaRPr lang="en-AU" sz="1600" dirty="0"/>
                    </a:p>
                  </a:txBody>
                  <a:tcPr marL="83583" marR="83583" marT="41801" marB="41801"/>
                </a:tc>
                <a:tc>
                  <a:txBody>
                    <a:bodyPr/>
                    <a:lstStyle/>
                    <a:p>
                      <a:pPr algn="ctr"/>
                      <a:r>
                        <a:rPr lang="en-AU" sz="1600" dirty="0" smtClean="0"/>
                        <a:t>RTA</a:t>
                      </a:r>
                      <a:endParaRPr lang="en-AU" sz="1600" dirty="0"/>
                    </a:p>
                  </a:txBody>
                  <a:tcPr marL="83583" marR="83583" marT="41801" marB="41801"/>
                </a:tc>
              </a:tr>
              <a:tr h="354632">
                <a:tc>
                  <a:txBody>
                    <a:bodyPr/>
                    <a:lstStyle/>
                    <a:p>
                      <a:pPr algn="ctr"/>
                      <a:r>
                        <a:rPr lang="en-AU" sz="1600" dirty="0" smtClean="0"/>
                        <a:t>3</a:t>
                      </a:r>
                      <a:endParaRPr lang="en-AU" sz="1600" dirty="0"/>
                    </a:p>
                  </a:txBody>
                  <a:tcPr marL="83583" marR="83583" marT="41801" marB="41801"/>
                </a:tc>
                <a:tc>
                  <a:txBody>
                    <a:bodyPr/>
                    <a:lstStyle/>
                    <a:p>
                      <a:pPr algn="ctr"/>
                      <a:r>
                        <a:rPr lang="en-AU" sz="1600" dirty="0" smtClean="0"/>
                        <a:t>RTA</a:t>
                      </a:r>
                      <a:endParaRPr lang="en-AU" sz="1600" dirty="0"/>
                    </a:p>
                  </a:txBody>
                  <a:tcPr marL="83583" marR="83583" marT="41801" marB="4180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smtClean="0"/>
                        <a:t>RTA</a:t>
                      </a:r>
                      <a:endParaRPr lang="en-AU" sz="1600" dirty="0"/>
                    </a:p>
                  </a:txBody>
                  <a:tcPr marL="83583" marR="83583" marT="41801" marB="41801"/>
                </a:tc>
                <a:tc>
                  <a:txBody>
                    <a:bodyPr/>
                    <a:lstStyle/>
                    <a:p>
                      <a:pPr algn="ctr"/>
                      <a:r>
                        <a:rPr lang="en-AU" sz="1600" dirty="0" smtClean="0"/>
                        <a:t>Violence</a:t>
                      </a:r>
                      <a:endParaRPr lang="en-AU" sz="1600" dirty="0"/>
                    </a:p>
                  </a:txBody>
                  <a:tcPr marL="83583" marR="83583" marT="41801" marB="41801"/>
                </a:tc>
              </a:tr>
              <a:tr h="354632">
                <a:tc>
                  <a:txBody>
                    <a:bodyPr/>
                    <a:lstStyle/>
                    <a:p>
                      <a:pPr algn="ctr"/>
                      <a:r>
                        <a:rPr lang="en-AU" sz="1600" dirty="0" smtClean="0"/>
                        <a:t>4</a:t>
                      </a:r>
                      <a:endParaRPr lang="en-AU" sz="1600" dirty="0"/>
                    </a:p>
                  </a:txBody>
                  <a:tcPr marL="83583" marR="83583" marT="41801" marB="41801"/>
                </a:tc>
                <a:tc>
                  <a:txBody>
                    <a:bodyPr/>
                    <a:lstStyle/>
                    <a:p>
                      <a:pPr algn="ctr"/>
                      <a:r>
                        <a:rPr lang="en-AU" sz="1600" dirty="0" smtClean="0"/>
                        <a:t>Asthma</a:t>
                      </a:r>
                      <a:endParaRPr lang="en-AU" sz="1600" dirty="0"/>
                    </a:p>
                  </a:txBody>
                  <a:tcPr marL="83583" marR="83583" marT="41801" marB="41801"/>
                </a:tc>
                <a:tc>
                  <a:txBody>
                    <a:bodyPr/>
                    <a:lstStyle/>
                    <a:p>
                      <a:pPr algn="ctr"/>
                      <a:r>
                        <a:rPr lang="en-AU" sz="1600" dirty="0" smtClean="0"/>
                        <a:t>Bipolar disorder</a:t>
                      </a:r>
                      <a:endParaRPr lang="en-AU" sz="1600" dirty="0"/>
                    </a:p>
                  </a:txBody>
                  <a:tcPr marL="83583" marR="83583" marT="41801" marB="41801"/>
                </a:tc>
                <a:tc>
                  <a:txBody>
                    <a:bodyPr/>
                    <a:lstStyle/>
                    <a:p>
                      <a:pPr algn="ctr"/>
                      <a:r>
                        <a:rPr lang="en-AU" sz="1600" dirty="0" smtClean="0"/>
                        <a:t>HIV/AIDS</a:t>
                      </a:r>
                      <a:endParaRPr lang="en-AU" sz="1600" dirty="0"/>
                    </a:p>
                  </a:txBody>
                  <a:tcPr marL="83583" marR="83583" marT="41801" marB="41801"/>
                </a:tc>
              </a:tr>
              <a:tr h="354632">
                <a:tc>
                  <a:txBody>
                    <a:bodyPr/>
                    <a:lstStyle/>
                    <a:p>
                      <a:pPr algn="ctr"/>
                      <a:r>
                        <a:rPr lang="en-AU" sz="1600" dirty="0" smtClean="0"/>
                        <a:t>5</a:t>
                      </a:r>
                      <a:endParaRPr lang="en-AU" sz="1600" dirty="0"/>
                    </a:p>
                  </a:txBody>
                  <a:tcPr marL="83583" marR="83583" marT="41801" marB="41801"/>
                </a:tc>
                <a:tc>
                  <a:txBody>
                    <a:bodyPr/>
                    <a:lstStyle/>
                    <a:p>
                      <a:pPr algn="ctr"/>
                      <a:r>
                        <a:rPr lang="en-AU" sz="1600" dirty="0" smtClean="0"/>
                        <a:t>Refractive errors</a:t>
                      </a:r>
                      <a:endParaRPr lang="en-AU" sz="1600" dirty="0"/>
                    </a:p>
                  </a:txBody>
                  <a:tcPr marL="83583" marR="83583" marT="41801" marB="41801"/>
                </a:tc>
                <a:tc>
                  <a:txBody>
                    <a:bodyPr/>
                    <a:lstStyle/>
                    <a:p>
                      <a:pPr algn="ctr"/>
                      <a:r>
                        <a:rPr lang="en-AU" sz="1600" dirty="0" smtClean="0"/>
                        <a:t>Alcohol use</a:t>
                      </a:r>
                      <a:endParaRPr lang="en-AU" sz="1600" dirty="0"/>
                    </a:p>
                  </a:txBody>
                  <a:tcPr marL="83583" marR="83583" marT="41801" marB="41801"/>
                </a:tc>
                <a:tc>
                  <a:txBody>
                    <a:bodyPr/>
                    <a:lstStyle/>
                    <a:p>
                      <a:pPr algn="ctr"/>
                      <a:r>
                        <a:rPr lang="en-AU" sz="1600" dirty="0" smtClean="0"/>
                        <a:t>Schizophrenia</a:t>
                      </a:r>
                      <a:endParaRPr lang="en-AU" sz="1600" dirty="0"/>
                    </a:p>
                  </a:txBody>
                  <a:tcPr marL="83583" marR="83583" marT="41801" marB="41801"/>
                </a:tc>
              </a:tr>
              <a:tr h="354632">
                <a:tc>
                  <a:txBody>
                    <a:bodyPr/>
                    <a:lstStyle/>
                    <a:p>
                      <a:pPr algn="ctr"/>
                      <a:r>
                        <a:rPr lang="en-AU" sz="1600" dirty="0" smtClean="0"/>
                        <a:t>6</a:t>
                      </a:r>
                      <a:endParaRPr lang="en-AU" sz="1600" dirty="0"/>
                    </a:p>
                  </a:txBody>
                  <a:tcPr marL="83583" marR="83583" marT="41801" marB="41801"/>
                </a:tc>
                <a:tc>
                  <a:txBody>
                    <a:bodyPr/>
                    <a:lstStyle/>
                    <a:p>
                      <a:pPr algn="ctr"/>
                      <a:r>
                        <a:rPr lang="en-AU" sz="1600" dirty="0" smtClean="0"/>
                        <a:t>Iron deficiency anaemia</a:t>
                      </a:r>
                      <a:endParaRPr lang="en-AU" sz="1600" dirty="0"/>
                    </a:p>
                  </a:txBody>
                  <a:tcPr marL="83583" marR="83583" marT="41801" marB="41801"/>
                </a:tc>
                <a:tc>
                  <a:txBody>
                    <a:bodyPr/>
                    <a:lstStyle/>
                    <a:p>
                      <a:pPr algn="ctr"/>
                      <a:r>
                        <a:rPr lang="en-AU" sz="1600" dirty="0" smtClean="0"/>
                        <a:t>Violence</a:t>
                      </a:r>
                      <a:endParaRPr lang="en-AU" sz="1600" dirty="0"/>
                    </a:p>
                  </a:txBody>
                  <a:tcPr marL="83583" marR="83583" marT="41801" marB="41801"/>
                </a:tc>
                <a:tc>
                  <a:txBody>
                    <a:bodyPr/>
                    <a:lstStyle/>
                    <a:p>
                      <a:pPr algn="ctr"/>
                      <a:r>
                        <a:rPr lang="en-AU" sz="1600" dirty="0" smtClean="0"/>
                        <a:t>Bipolar disorder</a:t>
                      </a:r>
                      <a:endParaRPr lang="en-AU" sz="1600" dirty="0"/>
                    </a:p>
                  </a:txBody>
                  <a:tcPr marL="83583" marR="83583" marT="41801" marB="41801"/>
                </a:tc>
              </a:tr>
              <a:tr h="354632">
                <a:tc>
                  <a:txBody>
                    <a:bodyPr/>
                    <a:lstStyle/>
                    <a:p>
                      <a:pPr algn="ctr"/>
                      <a:r>
                        <a:rPr lang="en-AU" sz="1600" dirty="0" smtClean="0"/>
                        <a:t>7</a:t>
                      </a:r>
                      <a:endParaRPr lang="en-AU" sz="1600" dirty="0"/>
                    </a:p>
                  </a:txBody>
                  <a:tcPr marL="83583" marR="83583" marT="41801" marB="41801"/>
                </a:tc>
                <a:tc>
                  <a:txBody>
                    <a:bodyPr/>
                    <a:lstStyle/>
                    <a:p>
                      <a:pPr algn="ctr"/>
                      <a:r>
                        <a:rPr lang="en-AU" sz="1600" dirty="0" smtClean="0"/>
                        <a:t>Falls</a:t>
                      </a:r>
                      <a:endParaRPr lang="en-AU" sz="1600" dirty="0"/>
                    </a:p>
                  </a:txBody>
                  <a:tcPr marL="83583" marR="83583" marT="41801" marB="41801"/>
                </a:tc>
                <a:tc>
                  <a:txBody>
                    <a:bodyPr/>
                    <a:lstStyle/>
                    <a:p>
                      <a:pPr algn="ctr"/>
                      <a:r>
                        <a:rPr lang="en-AU" sz="1600" dirty="0" smtClean="0"/>
                        <a:t>Self-inflicted injuries</a:t>
                      </a:r>
                      <a:endParaRPr lang="en-AU" sz="1600" dirty="0"/>
                    </a:p>
                  </a:txBody>
                  <a:tcPr marL="83583" marR="83583" marT="41801" marB="41801"/>
                </a:tc>
                <a:tc>
                  <a:txBody>
                    <a:bodyPr/>
                    <a:lstStyle/>
                    <a:p>
                      <a:pPr algn="ctr"/>
                      <a:r>
                        <a:rPr lang="en-AU" sz="1600" dirty="0" smtClean="0"/>
                        <a:t>Tuberculosis</a:t>
                      </a:r>
                      <a:endParaRPr lang="en-AU" sz="1600" dirty="0"/>
                    </a:p>
                  </a:txBody>
                  <a:tcPr marL="83583" marR="83583" marT="41801" marB="41801"/>
                </a:tc>
              </a:tr>
              <a:tr h="354632">
                <a:tc>
                  <a:txBody>
                    <a:bodyPr/>
                    <a:lstStyle/>
                    <a:p>
                      <a:pPr algn="ctr"/>
                      <a:r>
                        <a:rPr lang="en-AU" sz="1600" dirty="0" smtClean="0"/>
                        <a:t>8</a:t>
                      </a:r>
                      <a:endParaRPr lang="en-AU" sz="1600" dirty="0"/>
                    </a:p>
                  </a:txBody>
                  <a:tcPr marL="83583" marR="83583" marT="41801" marB="41801"/>
                </a:tc>
                <a:tc>
                  <a:txBody>
                    <a:bodyPr/>
                    <a:lstStyle/>
                    <a:p>
                      <a:pPr algn="ctr"/>
                      <a:r>
                        <a:rPr lang="en-AU" sz="1600" dirty="0" smtClean="0"/>
                        <a:t>Migraine</a:t>
                      </a:r>
                      <a:endParaRPr lang="en-AU" sz="1600" dirty="0"/>
                    </a:p>
                  </a:txBody>
                  <a:tcPr marL="83583" marR="83583" marT="41801" marB="41801"/>
                </a:tc>
                <a:tc>
                  <a:txBody>
                    <a:bodyPr/>
                    <a:lstStyle/>
                    <a:p>
                      <a:pPr algn="ctr"/>
                      <a:r>
                        <a:rPr lang="en-AU" sz="1600" dirty="0" smtClean="0"/>
                        <a:t>Panic disorder</a:t>
                      </a:r>
                      <a:endParaRPr lang="en-AU" sz="1600" dirty="0"/>
                    </a:p>
                  </a:txBody>
                  <a:tcPr marL="83583" marR="83583" marT="41801" marB="41801"/>
                </a:tc>
                <a:tc>
                  <a:txBody>
                    <a:bodyPr/>
                    <a:lstStyle/>
                    <a:p>
                      <a:pPr algn="ctr"/>
                      <a:r>
                        <a:rPr lang="en-AU" sz="1600" dirty="0" smtClean="0"/>
                        <a:t>Self-inflicted injury</a:t>
                      </a:r>
                      <a:endParaRPr lang="en-AU" sz="1600" dirty="0"/>
                    </a:p>
                  </a:txBody>
                  <a:tcPr marL="83583" marR="83583" marT="41801" marB="41801"/>
                </a:tc>
              </a:tr>
              <a:tr h="354632">
                <a:tc>
                  <a:txBody>
                    <a:bodyPr/>
                    <a:lstStyle/>
                    <a:p>
                      <a:pPr algn="ctr"/>
                      <a:r>
                        <a:rPr lang="en-AU" sz="1600" dirty="0" smtClean="0"/>
                        <a:t>9</a:t>
                      </a:r>
                      <a:endParaRPr lang="en-AU" sz="1600" dirty="0"/>
                    </a:p>
                  </a:txBody>
                  <a:tcPr marL="83583" marR="83583" marT="41801" marB="41801"/>
                </a:tc>
                <a:tc>
                  <a:txBody>
                    <a:bodyPr/>
                    <a:lstStyle/>
                    <a:p>
                      <a:pPr algn="ctr"/>
                      <a:r>
                        <a:rPr lang="en-AU" sz="1600" dirty="0" smtClean="0"/>
                        <a:t>Drownings</a:t>
                      </a:r>
                      <a:endParaRPr lang="en-AU" sz="1600" dirty="0"/>
                    </a:p>
                  </a:txBody>
                  <a:tcPr marL="83583" marR="83583" marT="41801" marB="41801"/>
                </a:tc>
                <a:tc>
                  <a:txBody>
                    <a:bodyPr/>
                    <a:lstStyle/>
                    <a:p>
                      <a:pPr algn="ctr"/>
                      <a:r>
                        <a:rPr lang="en-AU" sz="1600" dirty="0" smtClean="0"/>
                        <a:t>Asthma</a:t>
                      </a:r>
                      <a:endParaRPr lang="en-AU" sz="1600" dirty="0"/>
                    </a:p>
                  </a:txBody>
                  <a:tcPr marL="83583" marR="83583" marT="41801" marB="41801"/>
                </a:tc>
                <a:tc>
                  <a:txBody>
                    <a:bodyPr/>
                    <a:lstStyle/>
                    <a:p>
                      <a:pPr algn="ctr"/>
                      <a:r>
                        <a:rPr lang="en-AU" sz="1600" dirty="0" smtClean="0"/>
                        <a:t>Alcohol use</a:t>
                      </a:r>
                      <a:endParaRPr lang="en-AU" sz="1600" dirty="0"/>
                    </a:p>
                  </a:txBody>
                  <a:tcPr marL="83583" marR="83583" marT="41801" marB="41801"/>
                </a:tc>
              </a:tr>
              <a:tr h="354632">
                <a:tc>
                  <a:txBody>
                    <a:bodyPr/>
                    <a:lstStyle/>
                    <a:p>
                      <a:pPr algn="ctr"/>
                      <a:r>
                        <a:rPr lang="en-AU" sz="1600" dirty="0" smtClean="0"/>
                        <a:t>10</a:t>
                      </a:r>
                      <a:endParaRPr lang="en-AU" sz="1600" dirty="0"/>
                    </a:p>
                  </a:txBody>
                  <a:tcPr marL="83583" marR="83583" marT="41801" marB="41801"/>
                </a:tc>
                <a:tc>
                  <a:txBody>
                    <a:bodyPr/>
                    <a:lstStyle/>
                    <a:p>
                      <a:pPr algn="ctr"/>
                      <a:r>
                        <a:rPr lang="en-AU" sz="1600" dirty="0" smtClean="0"/>
                        <a:t>Diarrhoeal diseases</a:t>
                      </a:r>
                      <a:endParaRPr lang="en-AU" sz="1600" dirty="0"/>
                    </a:p>
                  </a:txBody>
                  <a:tcPr marL="83583" marR="83583" marT="41801" marB="41801"/>
                </a:tc>
                <a:tc>
                  <a:txBody>
                    <a:bodyPr/>
                    <a:lstStyle/>
                    <a:p>
                      <a:pPr algn="ctr"/>
                      <a:r>
                        <a:rPr lang="en-AU" sz="1600" dirty="0" smtClean="0"/>
                        <a:t>HIV/AIDS</a:t>
                      </a:r>
                      <a:endParaRPr lang="en-AU" sz="1600" dirty="0"/>
                    </a:p>
                  </a:txBody>
                  <a:tcPr marL="83583" marR="83583" marT="41801" marB="41801"/>
                </a:tc>
                <a:tc>
                  <a:txBody>
                    <a:bodyPr/>
                    <a:lstStyle/>
                    <a:p>
                      <a:pPr algn="ctr"/>
                      <a:r>
                        <a:rPr lang="en-AU" sz="1600" dirty="0" smtClean="0"/>
                        <a:t>Abortion</a:t>
                      </a:r>
                      <a:endParaRPr lang="en-AU" sz="1600" dirty="0"/>
                    </a:p>
                  </a:txBody>
                  <a:tcPr marL="83583" marR="83583" marT="41801" marB="41801"/>
                </a:tc>
              </a:tr>
            </a:tbl>
          </a:graphicData>
        </a:graphic>
      </p:graphicFrame>
      <p:sp>
        <p:nvSpPr>
          <p:cNvPr id="5" name="TextBox 4"/>
          <p:cNvSpPr txBox="1">
            <a:spLocks noChangeArrowheads="1"/>
          </p:cNvSpPr>
          <p:nvPr/>
        </p:nvSpPr>
        <p:spPr bwMode="auto">
          <a:xfrm rot="-867139">
            <a:off x="1803773" y="2975909"/>
            <a:ext cx="56245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r>
              <a:rPr lang="en-AU" sz="9600" dirty="0">
                <a:solidFill>
                  <a:srgbClr val="C00000"/>
                </a:solidFill>
              </a:rPr>
              <a:t>Prevention</a:t>
            </a:r>
          </a:p>
        </p:txBody>
      </p:sp>
      <p:sp>
        <p:nvSpPr>
          <p:cNvPr id="6" name="TextBox 5"/>
          <p:cNvSpPr txBox="1"/>
          <p:nvPr/>
        </p:nvSpPr>
        <p:spPr>
          <a:xfrm>
            <a:off x="1531841" y="6293475"/>
            <a:ext cx="3362095" cy="323165"/>
          </a:xfrm>
          <a:prstGeom prst="rect">
            <a:avLst/>
          </a:prstGeom>
          <a:noFill/>
        </p:spPr>
        <p:txBody>
          <a:bodyPr wrap="square" rtlCol="0">
            <a:spAutoFit/>
          </a:bodyPr>
          <a:lstStyle/>
          <a:p>
            <a:r>
              <a:rPr lang="en-US" sz="1500" i="1" dirty="0" smtClean="0">
                <a:solidFill>
                  <a:srgbClr val="FFFFFF"/>
                </a:solidFill>
                <a:latin typeface="Corbel"/>
                <a:cs typeface="Corbel"/>
              </a:rPr>
              <a:t>Gore et al., 2011</a:t>
            </a:r>
            <a:endParaRPr lang="en-US" sz="1500" i="1" dirty="0">
              <a:solidFill>
                <a:srgbClr val="FFFFFF"/>
              </a:solidFill>
              <a:latin typeface="Corbel"/>
              <a:cs typeface="Corbel"/>
            </a:endParaRPr>
          </a:p>
        </p:txBody>
      </p:sp>
    </p:spTree>
    <p:extLst>
      <p:ext uri="{BB962C8B-B14F-4D97-AF65-F5344CB8AC3E}">
        <p14:creationId xmlns:p14="http://schemas.microsoft.com/office/powerpoint/2010/main" val="401394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629113"/>
            <a:ext cx="8229600" cy="792162"/>
          </a:xfrm>
        </p:spPr>
        <p:txBody>
          <a:bodyPr>
            <a:noAutofit/>
          </a:bodyPr>
          <a:lstStyle/>
          <a:p>
            <a:pPr>
              <a:defRPr/>
            </a:pPr>
            <a:r>
              <a:rPr lang="en-AU" b="1" dirty="0" smtClean="0">
                <a:latin typeface="+mj-lt"/>
                <a:ea typeface="ＭＳ Ｐゴシック" charset="0"/>
                <a:cs typeface="ＭＳ Ｐゴシック" charset="0"/>
              </a:rPr>
              <a:t>Adolescent / </a:t>
            </a:r>
            <a:br>
              <a:rPr lang="en-AU" b="1" dirty="0" smtClean="0">
                <a:latin typeface="+mj-lt"/>
                <a:ea typeface="ＭＳ Ｐゴシック" charset="0"/>
                <a:cs typeface="ＭＳ Ｐゴシック" charset="0"/>
              </a:rPr>
            </a:br>
            <a:r>
              <a:rPr lang="en-AU" b="1" dirty="0" smtClean="0">
                <a:latin typeface="+mj-lt"/>
                <a:ea typeface="ＭＳ Ｐゴシック" charset="0"/>
                <a:cs typeface="ＭＳ Ｐゴシック" charset="0"/>
              </a:rPr>
              <a:t>Young Adult Health</a:t>
            </a:r>
            <a:endParaRPr lang="en-AU" b="1" dirty="0">
              <a:latin typeface="+mj-lt"/>
              <a:ea typeface="ＭＳ Ｐゴシック" charset="0"/>
              <a:cs typeface="ＭＳ Ｐゴシック" charset="0"/>
            </a:endParaRPr>
          </a:p>
        </p:txBody>
      </p:sp>
      <p:grpSp>
        <p:nvGrpSpPr>
          <p:cNvPr id="4" name="Group 3"/>
          <p:cNvGrpSpPr/>
          <p:nvPr/>
        </p:nvGrpSpPr>
        <p:grpSpPr>
          <a:xfrm>
            <a:off x="519113" y="2061879"/>
            <a:ext cx="8095969" cy="3693459"/>
            <a:chOff x="528078" y="2160494"/>
            <a:chExt cx="8095969" cy="3693459"/>
          </a:xfrm>
        </p:grpSpPr>
        <p:sp>
          <p:nvSpPr>
            <p:cNvPr id="3" name="Rectangle 2"/>
            <p:cNvSpPr/>
            <p:nvPr/>
          </p:nvSpPr>
          <p:spPr>
            <a:xfrm>
              <a:off x="528078" y="2160494"/>
              <a:ext cx="8095969" cy="369345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645460" y="2281535"/>
              <a:ext cx="7858126" cy="3437930"/>
              <a:chOff x="271463" y="2133600"/>
              <a:chExt cx="8534400" cy="3733800"/>
            </a:xfrm>
          </p:grpSpPr>
          <p:sp>
            <p:nvSpPr>
              <p:cNvPr id="45058" name="Rectangle 3"/>
              <p:cNvSpPr>
                <a:spLocks noChangeArrowheads="1"/>
              </p:cNvSpPr>
              <p:nvPr/>
            </p:nvSpPr>
            <p:spPr bwMode="auto">
              <a:xfrm>
                <a:off x="1693863" y="2133600"/>
                <a:ext cx="1422400" cy="3733800"/>
              </a:xfrm>
              <a:prstGeom prst="rect">
                <a:avLst/>
              </a:prstGeom>
              <a:gradFill rotWithShape="0">
                <a:gsLst>
                  <a:gs pos="0">
                    <a:srgbClr val="005E76"/>
                  </a:gs>
                  <a:gs pos="100000">
                    <a:srgbClr val="00CCFF"/>
                  </a:gs>
                </a:gsLst>
                <a:lin ang="540000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dirty="0"/>
              </a:p>
            </p:txBody>
          </p:sp>
          <p:sp>
            <p:nvSpPr>
              <p:cNvPr id="45059" name="Rectangle 4"/>
              <p:cNvSpPr>
                <a:spLocks noChangeArrowheads="1"/>
              </p:cNvSpPr>
              <p:nvPr/>
            </p:nvSpPr>
            <p:spPr bwMode="auto">
              <a:xfrm>
                <a:off x="3116263" y="2133600"/>
                <a:ext cx="1422400" cy="3733800"/>
              </a:xfrm>
              <a:prstGeom prst="rect">
                <a:avLst/>
              </a:prstGeom>
              <a:gradFill rotWithShape="0">
                <a:gsLst>
                  <a:gs pos="0">
                    <a:srgbClr val="000000"/>
                  </a:gs>
                  <a:gs pos="100000">
                    <a:srgbClr val="CC99FF"/>
                  </a:gs>
                </a:gsLst>
                <a:lin ang="540000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dirty="0"/>
              </a:p>
            </p:txBody>
          </p:sp>
          <p:sp>
            <p:nvSpPr>
              <p:cNvPr id="45060" name="Rectangle 5"/>
              <p:cNvSpPr>
                <a:spLocks noChangeArrowheads="1"/>
              </p:cNvSpPr>
              <p:nvPr/>
            </p:nvSpPr>
            <p:spPr bwMode="auto">
              <a:xfrm>
                <a:off x="4538663" y="2133600"/>
                <a:ext cx="1422400" cy="3733800"/>
              </a:xfrm>
              <a:prstGeom prst="rect">
                <a:avLst/>
              </a:prstGeom>
              <a:gradFill rotWithShape="0">
                <a:gsLst>
                  <a:gs pos="0">
                    <a:srgbClr val="000000"/>
                  </a:gs>
                  <a:gs pos="100000">
                    <a:srgbClr val="F63F1B"/>
                  </a:gs>
                </a:gsLst>
                <a:lin ang="540000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dirty="0"/>
              </a:p>
            </p:txBody>
          </p:sp>
          <p:sp>
            <p:nvSpPr>
              <p:cNvPr id="9222" name="Rectangle 6"/>
              <p:cNvSpPr>
                <a:spLocks noChangeArrowheads="1"/>
              </p:cNvSpPr>
              <p:nvPr/>
            </p:nvSpPr>
            <p:spPr bwMode="auto">
              <a:xfrm>
                <a:off x="5961063" y="2133600"/>
                <a:ext cx="1422400" cy="3733800"/>
              </a:xfrm>
              <a:prstGeom prst="rect">
                <a:avLst/>
              </a:prstGeom>
              <a:gradFill rotWithShape="0">
                <a:gsLst>
                  <a:gs pos="0">
                    <a:schemeClr val="folHlink">
                      <a:gamma/>
                      <a:shade val="9020"/>
                      <a:invGamma/>
                    </a:schemeClr>
                  </a:gs>
                  <a:gs pos="100000">
                    <a:schemeClr val="folHlink"/>
                  </a:gs>
                </a:gsLst>
                <a:lin ang="5400000" scaled="1"/>
              </a:gradFill>
              <a:ln w="12700">
                <a:noFill/>
                <a:miter lim="800000"/>
                <a:headEnd type="none" w="sm" len="sm"/>
                <a:tailEnd type="none" w="sm" len="sm"/>
              </a:ln>
              <a:effectLst/>
            </p:spPr>
            <p:txBody>
              <a:bodyPr wrap="none" anchor="ctr"/>
              <a:lstStyle/>
              <a:p>
                <a:pPr>
                  <a:defRPr/>
                </a:pPr>
                <a:endParaRPr lang="en-US" dirty="0">
                  <a:latin typeface="Times" charset="0"/>
                  <a:ea typeface="+mn-ea"/>
                  <a:cs typeface="+mn-cs"/>
                </a:endParaRPr>
              </a:p>
            </p:txBody>
          </p:sp>
          <p:sp>
            <p:nvSpPr>
              <p:cNvPr id="45062" name="Rectangle 7"/>
              <p:cNvSpPr>
                <a:spLocks noChangeArrowheads="1"/>
              </p:cNvSpPr>
              <p:nvPr/>
            </p:nvSpPr>
            <p:spPr bwMode="auto">
              <a:xfrm>
                <a:off x="7383463" y="2133600"/>
                <a:ext cx="1422400" cy="3733800"/>
              </a:xfrm>
              <a:prstGeom prst="rect">
                <a:avLst/>
              </a:prstGeom>
              <a:gradFill rotWithShape="0">
                <a:gsLst>
                  <a:gs pos="0">
                    <a:srgbClr val="1F001F"/>
                  </a:gs>
                  <a:gs pos="100000">
                    <a:srgbClr val="FF00FF"/>
                  </a:gs>
                </a:gsLst>
                <a:lin ang="540000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dirty="0"/>
              </a:p>
            </p:txBody>
          </p:sp>
          <p:sp>
            <p:nvSpPr>
              <p:cNvPr id="45063" name="Rectangle 8"/>
              <p:cNvSpPr>
                <a:spLocks noChangeArrowheads="1"/>
              </p:cNvSpPr>
              <p:nvPr/>
            </p:nvSpPr>
            <p:spPr bwMode="auto">
              <a:xfrm>
                <a:off x="271463" y="2133600"/>
                <a:ext cx="1422400" cy="3733800"/>
              </a:xfrm>
              <a:prstGeom prst="rect">
                <a:avLst/>
              </a:prstGeom>
              <a:gradFill rotWithShape="0">
                <a:gsLst>
                  <a:gs pos="0">
                    <a:srgbClr val="003366"/>
                  </a:gs>
                  <a:gs pos="100000">
                    <a:srgbClr val="A2B5C7"/>
                  </a:gs>
                </a:gsLst>
                <a:lin ang="540000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dirty="0"/>
              </a:p>
            </p:txBody>
          </p:sp>
          <p:sp>
            <p:nvSpPr>
              <p:cNvPr id="45064" name="Text Box 9"/>
              <p:cNvSpPr txBox="1">
                <a:spLocks noChangeArrowheads="1"/>
              </p:cNvSpPr>
              <p:nvPr/>
            </p:nvSpPr>
            <p:spPr bwMode="auto">
              <a:xfrm>
                <a:off x="304800" y="2286000"/>
                <a:ext cx="1371600" cy="63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ctr">
                  <a:spcBef>
                    <a:spcPct val="50000"/>
                  </a:spcBef>
                </a:pPr>
                <a:r>
                  <a:rPr lang="en-AU" sz="1600" b="1" u="none" dirty="0">
                    <a:solidFill>
                      <a:srgbClr val="E8E6E9"/>
                    </a:solidFill>
                    <a:cs typeface="Arial" charset="0"/>
                  </a:rPr>
                  <a:t>Accidents &amp; injury</a:t>
                </a:r>
                <a:endParaRPr lang="en-AU" sz="1600" b="1" u="none" dirty="0">
                  <a:solidFill>
                    <a:srgbClr val="000000"/>
                  </a:solidFill>
                  <a:cs typeface="Arial" charset="0"/>
                </a:endParaRPr>
              </a:p>
            </p:txBody>
          </p:sp>
          <p:sp>
            <p:nvSpPr>
              <p:cNvPr id="45065" name="Text Box 10"/>
              <p:cNvSpPr txBox="1">
                <a:spLocks noChangeArrowheads="1"/>
              </p:cNvSpPr>
              <p:nvPr/>
            </p:nvSpPr>
            <p:spPr bwMode="auto">
              <a:xfrm>
                <a:off x="1760538" y="2286000"/>
                <a:ext cx="1219200" cy="116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ctr">
                  <a:spcBef>
                    <a:spcPct val="50000"/>
                  </a:spcBef>
                </a:pPr>
                <a:r>
                  <a:rPr lang="en-AU" sz="1600" b="1" u="none" dirty="0">
                    <a:solidFill>
                      <a:srgbClr val="E8E6E9"/>
                    </a:solidFill>
                    <a:cs typeface="Arial" charset="0"/>
                  </a:rPr>
                  <a:t>Mental health &amp; well being</a:t>
                </a:r>
                <a:endParaRPr lang="en-AU" sz="1600" b="1" u="none" dirty="0">
                  <a:solidFill>
                    <a:srgbClr val="000000"/>
                  </a:solidFill>
                  <a:cs typeface="Arial" charset="0"/>
                </a:endParaRPr>
              </a:p>
            </p:txBody>
          </p:sp>
          <p:sp>
            <p:nvSpPr>
              <p:cNvPr id="45066" name="Text Box 11"/>
              <p:cNvSpPr txBox="1">
                <a:spLocks noChangeArrowheads="1"/>
              </p:cNvSpPr>
              <p:nvPr/>
            </p:nvSpPr>
            <p:spPr bwMode="auto">
              <a:xfrm>
                <a:off x="3182938" y="228600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ctr">
                  <a:spcBef>
                    <a:spcPct val="50000"/>
                  </a:spcBef>
                </a:pPr>
                <a:r>
                  <a:rPr lang="en-AU" sz="1800" b="1" u="none" dirty="0">
                    <a:solidFill>
                      <a:srgbClr val="E8E6E9"/>
                    </a:solidFill>
                    <a:cs typeface="Arial" charset="0"/>
                  </a:rPr>
                  <a:t>Sexual health</a:t>
                </a:r>
                <a:endParaRPr lang="en-AU" sz="1800" b="1" u="none" dirty="0">
                  <a:solidFill>
                    <a:srgbClr val="000000"/>
                  </a:solidFill>
                  <a:cs typeface="Arial" charset="0"/>
                </a:endParaRPr>
              </a:p>
            </p:txBody>
          </p:sp>
          <p:sp>
            <p:nvSpPr>
              <p:cNvPr id="45067" name="Text Box 12"/>
              <p:cNvSpPr txBox="1">
                <a:spLocks noChangeArrowheads="1"/>
              </p:cNvSpPr>
              <p:nvPr/>
            </p:nvSpPr>
            <p:spPr bwMode="auto">
              <a:xfrm>
                <a:off x="4673600" y="24384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ctr">
                  <a:spcBef>
                    <a:spcPct val="50000"/>
                  </a:spcBef>
                </a:pPr>
                <a:endParaRPr lang="en-US" sz="1800" dirty="0">
                  <a:solidFill>
                    <a:srgbClr val="000000"/>
                  </a:solidFill>
                  <a:cs typeface="Arial" charset="0"/>
                </a:endParaRPr>
              </a:p>
            </p:txBody>
          </p:sp>
          <p:sp>
            <p:nvSpPr>
              <p:cNvPr id="45068" name="Text Box 13"/>
              <p:cNvSpPr txBox="1">
                <a:spLocks noChangeArrowheads="1"/>
              </p:cNvSpPr>
              <p:nvPr/>
            </p:nvSpPr>
            <p:spPr bwMode="auto">
              <a:xfrm>
                <a:off x="5943600" y="2286000"/>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ctr">
                  <a:spcBef>
                    <a:spcPct val="50000"/>
                  </a:spcBef>
                </a:pPr>
                <a:r>
                  <a:rPr lang="en-AU" sz="1800" b="1" u="none" dirty="0">
                    <a:solidFill>
                      <a:srgbClr val="E8E6E9"/>
                    </a:solidFill>
                    <a:cs typeface="Arial" charset="0"/>
                  </a:rPr>
                  <a:t>Chronic illness</a:t>
                </a:r>
              </a:p>
            </p:txBody>
          </p:sp>
          <p:sp>
            <p:nvSpPr>
              <p:cNvPr id="45069" name="Text Box 14"/>
              <p:cNvSpPr txBox="1">
                <a:spLocks noChangeArrowheads="1"/>
              </p:cNvSpPr>
              <p:nvPr/>
            </p:nvSpPr>
            <p:spPr bwMode="auto">
              <a:xfrm>
                <a:off x="7450138" y="2286000"/>
                <a:ext cx="1219200" cy="132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ctr">
                  <a:spcBef>
                    <a:spcPct val="50000"/>
                  </a:spcBef>
                </a:pPr>
                <a:r>
                  <a:rPr lang="en-AU" sz="1600" b="1" u="none" dirty="0">
                    <a:solidFill>
                      <a:srgbClr val="E8E6E9"/>
                    </a:solidFill>
                  </a:rPr>
                  <a:t>Obesity &amp; eating disorders</a:t>
                </a:r>
                <a:endParaRPr lang="en-AU" sz="1600" b="1" u="none" dirty="0">
                  <a:solidFill>
                    <a:srgbClr val="000000"/>
                  </a:solidFill>
                </a:endParaRPr>
              </a:p>
              <a:p>
                <a:pPr algn="ctr">
                  <a:spcBef>
                    <a:spcPct val="50000"/>
                  </a:spcBef>
                </a:pPr>
                <a:endParaRPr lang="en-AU" sz="1700" b="1" u="none" dirty="0">
                  <a:solidFill>
                    <a:srgbClr val="E8E6E9"/>
                  </a:solidFill>
                  <a:cs typeface="Arial" charset="0"/>
                </a:endParaRPr>
              </a:p>
            </p:txBody>
          </p:sp>
          <p:sp>
            <p:nvSpPr>
              <p:cNvPr id="45070" name="AutoShape 15"/>
              <p:cNvSpPr>
                <a:spLocks noChangeArrowheads="1"/>
              </p:cNvSpPr>
              <p:nvPr/>
            </p:nvSpPr>
            <p:spPr bwMode="auto">
              <a:xfrm>
                <a:off x="685800" y="3573463"/>
                <a:ext cx="7848600" cy="2057400"/>
              </a:xfrm>
              <a:prstGeom prst="leftRightArrow">
                <a:avLst>
                  <a:gd name="adj1" fmla="val 50000"/>
                  <a:gd name="adj2" fmla="val 76296"/>
                </a:avLst>
              </a:prstGeom>
              <a:solidFill>
                <a:srgbClr val="EAEA0C"/>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dirty="0"/>
              </a:p>
            </p:txBody>
          </p:sp>
          <p:sp>
            <p:nvSpPr>
              <p:cNvPr id="45071" name="Text Box 16"/>
              <p:cNvSpPr txBox="1">
                <a:spLocks noChangeArrowheads="1"/>
              </p:cNvSpPr>
              <p:nvPr/>
            </p:nvSpPr>
            <p:spPr bwMode="auto">
              <a:xfrm>
                <a:off x="1465263" y="4343400"/>
                <a:ext cx="6611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ctr">
                  <a:spcBef>
                    <a:spcPct val="50000"/>
                  </a:spcBef>
                </a:pPr>
                <a:r>
                  <a:rPr lang="en-AU" sz="1800" b="1" dirty="0">
                    <a:solidFill>
                      <a:srgbClr val="000000"/>
                    </a:solidFill>
                    <a:cs typeface="Arial" charset="0"/>
                  </a:rPr>
                  <a:t>Prevention - early intervention - clinical care</a:t>
                </a:r>
              </a:p>
            </p:txBody>
          </p:sp>
          <p:sp>
            <p:nvSpPr>
              <p:cNvPr id="45072" name="Rectangle 17"/>
              <p:cNvSpPr>
                <a:spLocks noChangeArrowheads="1"/>
              </p:cNvSpPr>
              <p:nvPr/>
            </p:nvSpPr>
            <p:spPr bwMode="auto">
              <a:xfrm>
                <a:off x="4498975" y="2282825"/>
                <a:ext cx="1512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AU" b="1" u="none" dirty="0">
                    <a:solidFill>
                      <a:srgbClr val="E8E6E9"/>
                    </a:solidFill>
                    <a:cs typeface="Arial" charset="0"/>
                  </a:rPr>
                  <a:t>Substance use</a:t>
                </a:r>
              </a:p>
            </p:txBody>
          </p:sp>
        </p:grpSp>
      </p:grpSp>
    </p:spTree>
    <p:extLst>
      <p:ext uri="{BB962C8B-B14F-4D97-AF65-F5344CB8AC3E}">
        <p14:creationId xmlns:p14="http://schemas.microsoft.com/office/powerpoint/2010/main" val="162144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914401" y="515938"/>
            <a:ext cx="7313613" cy="868362"/>
          </a:xfrm>
        </p:spPr>
        <p:txBody>
          <a:bodyPr>
            <a:normAutofit/>
          </a:bodyPr>
          <a:lstStyle/>
          <a:p>
            <a:pPr eaLnBrk="1" hangingPunct="1"/>
            <a:r>
              <a:rPr lang="en-US" sz="4000" b="1" dirty="0">
                <a:latin typeface="+mj-lt"/>
              </a:rPr>
              <a:t>How </a:t>
            </a:r>
            <a:r>
              <a:rPr lang="en-US" sz="4000" b="1" dirty="0" smtClean="0">
                <a:latin typeface="+mj-lt"/>
              </a:rPr>
              <a:t>Health Care Can </a:t>
            </a:r>
            <a:r>
              <a:rPr lang="en-US" sz="4000" b="1" dirty="0">
                <a:latin typeface="+mj-lt"/>
              </a:rPr>
              <a:t>Help</a:t>
            </a:r>
          </a:p>
        </p:txBody>
      </p:sp>
      <p:sp>
        <p:nvSpPr>
          <p:cNvPr id="31746" name="Content Placeholder 2"/>
          <p:cNvSpPr>
            <a:spLocks noGrp="1"/>
          </p:cNvSpPr>
          <p:nvPr>
            <p:ph idx="1"/>
          </p:nvPr>
        </p:nvSpPr>
        <p:spPr>
          <a:xfrm>
            <a:off x="515056" y="1863007"/>
            <a:ext cx="8140700" cy="4648200"/>
          </a:xfrm>
          <a:extLst/>
        </p:spPr>
        <p:txBody>
          <a:bodyPr rtlCol="0">
            <a:noAutofit/>
          </a:bodyPr>
          <a:lstStyle/>
          <a:p>
            <a:pPr eaLnBrk="1" fontAlgn="auto" hangingPunct="1">
              <a:spcBef>
                <a:spcPts val="500"/>
              </a:spcBef>
              <a:spcAft>
                <a:spcPts val="0"/>
              </a:spcAft>
              <a:buFont typeface="Arial" pitchFamily="34" charset="0"/>
              <a:buChar char="•"/>
              <a:defRPr/>
            </a:pPr>
            <a:r>
              <a:rPr lang="en-US" sz="2800" dirty="0">
                <a:ea typeface="+mn-ea"/>
                <a:cs typeface="+mn-cs"/>
              </a:rPr>
              <a:t>As they transition out of </a:t>
            </a:r>
            <a:r>
              <a:rPr lang="en-US" sz="2800" dirty="0" smtClean="0">
                <a:ea typeface="+mn-ea"/>
                <a:cs typeface="+mn-cs"/>
              </a:rPr>
              <a:t>adolescence, </a:t>
            </a:r>
            <a:r>
              <a:rPr lang="en-US" sz="2800" dirty="0">
                <a:ea typeface="+mn-ea"/>
                <a:cs typeface="+mn-cs"/>
              </a:rPr>
              <a:t>youth are beginning to </a:t>
            </a:r>
          </a:p>
          <a:p>
            <a:pPr lvl="1" eaLnBrk="1" fontAlgn="auto" hangingPunct="1">
              <a:spcBef>
                <a:spcPts val="500"/>
              </a:spcBef>
              <a:spcAft>
                <a:spcPts val="0"/>
              </a:spcAft>
              <a:buFont typeface="Arial" pitchFamily="34" charset="0"/>
              <a:buChar char="•"/>
              <a:defRPr/>
            </a:pPr>
            <a:r>
              <a:rPr lang="en-US" sz="2400" dirty="0">
                <a:ea typeface="+mn-ea"/>
              </a:rPr>
              <a:t>assume responsibility for their care, </a:t>
            </a:r>
          </a:p>
          <a:p>
            <a:pPr lvl="1" eaLnBrk="1" fontAlgn="auto" hangingPunct="1">
              <a:spcBef>
                <a:spcPts val="500"/>
              </a:spcBef>
              <a:spcAft>
                <a:spcPts val="0"/>
              </a:spcAft>
              <a:buFont typeface="Arial" pitchFamily="34" charset="0"/>
              <a:buChar char="•"/>
              <a:defRPr/>
            </a:pPr>
            <a:r>
              <a:rPr lang="en-US" sz="2400" dirty="0" smtClean="0">
                <a:ea typeface="+mn-ea"/>
              </a:rPr>
              <a:t>learn </a:t>
            </a:r>
            <a:r>
              <a:rPr lang="en-US" sz="2400" dirty="0">
                <a:ea typeface="+mn-ea"/>
              </a:rPr>
              <a:t>to navigate the health care system.</a:t>
            </a:r>
          </a:p>
          <a:p>
            <a:pPr eaLnBrk="1" fontAlgn="auto" hangingPunct="1">
              <a:spcBef>
                <a:spcPts val="500"/>
              </a:spcBef>
              <a:spcAft>
                <a:spcPts val="0"/>
              </a:spcAft>
              <a:buFont typeface="Arial" pitchFamily="34" charset="0"/>
              <a:buChar char="•"/>
              <a:defRPr/>
            </a:pPr>
            <a:r>
              <a:rPr lang="en-US" sz="2800" dirty="0" smtClean="0">
                <a:ea typeface="+mn-ea"/>
                <a:cs typeface="+mn-cs"/>
              </a:rPr>
              <a:t>Developmentally-based </a:t>
            </a:r>
            <a:r>
              <a:rPr lang="en-US" sz="2800" dirty="0">
                <a:solidFill>
                  <a:schemeClr val="bg1"/>
                </a:solidFill>
                <a:ea typeface="+mn-ea"/>
                <a:cs typeface="+mn-cs"/>
              </a:rPr>
              <a:t>health care </a:t>
            </a:r>
            <a:r>
              <a:rPr lang="en-US" sz="2800" dirty="0" smtClean="0">
                <a:solidFill>
                  <a:schemeClr val="bg1"/>
                </a:solidFill>
                <a:ea typeface="+mn-ea"/>
                <a:cs typeface="+mn-cs"/>
              </a:rPr>
              <a:t>may help</a:t>
            </a:r>
            <a:endParaRPr lang="en-US" sz="2800" dirty="0">
              <a:solidFill>
                <a:schemeClr val="bg1"/>
              </a:solidFill>
              <a:ea typeface="+mn-ea"/>
              <a:cs typeface="+mn-cs"/>
            </a:endParaRPr>
          </a:p>
          <a:p>
            <a:pPr lvl="1" eaLnBrk="1" fontAlgn="auto" hangingPunct="1">
              <a:spcBef>
                <a:spcPts val="500"/>
              </a:spcBef>
              <a:spcAft>
                <a:spcPts val="0"/>
              </a:spcAft>
              <a:buFont typeface="Arial" pitchFamily="34" charset="0"/>
              <a:buChar char="•"/>
              <a:defRPr/>
            </a:pPr>
            <a:r>
              <a:rPr lang="en-US" sz="2400" dirty="0" smtClean="0">
                <a:ea typeface="+mn-ea"/>
              </a:rPr>
              <a:t>reduce mortality and morbidity -- including incidence </a:t>
            </a:r>
            <a:r>
              <a:rPr lang="en-US" sz="2400" dirty="0">
                <a:ea typeface="+mn-ea"/>
              </a:rPr>
              <a:t>of chronic illnesses </a:t>
            </a:r>
            <a:r>
              <a:rPr lang="en-US" sz="2400" dirty="0" smtClean="0">
                <a:ea typeface="+mn-ea"/>
              </a:rPr>
              <a:t>-- by </a:t>
            </a:r>
            <a:r>
              <a:rPr lang="en-US" sz="2400" dirty="0">
                <a:ea typeface="+mn-ea"/>
              </a:rPr>
              <a:t>decreasing health-damaging behaviors </a:t>
            </a:r>
            <a:r>
              <a:rPr lang="en-US" sz="2400" dirty="0" smtClean="0">
                <a:ea typeface="+mn-ea"/>
              </a:rPr>
              <a:t>&amp; promoting </a:t>
            </a:r>
            <a:r>
              <a:rPr lang="en-US" sz="2400" dirty="0">
                <a:ea typeface="+mn-ea"/>
              </a:rPr>
              <a:t>healthy </a:t>
            </a:r>
            <a:r>
              <a:rPr lang="en-US" sz="2400" dirty="0" smtClean="0">
                <a:ea typeface="+mn-ea"/>
              </a:rPr>
              <a:t>behavior.</a:t>
            </a:r>
            <a:endParaRPr lang="en-US" sz="2400" dirty="0">
              <a:ea typeface="+mn-ea"/>
            </a:endParaRPr>
          </a:p>
          <a:p>
            <a:pPr lvl="1" eaLnBrk="1" fontAlgn="auto" hangingPunct="1">
              <a:spcBef>
                <a:spcPts val="500"/>
              </a:spcBef>
              <a:spcAft>
                <a:spcPts val="0"/>
              </a:spcAft>
              <a:buFont typeface="Arial" pitchFamily="34" charset="0"/>
              <a:buChar char="•"/>
              <a:defRPr/>
            </a:pPr>
            <a:r>
              <a:rPr lang="en-US" sz="2400" dirty="0">
                <a:ea typeface="+mn-ea"/>
              </a:rPr>
              <a:t>i</a:t>
            </a:r>
            <a:r>
              <a:rPr lang="en-US" sz="2400" dirty="0" smtClean="0">
                <a:ea typeface="+mn-ea"/>
              </a:rPr>
              <a:t>mprove management of </a:t>
            </a:r>
            <a:r>
              <a:rPr lang="en-US" sz="2400" dirty="0">
                <a:ea typeface="+mn-ea"/>
              </a:rPr>
              <a:t>chronic </a:t>
            </a:r>
            <a:r>
              <a:rPr lang="en-US" sz="2400" dirty="0" smtClean="0">
                <a:ea typeface="+mn-ea"/>
              </a:rPr>
              <a:t>conditions.</a:t>
            </a:r>
            <a:endParaRPr lang="en-US" sz="2400" dirty="0">
              <a:ea typeface="+mn-ea"/>
            </a:endParaRPr>
          </a:p>
          <a:p>
            <a:pPr marL="457200" lvl="1" indent="0" eaLnBrk="1" fontAlgn="auto" hangingPunct="1">
              <a:spcBef>
                <a:spcPts val="500"/>
              </a:spcBef>
              <a:spcAft>
                <a:spcPts val="0"/>
              </a:spcAft>
              <a:buNone/>
              <a:defRPr/>
            </a:pPr>
            <a:endParaRPr lang="en-US" sz="2800" dirty="0">
              <a:latin typeface="Trebuchet MS" charset="0"/>
              <a:ea typeface="+mn-ea"/>
            </a:endParaRPr>
          </a:p>
        </p:txBody>
      </p:sp>
    </p:spTree>
    <p:extLst>
      <p:ext uri="{BB962C8B-B14F-4D97-AF65-F5344CB8AC3E}">
        <p14:creationId xmlns:p14="http://schemas.microsoft.com/office/powerpoint/2010/main" val="11421334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270" y="445687"/>
            <a:ext cx="7398870" cy="1531584"/>
          </a:xfrm>
        </p:spPr>
        <p:txBody>
          <a:bodyPr>
            <a:noAutofit/>
          </a:bodyPr>
          <a:lstStyle/>
          <a:p>
            <a:r>
              <a:rPr lang="en-US" sz="3200" b="1" dirty="0">
                <a:latin typeface="+mj-lt"/>
              </a:rPr>
              <a:t>The Adolescent Preventive Visit:</a:t>
            </a:r>
            <a:br>
              <a:rPr lang="en-US" sz="3200" b="1" dirty="0">
                <a:latin typeface="+mj-lt"/>
              </a:rPr>
            </a:br>
            <a:r>
              <a:rPr lang="en-US" sz="3200" b="1" dirty="0">
                <a:latin typeface="+mj-lt"/>
              </a:rPr>
              <a:t>20 years of consensus &amp; </a:t>
            </a:r>
            <a:r>
              <a:rPr lang="en-US" sz="3200" b="1" dirty="0" smtClean="0">
                <a:latin typeface="+mj-lt"/>
              </a:rPr>
              <a:t/>
            </a:r>
            <a:br>
              <a:rPr lang="en-US" sz="3200" b="1" dirty="0" smtClean="0">
                <a:latin typeface="+mj-lt"/>
              </a:rPr>
            </a:br>
            <a:r>
              <a:rPr lang="en-US" sz="3200" b="1" dirty="0" smtClean="0">
                <a:latin typeface="+mj-lt"/>
              </a:rPr>
              <a:t>growing </a:t>
            </a:r>
            <a:r>
              <a:rPr lang="en-US" sz="3200" b="1" dirty="0">
                <a:latin typeface="+mj-lt"/>
              </a:rPr>
              <a:t>evidence base</a:t>
            </a:r>
            <a:endParaRPr lang="en-US" sz="3200" i="1" dirty="0">
              <a:latin typeface="+mj-lt"/>
            </a:endParaRPr>
          </a:p>
        </p:txBody>
      </p:sp>
      <p:sp>
        <p:nvSpPr>
          <p:cNvPr id="3" name="Content Placeholder 2"/>
          <p:cNvSpPr>
            <a:spLocks noGrp="1"/>
          </p:cNvSpPr>
          <p:nvPr>
            <p:ph idx="1"/>
          </p:nvPr>
        </p:nvSpPr>
        <p:spPr>
          <a:xfrm>
            <a:off x="519955" y="2180676"/>
            <a:ext cx="8229600" cy="3853573"/>
          </a:xfrm>
        </p:spPr>
        <p:txBody>
          <a:bodyPr>
            <a:normAutofit/>
          </a:bodyPr>
          <a:lstStyle/>
          <a:p>
            <a:pPr>
              <a:spcBef>
                <a:spcPts val="500"/>
              </a:spcBef>
            </a:pPr>
            <a:r>
              <a:rPr lang="en-US" sz="2800" dirty="0"/>
              <a:t>Guidelines in Bright Futures, 3</a:t>
            </a:r>
            <a:r>
              <a:rPr lang="en-US" sz="2800" baseline="30000" dirty="0"/>
              <a:t>rd</a:t>
            </a:r>
            <a:r>
              <a:rPr lang="en-US" sz="2800" dirty="0"/>
              <a:t> edition, endorsed by major </a:t>
            </a:r>
            <a:r>
              <a:rPr lang="en-US" sz="2800" dirty="0" smtClean="0"/>
              <a:t>health professional groups</a:t>
            </a:r>
          </a:p>
          <a:p>
            <a:pPr>
              <a:spcBef>
                <a:spcPts val="500"/>
              </a:spcBef>
            </a:pPr>
            <a:r>
              <a:rPr lang="en-US" sz="2800" dirty="0"/>
              <a:t>4</a:t>
            </a:r>
            <a:r>
              <a:rPr lang="en-US" sz="2800" baseline="30000" dirty="0"/>
              <a:t>th</a:t>
            </a:r>
            <a:r>
              <a:rPr lang="en-US" sz="2800" dirty="0"/>
              <a:t> edition expected due late 2015 (more on that later</a:t>
            </a:r>
            <a:r>
              <a:rPr lang="en-US" sz="2800" dirty="0" smtClean="0"/>
              <a:t>)</a:t>
            </a:r>
          </a:p>
          <a:p>
            <a:pPr>
              <a:spcBef>
                <a:spcPts val="500"/>
              </a:spcBef>
            </a:pPr>
            <a:r>
              <a:rPr lang="en-US" sz="2800" dirty="0" smtClean="0"/>
              <a:t>Growing evidence for:</a:t>
            </a:r>
          </a:p>
          <a:p>
            <a:pPr lvl="1">
              <a:spcBef>
                <a:spcPts val="500"/>
              </a:spcBef>
            </a:pPr>
            <a:r>
              <a:rPr lang="en-US" sz="2400" dirty="0" smtClean="0"/>
              <a:t>Effectiveness of services in positive health outcomes</a:t>
            </a:r>
          </a:p>
          <a:p>
            <a:pPr lvl="1">
              <a:spcBef>
                <a:spcPts val="500"/>
              </a:spcBef>
            </a:pPr>
            <a:r>
              <a:rPr lang="en-US" sz="2400" dirty="0" smtClean="0"/>
              <a:t>Health system interventions to increase clinicians’ delivery of services</a:t>
            </a:r>
          </a:p>
          <a:p>
            <a:pPr marL="457200" lvl="1" indent="0">
              <a:spcBef>
                <a:spcPts val="500"/>
              </a:spcBef>
              <a:buNone/>
            </a:pPr>
            <a:endParaRPr lang="en-US" sz="2400" dirty="0" smtClean="0"/>
          </a:p>
        </p:txBody>
      </p:sp>
      <p:sp>
        <p:nvSpPr>
          <p:cNvPr id="4" name="TextBox 3"/>
          <p:cNvSpPr txBox="1"/>
          <p:nvPr/>
        </p:nvSpPr>
        <p:spPr>
          <a:xfrm>
            <a:off x="1579281" y="6293556"/>
            <a:ext cx="6787444" cy="276999"/>
          </a:xfrm>
          <a:prstGeom prst="rect">
            <a:avLst/>
          </a:prstGeom>
          <a:noFill/>
        </p:spPr>
        <p:txBody>
          <a:bodyPr wrap="square" rtlCol="0">
            <a:spAutoFit/>
          </a:bodyPr>
          <a:lstStyle/>
          <a:p>
            <a:pPr>
              <a:defRPr/>
            </a:pPr>
            <a:r>
              <a:rPr lang="en-US" sz="1200" i="1" dirty="0">
                <a:solidFill>
                  <a:schemeClr val="bg1"/>
                </a:solidFill>
              </a:rPr>
              <a:t>Hagan, Shaw &amp; Duncan, 2008; </a:t>
            </a:r>
            <a:r>
              <a:rPr lang="en-US" sz="1200" i="1" dirty="0" smtClean="0">
                <a:solidFill>
                  <a:schemeClr val="bg1"/>
                </a:solidFill>
              </a:rPr>
              <a:t>NHIS 2012</a:t>
            </a:r>
            <a:endParaRPr lang="en-US" sz="1200" i="1" dirty="0">
              <a:solidFill>
                <a:schemeClr val="bg1"/>
              </a:solidFill>
            </a:endParaRPr>
          </a:p>
        </p:txBody>
      </p:sp>
      <p:grpSp>
        <p:nvGrpSpPr>
          <p:cNvPr id="6" name="Group 5"/>
          <p:cNvGrpSpPr/>
          <p:nvPr/>
        </p:nvGrpSpPr>
        <p:grpSpPr>
          <a:xfrm>
            <a:off x="7511582" y="587739"/>
            <a:ext cx="1056209" cy="1317812"/>
            <a:chOff x="474288" y="1694329"/>
            <a:chExt cx="2385452" cy="2976283"/>
          </a:xfrm>
        </p:grpSpPr>
        <p:sp>
          <p:nvSpPr>
            <p:cNvPr id="7" name="Rectangle 6"/>
            <p:cNvSpPr/>
            <p:nvPr/>
          </p:nvSpPr>
          <p:spPr>
            <a:xfrm>
              <a:off x="474288" y="1694329"/>
              <a:ext cx="2385452" cy="297628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101" y="1797376"/>
              <a:ext cx="2239022"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1206940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914401" y="290513"/>
            <a:ext cx="7313613" cy="1401762"/>
          </a:xfrm>
        </p:spPr>
        <p:txBody>
          <a:bodyPr>
            <a:normAutofit/>
          </a:bodyPr>
          <a:lstStyle/>
          <a:p>
            <a:r>
              <a:rPr lang="en-US" sz="4000" b="1" dirty="0">
                <a:latin typeface="+mj-lt"/>
              </a:rPr>
              <a:t>The </a:t>
            </a:r>
            <a:r>
              <a:rPr lang="en-US" sz="4000" b="1" dirty="0" smtClean="0">
                <a:latin typeface="+mj-lt"/>
              </a:rPr>
              <a:t>Young Adult Preventive </a:t>
            </a:r>
            <a:r>
              <a:rPr lang="en-US" sz="4000" b="1" dirty="0">
                <a:latin typeface="+mj-lt"/>
              </a:rPr>
              <a:t>Visit:</a:t>
            </a:r>
            <a:br>
              <a:rPr lang="en-US" sz="4000" b="1" dirty="0">
                <a:latin typeface="+mj-lt"/>
              </a:rPr>
            </a:br>
            <a:r>
              <a:rPr lang="en-US" sz="4000" b="1" dirty="0" smtClean="0">
                <a:latin typeface="+mj-lt"/>
              </a:rPr>
              <a:t>Less focus and recent progress</a:t>
            </a:r>
            <a:endParaRPr lang="en-US" sz="4000" dirty="0">
              <a:solidFill>
                <a:srgbClr val="FF0000"/>
              </a:solidFill>
              <a:latin typeface="+mj-lt"/>
            </a:endParaRPr>
          </a:p>
        </p:txBody>
      </p:sp>
      <p:sp>
        <p:nvSpPr>
          <p:cNvPr id="43010" name="Content Placeholder 2"/>
          <p:cNvSpPr>
            <a:spLocks noGrp="1"/>
          </p:cNvSpPr>
          <p:nvPr>
            <p:ph idx="1"/>
          </p:nvPr>
        </p:nvSpPr>
        <p:spPr>
          <a:xfrm>
            <a:off x="519955" y="1853645"/>
            <a:ext cx="8001000" cy="4495800"/>
          </a:xfrm>
        </p:spPr>
        <p:txBody>
          <a:bodyPr>
            <a:noAutofit/>
          </a:bodyPr>
          <a:lstStyle/>
          <a:p>
            <a:pPr>
              <a:spcBef>
                <a:spcPts val="0"/>
              </a:spcBef>
              <a:buFontTx/>
              <a:buChar char="•"/>
            </a:pPr>
            <a:r>
              <a:rPr lang="en-US" sz="2400" dirty="0"/>
              <a:t>Little professional focus or </a:t>
            </a:r>
            <a:r>
              <a:rPr lang="en-US" sz="2400" dirty="0" smtClean="0"/>
              <a:t>consensus. </a:t>
            </a:r>
          </a:p>
          <a:p>
            <a:pPr>
              <a:spcBef>
                <a:spcPts val="0"/>
              </a:spcBef>
              <a:buFontTx/>
              <a:buChar char="•"/>
            </a:pPr>
            <a:r>
              <a:rPr lang="en-US" sz="2400" dirty="0" smtClean="0"/>
              <a:t>Most </a:t>
            </a:r>
            <a:r>
              <a:rPr lang="en-US" sz="2400" dirty="0"/>
              <a:t>adult guidelines are specific to disease (e.g., diabetes, heart disease) not age.</a:t>
            </a:r>
            <a:endParaRPr lang="en-US" sz="2800" dirty="0"/>
          </a:p>
          <a:p>
            <a:pPr>
              <a:spcBef>
                <a:spcPts val="0"/>
              </a:spcBef>
              <a:buFontTx/>
              <a:buChar char="•"/>
            </a:pPr>
            <a:r>
              <a:rPr lang="en-US" sz="2400" dirty="0" smtClean="0"/>
              <a:t>No single source of recommendations like </a:t>
            </a:r>
            <a:r>
              <a:rPr lang="en-US" sz="2400" i="1" dirty="0" smtClean="0"/>
              <a:t>Bright Futures</a:t>
            </a:r>
            <a:r>
              <a:rPr lang="en-US" sz="2400" dirty="0" smtClean="0"/>
              <a:t> for the pediatric population.</a:t>
            </a:r>
          </a:p>
          <a:p>
            <a:pPr lvl="1">
              <a:spcBef>
                <a:spcPts val="0"/>
              </a:spcBef>
              <a:buFontTx/>
              <a:buChar char="•"/>
            </a:pPr>
            <a:r>
              <a:rPr lang="en-US" sz="2400" dirty="0" smtClean="0"/>
              <a:t>US Preventive Services Task Force </a:t>
            </a:r>
            <a:r>
              <a:rPr lang="en-US" sz="2400" dirty="0"/>
              <a:t>(</a:t>
            </a:r>
            <a:r>
              <a:rPr lang="en-US" sz="2400" u="sng" dirty="0" smtClean="0"/>
              <a:t>USPSTF</a:t>
            </a:r>
            <a:r>
              <a:rPr lang="en-US" sz="2400" dirty="0" smtClean="0"/>
              <a:t>) finds </a:t>
            </a:r>
            <a:r>
              <a:rPr lang="en-US" sz="2400" dirty="0"/>
              <a:t>strong evidence supporting preventive services in </a:t>
            </a:r>
            <a:r>
              <a:rPr lang="en-US" sz="2400" dirty="0" smtClean="0"/>
              <a:t>several areas, such as tobacco</a:t>
            </a:r>
            <a:r>
              <a:rPr lang="en-US" sz="2400" dirty="0"/>
              <a:t>, </a:t>
            </a:r>
            <a:r>
              <a:rPr lang="en-US" sz="2400" dirty="0" smtClean="0"/>
              <a:t>sexual </a:t>
            </a:r>
            <a:r>
              <a:rPr lang="en-US" sz="2400" dirty="0"/>
              <a:t>health, </a:t>
            </a:r>
            <a:r>
              <a:rPr lang="en-US" sz="2400" dirty="0" smtClean="0"/>
              <a:t>and mental health.</a:t>
            </a:r>
            <a:endParaRPr lang="en-US" sz="2400" dirty="0"/>
          </a:p>
          <a:p>
            <a:pPr lvl="1">
              <a:spcBef>
                <a:spcPts val="0"/>
              </a:spcBef>
              <a:buFontTx/>
              <a:buChar char="•"/>
            </a:pPr>
            <a:r>
              <a:rPr lang="en-US" sz="2400" dirty="0" smtClean="0"/>
              <a:t>For ages 18-21, </a:t>
            </a:r>
            <a:r>
              <a:rPr lang="en-US" sz="2400" i="1" dirty="0" smtClean="0"/>
              <a:t>Bright </a:t>
            </a:r>
            <a:r>
              <a:rPr lang="en-US" sz="2400" i="1" dirty="0"/>
              <a:t>Futures </a:t>
            </a:r>
            <a:r>
              <a:rPr lang="en-US" sz="2400" dirty="0" smtClean="0"/>
              <a:t>recommends </a:t>
            </a:r>
            <a:r>
              <a:rPr lang="en-US" sz="2400" dirty="0"/>
              <a:t>screening </a:t>
            </a:r>
            <a:r>
              <a:rPr lang="en-US" sz="2400" dirty="0" smtClean="0"/>
              <a:t>in areas with less evidence (e.g., injury </a:t>
            </a:r>
            <a:r>
              <a:rPr lang="en-US" sz="2400" dirty="0"/>
              <a:t>prevention and illicit drug </a:t>
            </a:r>
            <a:r>
              <a:rPr lang="en-US" sz="2400" dirty="0" smtClean="0"/>
              <a:t>use).</a:t>
            </a:r>
            <a:endParaRPr lang="en-US" sz="2000" dirty="0"/>
          </a:p>
        </p:txBody>
      </p:sp>
      <p:sp>
        <p:nvSpPr>
          <p:cNvPr id="2" name="TextBox 1"/>
          <p:cNvSpPr txBox="1"/>
          <p:nvPr/>
        </p:nvSpPr>
        <p:spPr>
          <a:xfrm>
            <a:off x="1550894" y="6272911"/>
            <a:ext cx="6781800" cy="292388"/>
          </a:xfrm>
          <a:prstGeom prst="rect">
            <a:avLst/>
          </a:prstGeom>
          <a:noFill/>
        </p:spPr>
        <p:txBody>
          <a:bodyPr wrap="square" rtlCol="0">
            <a:spAutoFit/>
          </a:bodyPr>
          <a:lstStyle/>
          <a:p>
            <a:pPr eaLnBrk="1" hangingPunct="1">
              <a:defRPr/>
            </a:pPr>
            <a:r>
              <a:rPr lang="en-US" sz="1300" i="1" dirty="0" smtClean="0">
                <a:solidFill>
                  <a:srgbClr val="FFFFFF"/>
                </a:solidFill>
                <a:latin typeface="Corbel"/>
                <a:cs typeface="Corbel"/>
              </a:rPr>
              <a:t>Hagan, Shaw &amp; Duncan, 2008; Ozer et al., 2012 </a:t>
            </a:r>
            <a:endParaRPr lang="en-US" sz="1300" i="1" dirty="0">
              <a:solidFill>
                <a:srgbClr val="FFFFFF"/>
              </a:solidFill>
              <a:latin typeface="Corbel"/>
              <a:cs typeface="Corbel"/>
            </a:endParaRPr>
          </a:p>
        </p:txBody>
      </p:sp>
    </p:spTree>
    <p:extLst>
      <p:ext uri="{BB962C8B-B14F-4D97-AF65-F5344CB8AC3E}">
        <p14:creationId xmlns:p14="http://schemas.microsoft.com/office/powerpoint/2010/main" val="311903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4" name="Rectangle 4"/>
          <p:cNvSpPr>
            <a:spLocks noGrp="1" noChangeArrowheads="1"/>
          </p:cNvSpPr>
          <p:nvPr>
            <p:ph type="title"/>
          </p:nvPr>
        </p:nvSpPr>
        <p:spPr>
          <a:xfrm>
            <a:off x="228600" y="381000"/>
            <a:ext cx="8686800" cy="1219200"/>
          </a:xfrm>
          <a:noFill/>
          <a:ln/>
        </p:spPr>
        <p:txBody>
          <a:bodyPr anchorCtr="0">
            <a:normAutofit/>
          </a:bodyPr>
          <a:lstStyle/>
          <a:p>
            <a:r>
              <a:rPr lang="en-US" sz="3600" b="1" dirty="0">
                <a:latin typeface="+mj-lt"/>
              </a:rPr>
              <a:t>Differences between Adolescent and Young Adult Health </a:t>
            </a:r>
            <a:r>
              <a:rPr lang="en-US" sz="3600" b="1" dirty="0" smtClean="0">
                <a:latin typeface="+mj-lt"/>
              </a:rPr>
              <a:t>Care</a:t>
            </a:r>
            <a:endParaRPr lang="en-US" sz="4000" b="1" dirty="0">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627532377"/>
              </p:ext>
            </p:extLst>
          </p:nvPr>
        </p:nvGraphicFramePr>
        <p:xfrm>
          <a:off x="985797" y="1880347"/>
          <a:ext cx="7262205" cy="4090149"/>
        </p:xfrm>
        <a:graphic>
          <a:graphicData uri="http://schemas.openxmlformats.org/drawingml/2006/table">
            <a:tbl>
              <a:tblPr firstRow="1" bandRow="1">
                <a:tableStyleId>{5C22544A-7EE6-4342-B048-85BDC9FD1C3A}</a:tableStyleId>
              </a:tblPr>
              <a:tblGrid>
                <a:gridCol w="3245544"/>
                <a:gridCol w="403412"/>
                <a:gridCol w="3613249"/>
              </a:tblGrid>
              <a:tr h="552723">
                <a:tc>
                  <a:txBody>
                    <a:bodyPr/>
                    <a:lstStyle/>
                    <a:p>
                      <a:r>
                        <a:rPr lang="en-US" sz="2800" dirty="0" smtClean="0">
                          <a:solidFill>
                            <a:schemeClr val="bg1"/>
                          </a:solidFill>
                        </a:rPr>
                        <a:t>Adolescents</a:t>
                      </a:r>
                      <a:endParaRPr lang="en-US" sz="280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280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dirty="0" smtClean="0">
                          <a:solidFill>
                            <a:schemeClr val="bg1"/>
                          </a:solidFill>
                        </a:rPr>
                        <a:t>Young Adults</a:t>
                      </a:r>
                      <a:endParaRPr lang="en-US" sz="280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773812">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2000" b="0" u="none" dirty="0" smtClean="0">
                          <a:solidFill>
                            <a:schemeClr val="bg1"/>
                          </a:solidFill>
                        </a:rPr>
                        <a:t>Identified health care provider - pediatricians.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endParaRPr lang="en-US" sz="2000" b="0" dirty="0" smtClean="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2000" b="0" dirty="0" smtClean="0">
                          <a:solidFill>
                            <a:schemeClr val="bg1"/>
                          </a:solidFill>
                        </a:rPr>
                        <a:t>No identified health care provider</a:t>
                      </a:r>
                      <a:r>
                        <a:rPr lang="en-US" sz="2000" b="0" baseline="0" dirty="0" smtClean="0">
                          <a:solidFill>
                            <a:schemeClr val="bg1"/>
                          </a:solidFill>
                        </a:rPr>
                        <a:t> especially for males.</a:t>
                      </a:r>
                      <a:endParaRPr lang="en-US" sz="2000" b="0" dirty="0" smtClean="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42178">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2000" b="0" dirty="0" smtClean="0">
                          <a:solidFill>
                            <a:schemeClr val="bg1"/>
                          </a:solidFill>
                        </a:rPr>
                        <a:t>Financial system in place.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endParaRPr lang="en-US" sz="2000" b="0" dirty="0" smtClean="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2000" b="0" dirty="0" smtClean="0">
                          <a:solidFill>
                            <a:schemeClr val="bg1"/>
                          </a:solidFill>
                        </a:rPr>
                        <a:t>Financial system</a:t>
                      </a:r>
                      <a:r>
                        <a:rPr lang="en-US" sz="2000" b="0" baseline="0" dirty="0" smtClean="0">
                          <a:solidFill>
                            <a:schemeClr val="bg1"/>
                          </a:solidFill>
                        </a:rPr>
                        <a:t> emerging</a:t>
                      </a:r>
                      <a:r>
                        <a:rPr lang="en-US" sz="2000" b="0" dirty="0" smtClean="0">
                          <a:solidFill>
                            <a:schemeClr val="bg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73812">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2000" b="0" u="none" dirty="0" smtClean="0">
                          <a:solidFill>
                            <a:schemeClr val="bg1"/>
                          </a:solidFill>
                        </a:rPr>
                        <a:t>Organizational structure for care exists.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endParaRPr lang="en-US" sz="2000" b="0" dirty="0" smtClean="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2000" b="0" dirty="0" smtClean="0">
                          <a:solidFill>
                            <a:schemeClr val="bg1"/>
                          </a:solidFill>
                        </a:rPr>
                        <a:t>No identified organizational structure for care.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73812">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2000" b="0" u="none" dirty="0" smtClean="0">
                          <a:solidFill>
                            <a:schemeClr val="bg1"/>
                          </a:solidFill>
                        </a:rPr>
                        <a:t>Not high users of non-traditional sources of care.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endParaRPr lang="en-US" sz="2000" b="0" dirty="0" smtClean="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2000" b="0" dirty="0" smtClean="0">
                          <a:solidFill>
                            <a:schemeClr val="bg1"/>
                          </a:solidFill>
                        </a:rPr>
                        <a:t>High users of non-traditional sources of care.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73812">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2000" b="0" u="none" dirty="0" smtClean="0">
                          <a:solidFill>
                            <a:schemeClr val="bg1"/>
                          </a:solidFill>
                        </a:rPr>
                        <a:t>Minors under age 18;  parents play</a:t>
                      </a:r>
                      <a:r>
                        <a:rPr lang="en-US" sz="2000" b="0" u="none" baseline="0" dirty="0" smtClean="0">
                          <a:solidFill>
                            <a:schemeClr val="bg1"/>
                          </a:solidFill>
                        </a:rPr>
                        <a:t> major role</a:t>
                      </a:r>
                      <a:r>
                        <a:rPr lang="en-US" sz="2000" b="0" u="none" dirty="0" smtClean="0">
                          <a:solidFill>
                            <a:schemeClr val="bg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endParaRPr lang="en-US" sz="2000" b="0" dirty="0" smtClean="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2000" b="0" dirty="0" smtClean="0">
                          <a:solidFill>
                            <a:schemeClr val="bg1"/>
                          </a:solidFill>
                        </a:rPr>
                        <a:t>Rights and responsibilities change after age 18.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528609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824753" y="2763958"/>
            <a:ext cx="7313613" cy="2928629"/>
          </a:xfrm>
        </p:spPr>
        <p:txBody>
          <a:bodyPr>
            <a:noAutofit/>
          </a:bodyPr>
          <a:lstStyle/>
          <a:p>
            <a:r>
              <a:rPr lang="en-US" sz="5400" dirty="0" smtClean="0">
                <a:latin typeface="+mj-lt"/>
              </a:rPr>
              <a:t>How do AYAs fit</a:t>
            </a:r>
            <a:br>
              <a:rPr lang="en-US" sz="5400" dirty="0" smtClean="0">
                <a:latin typeface="+mj-lt"/>
              </a:rPr>
            </a:br>
            <a:r>
              <a:rPr lang="en-US" sz="5400" dirty="0" smtClean="0">
                <a:latin typeface="+mj-lt"/>
              </a:rPr>
              <a:t>into The Title V Block Grant Transformation?</a:t>
            </a:r>
            <a:endParaRPr lang="en-US" sz="5400" dirty="0">
              <a:latin typeface="+mj-lt"/>
            </a:endParaRPr>
          </a:p>
        </p:txBody>
      </p:sp>
      <p:sp>
        <p:nvSpPr>
          <p:cNvPr id="2" name="Rectangle 1"/>
          <p:cNvSpPr/>
          <p:nvPr/>
        </p:nvSpPr>
        <p:spPr>
          <a:xfrm>
            <a:off x="3104505" y="1521492"/>
            <a:ext cx="2845651" cy="1107996"/>
          </a:xfrm>
          <a:prstGeom prst="rect">
            <a:avLst/>
          </a:prstGeom>
        </p:spPr>
        <p:txBody>
          <a:bodyPr wrap="none">
            <a:spAutoFit/>
          </a:bodyPr>
          <a:lstStyle/>
          <a:p>
            <a:r>
              <a:rPr lang="en-US" sz="6600" b="1" dirty="0">
                <a:solidFill>
                  <a:schemeClr val="bg1"/>
                </a:solidFill>
              </a:rPr>
              <a:t>PART II.</a:t>
            </a:r>
            <a:endParaRPr lang="en-US" sz="6600" dirty="0">
              <a:solidFill>
                <a:schemeClr val="bg1"/>
              </a:solidFill>
            </a:endParaRPr>
          </a:p>
        </p:txBody>
      </p:sp>
    </p:spTree>
    <p:extLst>
      <p:ext uri="{BB962C8B-B14F-4D97-AF65-F5344CB8AC3E}">
        <p14:creationId xmlns:p14="http://schemas.microsoft.com/office/powerpoint/2010/main" val="20615303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515846" y="1245071"/>
            <a:ext cx="8153400" cy="1044575"/>
          </a:xfrm>
        </p:spPr>
        <p:txBody>
          <a:bodyPr>
            <a:normAutofit fontScale="90000"/>
          </a:bodyPr>
          <a:lstStyle/>
          <a:p>
            <a:r>
              <a:rPr lang="en-US" b="1" dirty="0" smtClean="0">
                <a:latin typeface="+mj-lt"/>
              </a:rPr>
              <a:t>PART III</a:t>
            </a:r>
            <a:br>
              <a:rPr lang="en-US" b="1" dirty="0" smtClean="0">
                <a:latin typeface="+mj-lt"/>
              </a:rPr>
            </a:br>
            <a:r>
              <a:rPr lang="en-US" b="1" dirty="0">
                <a:latin typeface="+mj-lt"/>
                <a:cs typeface="Goudy Old Style"/>
              </a:rPr>
              <a:t>Spotlight on Preventive Services </a:t>
            </a:r>
            <a:r>
              <a:rPr lang="en-US" sz="4000" dirty="0">
                <a:latin typeface="+mj-lt"/>
              </a:rPr>
              <a:t/>
            </a:r>
            <a:br>
              <a:rPr lang="en-US" sz="4000" dirty="0">
                <a:latin typeface="+mj-lt"/>
              </a:rPr>
            </a:br>
            <a:endParaRPr lang="en-US" sz="4000" b="1" dirty="0">
              <a:latin typeface="+mj-lt"/>
            </a:endParaRPr>
          </a:p>
        </p:txBody>
      </p:sp>
      <p:sp>
        <p:nvSpPr>
          <p:cNvPr id="3" name="Rectangle 3"/>
          <p:cNvSpPr>
            <a:spLocks noGrp="1" noChangeArrowheads="1"/>
          </p:cNvSpPr>
          <p:nvPr>
            <p:ph idx="1"/>
          </p:nvPr>
        </p:nvSpPr>
        <p:spPr>
          <a:xfrm>
            <a:off x="515846" y="2613585"/>
            <a:ext cx="7997825" cy="3190457"/>
          </a:xfrm>
        </p:spPr>
        <p:txBody>
          <a:bodyPr rtlCol="0">
            <a:noAutofit/>
          </a:bodyPr>
          <a:lstStyle/>
          <a:p>
            <a:pPr marL="0" indent="0" eaLnBrk="1" fontAlgn="auto" hangingPunct="1">
              <a:spcBef>
                <a:spcPts val="500"/>
              </a:spcBef>
              <a:spcAft>
                <a:spcPts val="0"/>
              </a:spcAft>
              <a:buFontTx/>
              <a:buNone/>
              <a:defRPr/>
            </a:pPr>
            <a:r>
              <a:rPr lang="en-US" sz="2800" dirty="0" smtClean="0">
                <a:ea typeface="+mn-ea"/>
                <a:cs typeface="+mn-cs"/>
              </a:rPr>
              <a:t>WHAT’S NEW IN Adolescent and Young Adult Health?</a:t>
            </a:r>
          </a:p>
          <a:p>
            <a:pPr>
              <a:spcBef>
                <a:spcPts val="500"/>
              </a:spcBef>
              <a:defRPr/>
            </a:pPr>
            <a:r>
              <a:rPr lang="en-US" sz="2800" dirty="0" smtClean="0"/>
              <a:t>Affordable Care Act</a:t>
            </a:r>
          </a:p>
          <a:p>
            <a:pPr>
              <a:spcBef>
                <a:spcPts val="500"/>
              </a:spcBef>
              <a:defRPr/>
            </a:pPr>
            <a:r>
              <a:rPr lang="en-US" sz="2800" dirty="0" smtClean="0">
                <a:ea typeface="+mn-ea"/>
                <a:cs typeface="+mn-cs"/>
              </a:rPr>
              <a:t>Update on Guidelines &amp; Vaccinations</a:t>
            </a:r>
          </a:p>
          <a:p>
            <a:pPr>
              <a:spcBef>
                <a:spcPts val="500"/>
              </a:spcBef>
              <a:defRPr/>
            </a:pPr>
            <a:r>
              <a:rPr lang="en-US" sz="2800" dirty="0" smtClean="0"/>
              <a:t>Measuring the </a:t>
            </a:r>
            <a:r>
              <a:rPr lang="en-US" sz="2800" dirty="0"/>
              <a:t>P</a:t>
            </a:r>
            <a:r>
              <a:rPr lang="en-US" sz="2800" dirty="0" smtClean="0"/>
              <a:t>reventive Visit: More options</a:t>
            </a:r>
          </a:p>
          <a:p>
            <a:pPr>
              <a:spcBef>
                <a:spcPts val="500"/>
              </a:spcBef>
              <a:defRPr/>
            </a:pPr>
            <a:r>
              <a:rPr lang="en-US" sz="2800" dirty="0" smtClean="0"/>
              <a:t>Consumer resources</a:t>
            </a:r>
            <a:endParaRPr lang="en-US" sz="2800" dirty="0" smtClean="0">
              <a:ea typeface="+mn-ea"/>
              <a:cs typeface="+mn-cs"/>
            </a:endParaRPr>
          </a:p>
          <a:p>
            <a:pPr marL="0" indent="0" eaLnBrk="1" fontAlgn="auto" hangingPunct="1">
              <a:spcBef>
                <a:spcPts val="1000"/>
              </a:spcBef>
              <a:spcAft>
                <a:spcPts val="0"/>
              </a:spcAft>
              <a:buFontTx/>
              <a:buNone/>
              <a:defRPr/>
            </a:pPr>
            <a:endParaRPr lang="en-US" sz="2800" dirty="0">
              <a:ea typeface="+mn-ea"/>
              <a:cs typeface="+mn-cs"/>
            </a:endParaRPr>
          </a:p>
        </p:txBody>
      </p:sp>
    </p:spTree>
    <p:extLst>
      <p:ext uri="{BB962C8B-B14F-4D97-AF65-F5344CB8AC3E}">
        <p14:creationId xmlns:p14="http://schemas.microsoft.com/office/powerpoint/2010/main" val="34006320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754064" y="345795"/>
            <a:ext cx="7583487" cy="1044575"/>
          </a:xfrm>
        </p:spPr>
        <p:txBody>
          <a:bodyPr>
            <a:normAutofit/>
          </a:bodyPr>
          <a:lstStyle/>
          <a:p>
            <a:pPr eaLnBrk="1" hangingPunct="1"/>
            <a:r>
              <a:rPr lang="en-US" b="1" dirty="0">
                <a:latin typeface="+mn-lt"/>
              </a:rPr>
              <a:t>Acknowledgements</a:t>
            </a:r>
            <a:endParaRPr lang="en-US" dirty="0">
              <a:latin typeface="+mn-lt"/>
            </a:endParaRPr>
          </a:p>
        </p:txBody>
      </p:sp>
      <p:sp>
        <p:nvSpPr>
          <p:cNvPr id="61442" name="Content Placeholder 2"/>
          <p:cNvSpPr>
            <a:spLocks noGrp="1"/>
          </p:cNvSpPr>
          <p:nvPr>
            <p:ph idx="1"/>
          </p:nvPr>
        </p:nvSpPr>
        <p:spPr>
          <a:xfrm>
            <a:off x="519113" y="1860550"/>
            <a:ext cx="7583488" cy="4495800"/>
          </a:xfrm>
        </p:spPr>
        <p:txBody>
          <a:bodyPr rtlCol="0">
            <a:normAutofit/>
          </a:bodyPr>
          <a:lstStyle/>
          <a:p>
            <a:pPr>
              <a:spcBef>
                <a:spcPts val="1000"/>
              </a:spcBef>
              <a:buFont typeface="Arial" pitchFamily="34" charset="0"/>
              <a:buChar char="•"/>
              <a:defRPr/>
            </a:pPr>
            <a:r>
              <a:rPr lang="en-US" sz="3000" b="1" dirty="0" smtClean="0">
                <a:latin typeface="Calibri"/>
                <a:ea typeface="ＭＳ Ｐゴシック" charset="-128"/>
                <a:cs typeface="Calibri"/>
              </a:rPr>
              <a:t>Funder: </a:t>
            </a:r>
            <a:r>
              <a:rPr lang="en-US" sz="3000" dirty="0" smtClean="0">
                <a:latin typeface="Calibri"/>
                <a:ea typeface="ＭＳ Ｐゴシック" charset="-128"/>
                <a:cs typeface="Calibri"/>
              </a:rPr>
              <a:t>Maternal and Child Health Bureau, Health Services and Resources Administration, USDHHS (cooperative agreement </a:t>
            </a:r>
            <a:r>
              <a:rPr lang="en-US" sz="3000" dirty="0" smtClean="0">
                <a:latin typeface="Calibri"/>
                <a:cs typeface="Calibri"/>
              </a:rPr>
              <a:t>U45MC27709</a:t>
            </a:r>
            <a:r>
              <a:rPr lang="en-US" sz="3000" dirty="0" smtClean="0">
                <a:latin typeface="Calibri"/>
                <a:ea typeface="ＭＳ Ｐゴシック" charset="-128"/>
                <a:cs typeface="Calibri"/>
              </a:rPr>
              <a:t>)</a:t>
            </a:r>
          </a:p>
          <a:p>
            <a:pPr eaLnBrk="1" fontAlgn="auto" hangingPunct="1">
              <a:spcBef>
                <a:spcPts val="1000"/>
              </a:spcBef>
              <a:spcAft>
                <a:spcPts val="0"/>
              </a:spcAft>
              <a:buFont typeface="Arial" pitchFamily="34" charset="0"/>
              <a:buChar char="•"/>
              <a:defRPr/>
            </a:pPr>
            <a:endParaRPr lang="en-US" sz="2800" dirty="0" smtClean="0">
              <a:latin typeface="+mj-lt"/>
              <a:ea typeface="ＭＳ Ｐゴシック" charset="-128"/>
              <a:cs typeface="+mn-cs"/>
            </a:endParaRPr>
          </a:p>
        </p:txBody>
      </p:sp>
    </p:spTree>
    <p:extLst>
      <p:ext uri="{BB962C8B-B14F-4D97-AF65-F5344CB8AC3E}">
        <p14:creationId xmlns:p14="http://schemas.microsoft.com/office/powerpoint/2010/main" val="17987988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57200" y="251288"/>
            <a:ext cx="8255000" cy="1204912"/>
          </a:xfrm>
        </p:spPr>
        <p:txBody>
          <a:bodyPr>
            <a:normAutofit/>
          </a:bodyPr>
          <a:lstStyle/>
          <a:p>
            <a:pPr eaLnBrk="1" hangingPunct="1"/>
            <a:r>
              <a:rPr lang="en-US" b="1" dirty="0" smtClean="0">
                <a:latin typeface="+mj-lt"/>
              </a:rPr>
              <a:t>AFFORDABLE CARE ACT</a:t>
            </a:r>
            <a:endParaRPr lang="en-US" b="1" dirty="0">
              <a:latin typeface="+mj-lt"/>
            </a:endParaRPr>
          </a:p>
        </p:txBody>
      </p:sp>
      <p:sp>
        <p:nvSpPr>
          <p:cNvPr id="629763" name="Rectangle 3"/>
          <p:cNvSpPr>
            <a:spLocks noGrp="1" noChangeArrowheads="1"/>
          </p:cNvSpPr>
          <p:nvPr>
            <p:ph idx="1"/>
          </p:nvPr>
        </p:nvSpPr>
        <p:spPr>
          <a:xfrm>
            <a:off x="518640" y="1864660"/>
            <a:ext cx="7583488" cy="4160838"/>
          </a:xfrm>
        </p:spPr>
        <p:txBody>
          <a:bodyPr rtlCol="0">
            <a:noAutofit/>
          </a:bodyPr>
          <a:lstStyle/>
          <a:p>
            <a:pPr>
              <a:spcBef>
                <a:spcPts val="1000"/>
              </a:spcBef>
              <a:buFont typeface="Arial" pitchFamily="34" charset="0"/>
              <a:buChar char="•"/>
              <a:defRPr/>
            </a:pPr>
            <a:r>
              <a:rPr lang="en-US" sz="2800" dirty="0" smtClean="0"/>
              <a:t>Expanded </a:t>
            </a:r>
            <a:r>
              <a:rPr lang="en-US" sz="2800" dirty="0"/>
              <a:t>Access </a:t>
            </a:r>
          </a:p>
          <a:p>
            <a:pPr>
              <a:spcBef>
                <a:spcPts val="1000"/>
              </a:spcBef>
              <a:buFont typeface="Arial" pitchFamily="34" charset="0"/>
              <a:buChar char="•"/>
              <a:defRPr/>
            </a:pPr>
            <a:r>
              <a:rPr lang="en-US" sz="2800" dirty="0"/>
              <a:t>Support for Preventive </a:t>
            </a:r>
            <a:r>
              <a:rPr lang="en-US" sz="2800" dirty="0" smtClean="0"/>
              <a:t>Services</a:t>
            </a:r>
            <a:endParaRPr lang="en-US" sz="2800" dirty="0" smtClean="0">
              <a:ea typeface="+mn-ea"/>
              <a:cs typeface="+mn-cs"/>
            </a:endParaRPr>
          </a:p>
        </p:txBody>
      </p:sp>
      <p:sp>
        <p:nvSpPr>
          <p:cNvPr id="2" name="TextBox 1"/>
          <p:cNvSpPr txBox="1"/>
          <p:nvPr/>
        </p:nvSpPr>
        <p:spPr>
          <a:xfrm>
            <a:off x="1558209" y="6297705"/>
            <a:ext cx="1365054" cy="307777"/>
          </a:xfrm>
          <a:prstGeom prst="rect">
            <a:avLst/>
          </a:prstGeom>
          <a:noFill/>
        </p:spPr>
        <p:txBody>
          <a:bodyPr wrap="none">
            <a:spAutoFit/>
          </a:bodyPr>
          <a:lstStyle/>
          <a:p>
            <a:pPr marL="0" lvl="2">
              <a:defRPr/>
            </a:pPr>
            <a:r>
              <a:rPr lang="en-US" sz="1400" i="1" dirty="0">
                <a:solidFill>
                  <a:schemeClr val="bg1"/>
                </a:solidFill>
                <a:latin typeface="+mn-lt"/>
              </a:rPr>
              <a:t>Park et al., 2011</a:t>
            </a:r>
          </a:p>
        </p:txBody>
      </p:sp>
    </p:spTree>
    <p:extLst>
      <p:ext uri="{BB962C8B-B14F-4D97-AF65-F5344CB8AC3E}">
        <p14:creationId xmlns:p14="http://schemas.microsoft.com/office/powerpoint/2010/main" val="30017884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850"/>
            <a:ext cx="8229600" cy="1009473"/>
          </a:xfrm>
        </p:spPr>
        <p:txBody>
          <a:bodyPr>
            <a:normAutofit/>
          </a:bodyPr>
          <a:lstStyle/>
          <a:p>
            <a:r>
              <a:rPr lang="en-US" b="1" dirty="0" smtClean="0">
                <a:latin typeface="+mj-lt"/>
              </a:rPr>
              <a:t>Expanding Access: Medicaid</a:t>
            </a:r>
            <a:endParaRPr lang="en-US" b="1" dirty="0">
              <a:latin typeface="+mj-lt"/>
            </a:endParaRPr>
          </a:p>
        </p:txBody>
      </p:sp>
      <p:sp>
        <p:nvSpPr>
          <p:cNvPr id="3" name="Content Placeholder 2"/>
          <p:cNvSpPr>
            <a:spLocks noGrp="1"/>
          </p:cNvSpPr>
          <p:nvPr>
            <p:ph idx="1"/>
          </p:nvPr>
        </p:nvSpPr>
        <p:spPr>
          <a:xfrm>
            <a:off x="518465" y="1865997"/>
            <a:ext cx="8006976" cy="5037666"/>
          </a:xfrm>
        </p:spPr>
        <p:txBody>
          <a:bodyPr>
            <a:normAutofit/>
          </a:bodyPr>
          <a:lstStyle/>
          <a:p>
            <a:r>
              <a:rPr lang="en-US" sz="2800" dirty="0"/>
              <a:t>Most </a:t>
            </a:r>
            <a:r>
              <a:rPr lang="en-US" sz="2800" b="1" dirty="0"/>
              <a:t>adolescents</a:t>
            </a:r>
            <a:r>
              <a:rPr lang="en-US" sz="2800" dirty="0"/>
              <a:t> in families with incomes up to 133% of the federal poverty level (</a:t>
            </a:r>
            <a:r>
              <a:rPr lang="en-US" sz="2800" u="sng" dirty="0"/>
              <a:t>FPL</a:t>
            </a:r>
            <a:r>
              <a:rPr lang="en-US" sz="2800" dirty="0"/>
              <a:t>) will be eligible for Medicaid</a:t>
            </a:r>
          </a:p>
          <a:p>
            <a:r>
              <a:rPr lang="en-US" sz="2800" dirty="0" smtClean="0"/>
              <a:t>Access to Medicaid for the poorest </a:t>
            </a:r>
            <a:r>
              <a:rPr lang="en-US" sz="2800" b="1" dirty="0" smtClean="0"/>
              <a:t>young adults </a:t>
            </a:r>
            <a:r>
              <a:rPr lang="en-US" sz="2800" dirty="0" smtClean="0"/>
              <a:t>will largely depend on whether their state opts to expand Medicaid to 133% FPL.</a:t>
            </a:r>
          </a:p>
          <a:p>
            <a:pPr lvl="1"/>
            <a:r>
              <a:rPr lang="en-US" sz="2400" dirty="0" smtClean="0"/>
              <a:t>Pre-ACA eligibility levels for childless, non-disabled adults are very low</a:t>
            </a:r>
          </a:p>
          <a:p>
            <a:pPr marL="0" indent="0">
              <a:buNone/>
            </a:pPr>
            <a:endParaRPr lang="en-US" sz="2400" dirty="0" smtClean="0"/>
          </a:p>
        </p:txBody>
      </p:sp>
    </p:spTree>
    <p:extLst>
      <p:ext uri="{BB962C8B-B14F-4D97-AF65-F5344CB8AC3E}">
        <p14:creationId xmlns:p14="http://schemas.microsoft.com/office/powerpoint/2010/main" val="310740174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65409" y="4580962"/>
            <a:ext cx="1255808" cy="155985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89075"/>
            <a:ext cx="8229600" cy="1143000"/>
          </a:xfrm>
        </p:spPr>
        <p:txBody>
          <a:bodyPr>
            <a:normAutofit/>
          </a:bodyPr>
          <a:lstStyle/>
          <a:p>
            <a:r>
              <a:rPr lang="en-US" sz="4000" b="1" dirty="0" smtClean="0">
                <a:latin typeface="+mj-lt"/>
                <a:cs typeface="Goudy Old Style"/>
              </a:rPr>
              <a:t>Expanding Access: the Marketplace</a:t>
            </a:r>
            <a:endParaRPr lang="en-US" sz="4000" b="1" dirty="0">
              <a:latin typeface="+mj-lt"/>
              <a:cs typeface="Goudy Old Style"/>
            </a:endParaRPr>
          </a:p>
        </p:txBody>
      </p:sp>
      <p:sp>
        <p:nvSpPr>
          <p:cNvPr id="3" name="Content Placeholder 2"/>
          <p:cNvSpPr>
            <a:spLocks noGrp="1"/>
          </p:cNvSpPr>
          <p:nvPr>
            <p:ph idx="1"/>
          </p:nvPr>
        </p:nvSpPr>
        <p:spPr>
          <a:xfrm>
            <a:off x="519955" y="1874125"/>
            <a:ext cx="8229600" cy="4065941"/>
          </a:xfrm>
        </p:spPr>
        <p:txBody>
          <a:bodyPr>
            <a:normAutofit/>
          </a:bodyPr>
          <a:lstStyle/>
          <a:p>
            <a:r>
              <a:rPr lang="en-US" dirty="0"/>
              <a:t>State-based Insurance “Marketplace”</a:t>
            </a:r>
          </a:p>
          <a:p>
            <a:pPr lvl="1"/>
            <a:r>
              <a:rPr lang="en-US" dirty="0" smtClean="0"/>
              <a:t>Individual and small groups can purchase insurance.</a:t>
            </a:r>
          </a:p>
          <a:p>
            <a:pPr lvl="1"/>
            <a:r>
              <a:rPr lang="en-US" dirty="0" smtClean="0"/>
              <a:t>Costs can be defrayed for individuals with incomes between 100% and 400% FPL.</a:t>
            </a:r>
          </a:p>
          <a:p>
            <a:pPr marL="457200" lvl="1" indent="0">
              <a:buNone/>
            </a:pPr>
            <a:endParaRPr lang="en-US" sz="2400" dirty="0"/>
          </a:p>
          <a:p>
            <a:pPr marL="0" indent="0">
              <a:buNone/>
            </a:pPr>
            <a:endParaRPr lang="en-US" sz="2800" dirty="0" smtClean="0"/>
          </a:p>
          <a:p>
            <a:pPr marL="0" indent="0">
              <a:buNone/>
            </a:pPr>
            <a:endParaRPr lang="en-US" sz="2800" dirty="0" smtClean="0"/>
          </a:p>
        </p:txBody>
      </p:sp>
      <p:pic>
        <p:nvPicPr>
          <p:cNvPr id="4" name="Picture 3" descr="CoveredCalifornia_T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2825" y="4708395"/>
            <a:ext cx="1033879" cy="1319918"/>
          </a:xfrm>
          <a:prstGeom prst="rect">
            <a:avLst/>
          </a:prstGeom>
        </p:spPr>
      </p:pic>
      <p:pic>
        <p:nvPicPr>
          <p:cNvPr id="5" name="Picture 4" descr="NYSOH_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9832" y="4580095"/>
            <a:ext cx="3852333" cy="763628"/>
          </a:xfrm>
          <a:prstGeom prst="rect">
            <a:avLst/>
          </a:prstGeom>
        </p:spPr>
      </p:pic>
      <p:pic>
        <p:nvPicPr>
          <p:cNvPr id="6" name="Picture 5" descr="Washington.jpg"/>
          <p:cNvPicPr>
            <a:picLocks noChangeAspect="1"/>
          </p:cNvPicPr>
          <p:nvPr/>
        </p:nvPicPr>
        <p:blipFill rotWithShape="1">
          <a:blip r:embed="rId5">
            <a:extLst>
              <a:ext uri="{28A0092B-C50C-407E-A947-70E740481C1C}">
                <a14:useLocalDpi xmlns:a14="http://schemas.microsoft.com/office/drawing/2010/main" val="0"/>
              </a:ext>
            </a:extLst>
          </a:blip>
          <a:srcRect t="32957" b="33703"/>
          <a:stretch/>
        </p:blipFill>
        <p:spPr>
          <a:xfrm>
            <a:off x="2519832" y="5404671"/>
            <a:ext cx="3852333" cy="725286"/>
          </a:xfrm>
          <a:prstGeom prst="rect">
            <a:avLst/>
          </a:prstGeom>
        </p:spPr>
      </p:pic>
      <p:pic>
        <p:nvPicPr>
          <p:cNvPr id="7" name="Picture 6" descr="utah_exchang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2718" y="4580095"/>
            <a:ext cx="1847011" cy="1560725"/>
          </a:xfrm>
          <a:prstGeom prst="rect">
            <a:avLst/>
          </a:prstGeom>
        </p:spPr>
      </p:pic>
    </p:spTree>
    <p:extLst>
      <p:ext uri="{BB962C8B-B14F-4D97-AF65-F5344CB8AC3E}">
        <p14:creationId xmlns:p14="http://schemas.microsoft.com/office/powerpoint/2010/main" val="171231675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1252"/>
            <a:ext cx="8229600" cy="1143000"/>
          </a:xfrm>
        </p:spPr>
        <p:txBody>
          <a:bodyPr>
            <a:noAutofit/>
          </a:bodyPr>
          <a:lstStyle/>
          <a:p>
            <a:r>
              <a:rPr lang="en-US" sz="4000" b="1" dirty="0">
                <a:latin typeface="+mj-lt"/>
                <a:cs typeface="Goudy Old Style"/>
              </a:rPr>
              <a:t>Expanding Access: </a:t>
            </a:r>
            <a:r>
              <a:rPr lang="en-US" sz="4000" b="1" dirty="0" smtClean="0">
                <a:latin typeface="+mj-lt"/>
                <a:cs typeface="Goudy Old Style"/>
              </a:rPr>
              <a:t/>
            </a:r>
            <a:br>
              <a:rPr lang="en-US" sz="4000" b="1" dirty="0" smtClean="0">
                <a:latin typeface="+mj-lt"/>
                <a:cs typeface="Goudy Old Style"/>
              </a:rPr>
            </a:br>
            <a:r>
              <a:rPr lang="en-US" sz="4000" b="1" dirty="0" smtClean="0">
                <a:latin typeface="+mj-lt"/>
                <a:cs typeface="Goudy Old Style"/>
              </a:rPr>
              <a:t>More ACA Provisions for Young Adults</a:t>
            </a:r>
            <a:endParaRPr lang="en-US" sz="4000" dirty="0">
              <a:latin typeface="+mj-lt"/>
            </a:endParaRPr>
          </a:p>
        </p:txBody>
      </p:sp>
      <p:sp>
        <p:nvSpPr>
          <p:cNvPr id="3" name="Content Placeholder 2"/>
          <p:cNvSpPr>
            <a:spLocks noGrp="1"/>
          </p:cNvSpPr>
          <p:nvPr>
            <p:ph idx="1"/>
          </p:nvPr>
        </p:nvSpPr>
        <p:spPr>
          <a:xfrm>
            <a:off x="519955" y="2260102"/>
            <a:ext cx="8086163" cy="3656604"/>
          </a:xfrm>
        </p:spPr>
        <p:txBody>
          <a:bodyPr>
            <a:normAutofit/>
          </a:bodyPr>
          <a:lstStyle/>
          <a:p>
            <a:r>
              <a:rPr lang="en-US" sz="2800" dirty="0" smtClean="0"/>
              <a:t>States must extend Medicaid coverage to youth aging out of foster care up to age 26 (who were enrolled in Medicaid on their 18</a:t>
            </a:r>
            <a:r>
              <a:rPr lang="en-US" sz="2800" baseline="30000" dirty="0" smtClean="0"/>
              <a:t>th</a:t>
            </a:r>
            <a:r>
              <a:rPr lang="en-US" sz="2800" dirty="0" smtClean="0"/>
              <a:t> birthday)</a:t>
            </a:r>
          </a:p>
          <a:p>
            <a:r>
              <a:rPr lang="en-US" sz="2800" dirty="0">
                <a:latin typeface="Calibri"/>
                <a:cs typeface="Calibri"/>
              </a:rPr>
              <a:t>Most private plans must offer dependent coverage for young adults up to Age </a:t>
            </a:r>
            <a:r>
              <a:rPr lang="en-US" sz="2800" dirty="0" smtClean="0">
                <a:latin typeface="Calibri"/>
                <a:cs typeface="Calibri"/>
              </a:rPr>
              <a:t>26</a:t>
            </a:r>
          </a:p>
          <a:p>
            <a:r>
              <a:rPr lang="en-US" sz="2800" dirty="0" smtClean="0">
                <a:latin typeface="Calibri"/>
                <a:cs typeface="Calibri"/>
              </a:rPr>
              <a:t>Marketplaces must offer Catastrophic plans for young adults (up to age 29).</a:t>
            </a:r>
            <a:endParaRPr lang="en-US" sz="2800" dirty="0">
              <a:latin typeface="Calibri"/>
              <a:cs typeface="Calibri"/>
            </a:endParaRPr>
          </a:p>
          <a:p>
            <a:endParaRPr lang="en-US" sz="2800" dirty="0"/>
          </a:p>
        </p:txBody>
      </p:sp>
    </p:spTree>
    <p:extLst>
      <p:ext uri="{BB962C8B-B14F-4D97-AF65-F5344CB8AC3E}">
        <p14:creationId xmlns:p14="http://schemas.microsoft.com/office/powerpoint/2010/main" val="351051542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j-lt"/>
                <a:cs typeface="Goudy Old Style"/>
              </a:rPr>
              <a:t>Expanding Access: </a:t>
            </a:r>
            <a:r>
              <a:rPr lang="en-US" b="1" dirty="0" smtClean="0">
                <a:latin typeface="+mj-lt"/>
              </a:rPr>
              <a:t>Challenges</a:t>
            </a:r>
            <a:endParaRPr lang="en-US" b="1" dirty="0">
              <a:latin typeface="+mj-lt"/>
            </a:endParaRPr>
          </a:p>
        </p:txBody>
      </p:sp>
      <p:sp>
        <p:nvSpPr>
          <p:cNvPr id="3" name="Content Placeholder 2"/>
          <p:cNvSpPr>
            <a:spLocks noGrp="1"/>
          </p:cNvSpPr>
          <p:nvPr>
            <p:ph idx="1"/>
          </p:nvPr>
        </p:nvSpPr>
        <p:spPr>
          <a:xfrm>
            <a:off x="519957" y="1851216"/>
            <a:ext cx="4602102" cy="4525963"/>
          </a:xfrm>
        </p:spPr>
        <p:txBody>
          <a:bodyPr>
            <a:normAutofit/>
          </a:bodyPr>
          <a:lstStyle/>
          <a:p>
            <a:r>
              <a:rPr lang="en-US" sz="2800" dirty="0" smtClean="0"/>
              <a:t>In states that are not expanding Medicaid, vulnerable populations will continue to have limited access to healthcare</a:t>
            </a:r>
          </a:p>
          <a:p>
            <a:pPr lvl="1"/>
            <a:r>
              <a:rPr lang="en-US" sz="2400" dirty="0" smtClean="0"/>
              <a:t>High rates of part-time employment and unemployment among these populations </a:t>
            </a:r>
            <a:r>
              <a:rPr lang="en-US" sz="2400" dirty="0" smtClean="0">
                <a:sym typeface="Wingdings"/>
              </a:rPr>
              <a:t> low rates of employer-based insurance</a:t>
            </a:r>
            <a:endParaRPr lang="en-US" sz="2400" dirty="0" smtClean="0"/>
          </a:p>
          <a:p>
            <a:endParaRPr lang="en-US" sz="2800" dirty="0"/>
          </a:p>
        </p:txBody>
      </p:sp>
      <p:pic>
        <p:nvPicPr>
          <p:cNvPr id="4" name="Picture 3" descr="youth-unemploymen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9304" y="1927081"/>
            <a:ext cx="3627497" cy="2799645"/>
          </a:xfrm>
          <a:prstGeom prst="rect">
            <a:avLst/>
          </a:prstGeom>
        </p:spPr>
      </p:pic>
    </p:spTree>
    <p:extLst>
      <p:ext uri="{BB962C8B-B14F-4D97-AF65-F5344CB8AC3E}">
        <p14:creationId xmlns:p14="http://schemas.microsoft.com/office/powerpoint/2010/main" val="329587471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0299" y="283603"/>
            <a:ext cx="8229600" cy="1143000"/>
          </a:xfrm>
        </p:spPr>
        <p:txBody>
          <a:bodyPr>
            <a:normAutofit/>
          </a:bodyPr>
          <a:lstStyle/>
          <a:p>
            <a:r>
              <a:rPr lang="en-US" sz="4400" b="1" dirty="0">
                <a:latin typeface="+mj-lt"/>
              </a:rPr>
              <a:t>ACA and Preventive </a:t>
            </a:r>
            <a:r>
              <a:rPr lang="en-US" sz="4400" b="1" dirty="0" smtClean="0">
                <a:latin typeface="+mj-lt"/>
              </a:rPr>
              <a:t>Services</a:t>
            </a:r>
            <a:endParaRPr lang="en-US" sz="4400" b="1" dirty="0">
              <a:solidFill>
                <a:srgbClr val="FF0000"/>
              </a:solidFill>
              <a:latin typeface="+mj-lt"/>
            </a:endParaRPr>
          </a:p>
        </p:txBody>
      </p:sp>
      <p:sp>
        <p:nvSpPr>
          <p:cNvPr id="3" name="Content Placeholder 2"/>
          <p:cNvSpPr>
            <a:spLocks noGrp="1"/>
          </p:cNvSpPr>
          <p:nvPr>
            <p:ph idx="4294967295"/>
          </p:nvPr>
        </p:nvSpPr>
        <p:spPr>
          <a:xfrm>
            <a:off x="519113" y="1426603"/>
            <a:ext cx="8166100" cy="4624573"/>
          </a:xfrm>
        </p:spPr>
        <p:txBody>
          <a:bodyPr>
            <a:noAutofit/>
          </a:bodyPr>
          <a:lstStyle/>
          <a:p>
            <a:pPr>
              <a:spcBef>
                <a:spcPts val="500"/>
              </a:spcBef>
              <a:buFont typeface="Arial" pitchFamily="34" charset="0"/>
              <a:buChar char="•"/>
              <a:defRPr/>
            </a:pPr>
            <a:r>
              <a:rPr lang="en-US" sz="2400" dirty="0">
                <a:cs typeface="Trebuchet MS"/>
              </a:rPr>
              <a:t>Most private </a:t>
            </a:r>
            <a:r>
              <a:rPr lang="en-US" sz="2400" dirty="0" smtClean="0">
                <a:cs typeface="Trebuchet MS"/>
              </a:rPr>
              <a:t>plans </a:t>
            </a:r>
            <a:r>
              <a:rPr lang="en-US" sz="2400" dirty="0">
                <a:cs typeface="Trebuchet MS"/>
              </a:rPr>
              <a:t>must cover certain </a:t>
            </a:r>
            <a:r>
              <a:rPr lang="en-US" sz="2400" b="1" dirty="0">
                <a:cs typeface="Trebuchet MS"/>
              </a:rPr>
              <a:t>preventive services</a:t>
            </a:r>
            <a:r>
              <a:rPr lang="en-US" sz="2400" dirty="0">
                <a:cs typeface="Trebuchet MS"/>
              </a:rPr>
              <a:t>, with </a:t>
            </a:r>
            <a:r>
              <a:rPr lang="en-US" sz="2400" b="1" u="sng" dirty="0">
                <a:cs typeface="Trebuchet MS"/>
              </a:rPr>
              <a:t>no cost-</a:t>
            </a:r>
            <a:r>
              <a:rPr lang="en-US" sz="2400" b="1" u="sng" dirty="0" smtClean="0">
                <a:cs typeface="Trebuchet MS"/>
              </a:rPr>
              <a:t>sharing</a:t>
            </a:r>
            <a:r>
              <a:rPr lang="en-US" sz="2400" dirty="0">
                <a:cs typeface="Trebuchet MS"/>
              </a:rPr>
              <a:t>.</a:t>
            </a:r>
            <a:endParaRPr lang="en-US" sz="2400" dirty="0" smtClean="0">
              <a:cs typeface="Trebuchet MS"/>
            </a:endParaRPr>
          </a:p>
          <a:p>
            <a:pPr>
              <a:spcBef>
                <a:spcPts val="500"/>
              </a:spcBef>
              <a:buFont typeface="Arial" pitchFamily="34" charset="0"/>
              <a:buChar char="•"/>
              <a:defRPr/>
            </a:pPr>
            <a:r>
              <a:rPr lang="en-US" sz="2400" dirty="0" smtClean="0">
                <a:cs typeface="Trebuchet MS"/>
              </a:rPr>
              <a:t>These services are drawn from:</a:t>
            </a:r>
          </a:p>
          <a:p>
            <a:pPr lvl="1">
              <a:spcBef>
                <a:spcPts val="500"/>
              </a:spcBef>
              <a:buFont typeface="Arial" pitchFamily="34" charset="0"/>
              <a:buChar char="•"/>
              <a:defRPr/>
            </a:pPr>
            <a:r>
              <a:rPr lang="en-US" sz="2400" dirty="0" smtClean="0">
                <a:cs typeface="Trebuchet MS"/>
              </a:rPr>
              <a:t>For adolescents (and younger children): Preventive Services recommended by Bright Futures, 3</a:t>
            </a:r>
            <a:r>
              <a:rPr lang="en-US" sz="2400" baseline="30000" dirty="0" smtClean="0">
                <a:cs typeface="Trebuchet MS"/>
              </a:rPr>
              <a:t>rd</a:t>
            </a:r>
            <a:r>
              <a:rPr lang="en-US" sz="2400" dirty="0" smtClean="0">
                <a:cs typeface="Trebuchet MS"/>
              </a:rPr>
              <a:t> Edition</a:t>
            </a:r>
          </a:p>
          <a:p>
            <a:pPr lvl="1">
              <a:spcBef>
                <a:spcPts val="500"/>
              </a:spcBef>
              <a:buFont typeface="Arial" pitchFamily="34" charset="0"/>
              <a:buChar char="•"/>
              <a:defRPr/>
            </a:pPr>
            <a:r>
              <a:rPr lang="en-US" sz="2400" dirty="0" smtClean="0">
                <a:cs typeface="Trebuchet MS"/>
              </a:rPr>
              <a:t>For all adults: Preventive Services recommended by the U.S. Preventive Services </a:t>
            </a:r>
            <a:r>
              <a:rPr lang="en-US" sz="2400" dirty="0">
                <a:cs typeface="Trebuchet MS"/>
              </a:rPr>
              <a:t>Task Force </a:t>
            </a:r>
            <a:r>
              <a:rPr lang="en-US" sz="2400" dirty="0" smtClean="0">
                <a:cs typeface="Trebuchet MS"/>
              </a:rPr>
              <a:t>(“A” or “B” rating)</a:t>
            </a:r>
          </a:p>
          <a:p>
            <a:pPr lvl="1">
              <a:spcBef>
                <a:spcPts val="500"/>
              </a:spcBef>
              <a:buFont typeface="Arial" pitchFamily="34" charset="0"/>
              <a:buChar char="•"/>
              <a:defRPr/>
            </a:pPr>
            <a:r>
              <a:rPr lang="en-US" sz="2400" dirty="0" smtClean="0">
                <a:cs typeface="Trebuchet MS"/>
              </a:rPr>
              <a:t>For women: Services from the Women’s Preventive Services Guidelines</a:t>
            </a:r>
          </a:p>
          <a:p>
            <a:pPr lvl="1">
              <a:spcBef>
                <a:spcPts val="500"/>
              </a:spcBef>
              <a:buFont typeface="Arial" pitchFamily="34" charset="0"/>
              <a:buChar char="•"/>
              <a:defRPr/>
            </a:pPr>
            <a:r>
              <a:rPr lang="en-US" sz="2400" dirty="0" smtClean="0">
                <a:solidFill>
                  <a:schemeClr val="bg1"/>
                </a:solidFill>
              </a:rPr>
              <a:t>For all ages: Immunizations </a:t>
            </a:r>
            <a:r>
              <a:rPr lang="en-US" sz="2400" dirty="0">
                <a:solidFill>
                  <a:schemeClr val="bg1"/>
                </a:solidFill>
              </a:rPr>
              <a:t>(CDC-ACIP recommended)</a:t>
            </a:r>
            <a:endParaRPr lang="en-US" sz="2400" dirty="0"/>
          </a:p>
          <a:p>
            <a:pPr marL="457200" lvl="1" indent="0">
              <a:spcBef>
                <a:spcPts val="500"/>
              </a:spcBef>
              <a:buNone/>
              <a:defRPr/>
            </a:pPr>
            <a:endParaRPr lang="en-US" sz="2000" dirty="0" smtClean="0">
              <a:cs typeface="Trebuchet MS"/>
            </a:endParaRPr>
          </a:p>
          <a:p>
            <a:pPr lvl="1">
              <a:spcBef>
                <a:spcPts val="500"/>
              </a:spcBef>
              <a:buFont typeface="Arial" pitchFamily="34" charset="0"/>
              <a:buChar char="•"/>
              <a:defRPr/>
            </a:pPr>
            <a:endParaRPr lang="en-US" sz="2000" dirty="0" smtClean="0">
              <a:cs typeface="Trebuchet MS"/>
            </a:endParaRPr>
          </a:p>
          <a:p>
            <a:pPr marL="0" indent="0">
              <a:spcBef>
                <a:spcPts val="500"/>
              </a:spcBef>
              <a:buNone/>
              <a:defRPr/>
            </a:pPr>
            <a:endParaRPr lang="en-US" sz="2400" dirty="0">
              <a:cs typeface="Trebuchet MS"/>
            </a:endParaRPr>
          </a:p>
        </p:txBody>
      </p:sp>
      <p:sp>
        <p:nvSpPr>
          <p:cNvPr id="5" name="TextBox 4"/>
          <p:cNvSpPr txBox="1"/>
          <p:nvPr/>
        </p:nvSpPr>
        <p:spPr>
          <a:xfrm>
            <a:off x="1573304" y="6333117"/>
            <a:ext cx="7086600" cy="253916"/>
          </a:xfrm>
          <a:prstGeom prst="rect">
            <a:avLst/>
          </a:prstGeom>
          <a:noFill/>
        </p:spPr>
        <p:txBody>
          <a:bodyPr wrap="square" rtlCol="0">
            <a:spAutoFit/>
          </a:bodyPr>
          <a:lstStyle/>
          <a:p>
            <a:r>
              <a:rPr lang="en-US" sz="1050" dirty="0" smtClean="0">
                <a:solidFill>
                  <a:srgbClr val="FFFFFF"/>
                </a:solidFill>
              </a:rPr>
              <a:t>A complete list of services is available at: http://www.healthcare.gov/news/factsheets/2010/07/preventive-services-list.html </a:t>
            </a:r>
            <a:endParaRPr lang="en-US" sz="1050" dirty="0">
              <a:solidFill>
                <a:srgbClr val="FFFFFF"/>
              </a:solidFill>
            </a:endParaRPr>
          </a:p>
        </p:txBody>
      </p:sp>
    </p:spTree>
    <p:extLst>
      <p:ext uri="{BB962C8B-B14F-4D97-AF65-F5344CB8AC3E}">
        <p14:creationId xmlns:p14="http://schemas.microsoft.com/office/powerpoint/2010/main" val="62151965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00566128"/>
              </p:ext>
            </p:extLst>
          </p:nvPr>
        </p:nvGraphicFramePr>
        <p:xfrm>
          <a:off x="578556" y="2874982"/>
          <a:ext cx="7879644" cy="2499360"/>
        </p:xfrm>
        <a:graphic>
          <a:graphicData uri="http://schemas.openxmlformats.org/drawingml/2006/table">
            <a:tbl>
              <a:tblPr firstRow="1" bandRow="1">
                <a:tableStyleId>{C083E6E3-FA7D-4D7B-A595-EF9225AFEA82}</a:tableStyleId>
              </a:tblPr>
              <a:tblGrid>
                <a:gridCol w="3965222"/>
                <a:gridCol w="3914422"/>
              </a:tblGrid>
              <a:tr h="2499360">
                <a:tc>
                  <a:txBody>
                    <a:bodyPr/>
                    <a:lstStyle/>
                    <a:p>
                      <a:pPr marL="400050" lvl="2" indent="-274320">
                        <a:spcBef>
                          <a:spcPts val="0"/>
                        </a:spcBef>
                        <a:buFont typeface="Arial" pitchFamily="34" charset="0"/>
                        <a:buChar char="•"/>
                      </a:pPr>
                      <a:r>
                        <a:rPr lang="en-US" sz="2200" b="0" dirty="0" smtClean="0">
                          <a:solidFill>
                            <a:srgbClr val="FFFFFF"/>
                          </a:solidFill>
                        </a:rPr>
                        <a:t>Alcohol and drug misuse</a:t>
                      </a:r>
                    </a:p>
                    <a:p>
                      <a:pPr marL="400050" lvl="2" indent="-274320">
                        <a:spcBef>
                          <a:spcPts val="0"/>
                        </a:spcBef>
                        <a:buFont typeface="Arial" pitchFamily="34" charset="0"/>
                        <a:buChar char="•"/>
                      </a:pPr>
                      <a:r>
                        <a:rPr lang="en-US" sz="2200" b="0" dirty="0" smtClean="0">
                          <a:solidFill>
                            <a:srgbClr val="FFFFFF"/>
                          </a:solidFill>
                        </a:rPr>
                        <a:t>Blood pressure</a:t>
                      </a:r>
                    </a:p>
                    <a:p>
                      <a:pPr marL="400050" marR="0" lvl="2" indent="-27432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b="0" kern="1200" dirty="0" smtClean="0">
                          <a:solidFill>
                            <a:srgbClr val="FFFFFF"/>
                          </a:solidFill>
                        </a:rPr>
                        <a:t>Cervical cancer</a:t>
                      </a:r>
                    </a:p>
                    <a:p>
                      <a:pPr marL="400050" marR="0" lvl="2" indent="-27432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b="0" kern="1200" dirty="0" smtClean="0">
                          <a:solidFill>
                            <a:srgbClr val="FFFFFF"/>
                          </a:solidFill>
                        </a:rPr>
                        <a:t>Contraception**</a:t>
                      </a:r>
                    </a:p>
                    <a:p>
                      <a:pPr marL="400050" marR="0" lvl="2" indent="-27432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b="0" dirty="0" smtClean="0">
                          <a:solidFill>
                            <a:srgbClr val="FFFFFF"/>
                          </a:solidFill>
                        </a:rPr>
                        <a:t>Depression</a:t>
                      </a:r>
                    </a:p>
                    <a:p>
                      <a:pPr marL="400050" marR="0" lvl="2" indent="-27432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b="0" kern="1200" dirty="0" smtClean="0">
                          <a:solidFill>
                            <a:srgbClr val="FFFFFF"/>
                          </a:solidFill>
                        </a:rPr>
                        <a:t>Domestic </a:t>
                      </a:r>
                      <a:r>
                        <a:rPr lang="en-US" sz="2200" b="0" dirty="0" smtClean="0">
                          <a:solidFill>
                            <a:srgbClr val="FFFFFF"/>
                          </a:solidFill>
                          <a:ea typeface="+mn-ea"/>
                          <a:cs typeface="Trebuchet MS"/>
                        </a:rPr>
                        <a:t>and interpersonal violence**</a:t>
                      </a:r>
                      <a:endParaRPr lang="en-US" sz="2200" b="0" dirty="0" smtClean="0">
                        <a:solidFill>
                          <a:srgbClr val="FFFFFF"/>
                        </a:solidFill>
                      </a:endParaRPr>
                    </a:p>
                  </a:txBody>
                  <a:tcPr/>
                </a:tc>
                <a:tc>
                  <a:txBody>
                    <a:bodyPr/>
                    <a:lstStyle/>
                    <a:p>
                      <a:pPr marL="400050" marR="0" lvl="2" indent="-27432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b="0" kern="1200" dirty="0" smtClean="0">
                          <a:solidFill>
                            <a:srgbClr val="FFFFFF"/>
                          </a:solidFill>
                        </a:rPr>
                        <a:t>Obesity and diet</a:t>
                      </a:r>
                    </a:p>
                    <a:p>
                      <a:pPr marL="400050" lvl="2" indent="-274320" algn="l" defTabSz="914400" rtl="0" eaLnBrk="1" latinLnBrk="0" hangingPunct="1">
                        <a:spcBef>
                          <a:spcPts val="0"/>
                        </a:spcBef>
                        <a:buFont typeface="Arial" pitchFamily="34" charset="0"/>
                        <a:buChar char="•"/>
                      </a:pPr>
                      <a:r>
                        <a:rPr lang="en-US" sz="2200" b="0" dirty="0" smtClean="0">
                          <a:solidFill>
                            <a:srgbClr val="FFFFFF"/>
                          </a:solidFill>
                          <a:ea typeface="+mn-ea"/>
                          <a:cs typeface="Trebuchet MS"/>
                        </a:rPr>
                        <a:t>Sexually Transmitted Infections and HIV</a:t>
                      </a:r>
                    </a:p>
                    <a:p>
                      <a:pPr marL="400050" marR="0" lvl="2" indent="-27432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b="0" dirty="0" smtClean="0">
                          <a:solidFill>
                            <a:srgbClr val="FFFFFF"/>
                          </a:solidFill>
                        </a:rPr>
                        <a:t>Tobacco use</a:t>
                      </a:r>
                    </a:p>
                    <a:p>
                      <a:pPr marL="400050" marR="0" lvl="2" indent="-27432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b="0" dirty="0" smtClean="0">
                          <a:solidFill>
                            <a:srgbClr val="FFFFFF"/>
                          </a:solidFill>
                        </a:rPr>
                        <a:t>Vision</a:t>
                      </a:r>
                    </a:p>
                    <a:p>
                      <a:pPr marL="400050" marR="0" lvl="2" indent="-27432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b="0" dirty="0" smtClean="0">
                          <a:solidFill>
                            <a:srgbClr val="FFFFFF"/>
                          </a:solidFill>
                        </a:rPr>
                        <a:t>Well woman visits**</a:t>
                      </a:r>
                      <a:endParaRPr lang="en-US" sz="2200" b="0" dirty="0">
                        <a:solidFill>
                          <a:srgbClr val="FFFFFF"/>
                        </a:solidFill>
                      </a:endParaRPr>
                    </a:p>
                  </a:txBody>
                  <a:tcPr/>
                </a:tc>
              </a:tr>
            </a:tbl>
          </a:graphicData>
        </a:graphic>
      </p:graphicFrame>
      <p:sp>
        <p:nvSpPr>
          <p:cNvPr id="3" name="Content Placeholder 2"/>
          <p:cNvSpPr>
            <a:spLocks noGrp="1"/>
          </p:cNvSpPr>
          <p:nvPr>
            <p:ph idx="4294967295"/>
          </p:nvPr>
        </p:nvSpPr>
        <p:spPr>
          <a:xfrm>
            <a:off x="669925" y="1312858"/>
            <a:ext cx="7880350" cy="1414462"/>
          </a:xfrm>
        </p:spPr>
        <p:txBody>
          <a:bodyPr>
            <a:normAutofit/>
          </a:bodyPr>
          <a:lstStyle/>
          <a:p>
            <a:pPr marL="0" indent="0" algn="ctr">
              <a:spcBef>
                <a:spcPts val="1000"/>
              </a:spcBef>
              <a:buNone/>
              <a:defRPr/>
            </a:pPr>
            <a:r>
              <a:rPr lang="en-US" sz="2800" dirty="0" smtClean="0">
                <a:cs typeface="Trebuchet MS"/>
              </a:rPr>
              <a:t>Preventive services that must be covered, </a:t>
            </a:r>
            <a:r>
              <a:rPr lang="en-US" sz="2800" dirty="0">
                <a:cs typeface="Trebuchet MS"/>
              </a:rPr>
              <a:t>with </a:t>
            </a:r>
            <a:r>
              <a:rPr lang="en-US" sz="2800" dirty="0" smtClean="0">
                <a:cs typeface="Trebuchet MS"/>
              </a:rPr>
              <a:t>                </a:t>
            </a:r>
            <a:r>
              <a:rPr lang="en-US" sz="2800" b="1" u="sng" dirty="0" smtClean="0">
                <a:cs typeface="Trebuchet MS"/>
              </a:rPr>
              <a:t>no </a:t>
            </a:r>
            <a:r>
              <a:rPr lang="en-US" sz="2800" b="1" u="sng" dirty="0">
                <a:cs typeface="Trebuchet MS"/>
              </a:rPr>
              <a:t>cost-</a:t>
            </a:r>
            <a:r>
              <a:rPr lang="en-US" sz="2800" b="1" u="sng" dirty="0" smtClean="0">
                <a:cs typeface="Trebuchet MS"/>
              </a:rPr>
              <a:t>sharing</a:t>
            </a:r>
            <a:r>
              <a:rPr lang="en-US" sz="2800" dirty="0" smtClean="0">
                <a:cs typeface="Trebuchet MS"/>
              </a:rPr>
              <a:t>, including screening and and</a:t>
            </a:r>
            <a:r>
              <a:rPr lang="en-US" sz="2800" dirty="0">
                <a:cs typeface="Trebuchet MS"/>
              </a:rPr>
              <a:t>/or counseling in </a:t>
            </a:r>
            <a:r>
              <a:rPr lang="en-US" sz="2800" dirty="0" smtClean="0">
                <a:cs typeface="Trebuchet MS"/>
              </a:rPr>
              <a:t>the following areas :</a:t>
            </a:r>
            <a:endParaRPr lang="en-US" sz="2800" dirty="0">
              <a:cs typeface="Trebuchet MS"/>
            </a:endParaRPr>
          </a:p>
        </p:txBody>
      </p:sp>
      <p:sp>
        <p:nvSpPr>
          <p:cNvPr id="8" name="Rectangle 7"/>
          <p:cNvSpPr/>
          <p:nvPr/>
        </p:nvSpPr>
        <p:spPr>
          <a:xfrm>
            <a:off x="457200" y="5695699"/>
            <a:ext cx="8305800" cy="353943"/>
          </a:xfrm>
          <a:prstGeom prst="rect">
            <a:avLst/>
          </a:prstGeom>
        </p:spPr>
        <p:txBody>
          <a:bodyPr wrap="square">
            <a:spAutoFit/>
          </a:bodyPr>
          <a:lstStyle/>
          <a:p>
            <a:pPr marL="0" lvl="1" fontAlgn="auto">
              <a:spcBef>
                <a:spcPts val="0"/>
              </a:spcBef>
              <a:spcAft>
                <a:spcPts val="0"/>
              </a:spcAft>
              <a:defRPr/>
            </a:pPr>
            <a:r>
              <a:rPr lang="en-US" sz="1700" i="1" dirty="0">
                <a:solidFill>
                  <a:srgbClr val="FFFFFF"/>
                </a:solidFill>
                <a:latin typeface="+mj-lt"/>
                <a:ea typeface="ＭＳ Ｐゴシック" charset="-128"/>
                <a:cs typeface="Trebuchet MS"/>
              </a:rPr>
              <a:t>**Women </a:t>
            </a:r>
            <a:r>
              <a:rPr lang="en-US" sz="1700" i="1" dirty="0" smtClean="0">
                <a:solidFill>
                  <a:srgbClr val="FFFFFF"/>
                </a:solidFill>
                <a:latin typeface="+mj-lt"/>
                <a:ea typeface="ＭＳ Ｐゴシック" charset="-128"/>
                <a:cs typeface="Trebuchet MS"/>
              </a:rPr>
              <a:t>only</a:t>
            </a:r>
            <a:endParaRPr lang="en-US" sz="1700" i="1" dirty="0">
              <a:solidFill>
                <a:srgbClr val="FFFFFF"/>
              </a:solidFill>
              <a:latin typeface="+mj-lt"/>
              <a:ea typeface="ＭＳ Ｐゴシック" charset="-128"/>
              <a:cs typeface="Trebuchet MS"/>
            </a:endParaRPr>
          </a:p>
        </p:txBody>
      </p:sp>
      <p:sp>
        <p:nvSpPr>
          <p:cNvPr id="9" name="Title 1"/>
          <p:cNvSpPr txBox="1">
            <a:spLocks/>
          </p:cNvSpPr>
          <p:nvPr/>
        </p:nvSpPr>
        <p:spPr>
          <a:xfrm>
            <a:off x="430299" y="28360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Avenir Medium"/>
                <a:ea typeface="+mj-ea"/>
                <a:cs typeface="Avenir Medium"/>
              </a:defRPr>
            </a:lvl1pPr>
          </a:lstStyle>
          <a:p>
            <a:r>
              <a:rPr lang="en-US" b="1" smtClean="0">
                <a:latin typeface="+mj-lt"/>
              </a:rPr>
              <a:t>ACA and Preventive Services</a:t>
            </a:r>
            <a:endParaRPr lang="en-US" b="1" dirty="0">
              <a:solidFill>
                <a:srgbClr val="FF0000"/>
              </a:solidFill>
              <a:latin typeface="+mj-lt"/>
            </a:endParaRPr>
          </a:p>
        </p:txBody>
      </p:sp>
      <p:sp>
        <p:nvSpPr>
          <p:cNvPr id="10" name="TextBox 9"/>
          <p:cNvSpPr txBox="1"/>
          <p:nvPr/>
        </p:nvSpPr>
        <p:spPr>
          <a:xfrm>
            <a:off x="1573304" y="6333117"/>
            <a:ext cx="7086600" cy="253916"/>
          </a:xfrm>
          <a:prstGeom prst="rect">
            <a:avLst/>
          </a:prstGeom>
          <a:noFill/>
        </p:spPr>
        <p:txBody>
          <a:bodyPr wrap="square" rtlCol="0">
            <a:spAutoFit/>
          </a:bodyPr>
          <a:lstStyle/>
          <a:p>
            <a:r>
              <a:rPr lang="en-US" sz="1050" dirty="0" smtClean="0">
                <a:solidFill>
                  <a:srgbClr val="FFFFFF"/>
                </a:solidFill>
              </a:rPr>
              <a:t>A complete list of services is available at: http://www.healthcare.gov/news/factsheets/2010/07/preventive-services-list.html </a:t>
            </a:r>
            <a:endParaRPr lang="en-US" sz="1050" dirty="0">
              <a:solidFill>
                <a:srgbClr val="FFFFFF"/>
              </a:solidFill>
            </a:endParaRPr>
          </a:p>
        </p:txBody>
      </p:sp>
    </p:spTree>
    <p:extLst>
      <p:ext uri="{BB962C8B-B14F-4D97-AF65-F5344CB8AC3E}">
        <p14:creationId xmlns:p14="http://schemas.microsoft.com/office/powerpoint/2010/main" val="240073950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188" y="293967"/>
            <a:ext cx="8229600" cy="1143000"/>
          </a:xfrm>
        </p:spPr>
        <p:txBody>
          <a:bodyPr>
            <a:normAutofit/>
          </a:bodyPr>
          <a:lstStyle/>
          <a:p>
            <a:r>
              <a:rPr lang="en-US" sz="4000" b="1" dirty="0" smtClean="0">
                <a:latin typeface="+mj-lt"/>
              </a:rPr>
              <a:t>Impact of the ACA for young adults</a:t>
            </a:r>
            <a:endParaRPr lang="en-US" sz="4000" b="1" dirty="0">
              <a:solidFill>
                <a:srgbClr val="FF0000"/>
              </a:solidFill>
              <a:latin typeface="+mj-lt"/>
            </a:endParaRPr>
          </a:p>
        </p:txBody>
      </p:sp>
      <p:sp>
        <p:nvSpPr>
          <p:cNvPr id="3" name="Content Placeholder 2"/>
          <p:cNvSpPr>
            <a:spLocks noGrp="1"/>
          </p:cNvSpPr>
          <p:nvPr>
            <p:ph idx="4294967295"/>
          </p:nvPr>
        </p:nvSpPr>
        <p:spPr>
          <a:xfrm>
            <a:off x="519113" y="1895476"/>
            <a:ext cx="8048625" cy="4210050"/>
          </a:xfrm>
        </p:spPr>
        <p:txBody>
          <a:bodyPr>
            <a:normAutofit/>
          </a:bodyPr>
          <a:lstStyle/>
          <a:p>
            <a:r>
              <a:rPr lang="en-US" sz="2800" dirty="0" smtClean="0">
                <a:cs typeface="Trebuchet MS"/>
              </a:rPr>
              <a:t>Young adults’ (ages 19-25) rates of insurance coverage increased </a:t>
            </a:r>
            <a:r>
              <a:rPr lang="en-US" sz="2800" dirty="0">
                <a:cs typeface="Trebuchet MS"/>
              </a:rPr>
              <a:t>b</a:t>
            </a:r>
            <a:r>
              <a:rPr lang="en-US" sz="2800" dirty="0" smtClean="0">
                <a:cs typeface="Trebuchet MS"/>
              </a:rPr>
              <a:t>etween 2010 and 2012 from </a:t>
            </a:r>
            <a:r>
              <a:rPr lang="en-US" sz="2800" b="1" u="sng" dirty="0" smtClean="0"/>
              <a:t>52.0% to 57.9%.</a:t>
            </a:r>
            <a:endParaRPr lang="en-US" sz="2800" b="1" u="sng" dirty="0"/>
          </a:p>
          <a:p>
            <a:r>
              <a:rPr lang="en-US" sz="2800" dirty="0" smtClean="0">
                <a:cs typeface="Trebuchet MS"/>
              </a:rPr>
              <a:t>Young adults rates of a past-year </a:t>
            </a:r>
            <a:r>
              <a:rPr lang="en-US" sz="2800" dirty="0">
                <a:cs typeface="Trebuchet MS"/>
              </a:rPr>
              <a:t>“routine visit” </a:t>
            </a:r>
            <a:r>
              <a:rPr lang="en-US" sz="2800" dirty="0" smtClean="0">
                <a:cs typeface="Trebuchet MS"/>
              </a:rPr>
              <a:t>increased modestly between 2009 and 2011 from </a:t>
            </a:r>
            <a:r>
              <a:rPr lang="en-US" sz="2800" b="1" u="sng" dirty="0" smtClean="0">
                <a:cs typeface="Trebuchet MS"/>
              </a:rPr>
              <a:t>44.1% to 47.8%.</a:t>
            </a:r>
          </a:p>
          <a:p>
            <a:pPr lvl="1">
              <a:spcBef>
                <a:spcPts val="1000"/>
              </a:spcBef>
              <a:buFont typeface="Arial" pitchFamily="34" charset="0"/>
              <a:buChar char="•"/>
              <a:defRPr/>
            </a:pPr>
            <a:endParaRPr lang="en-US" sz="2000" dirty="0" smtClean="0">
              <a:cs typeface="Trebuchet MS"/>
            </a:endParaRPr>
          </a:p>
          <a:p>
            <a:pPr lvl="1">
              <a:spcBef>
                <a:spcPts val="1000"/>
              </a:spcBef>
              <a:buFont typeface="Arial" pitchFamily="34" charset="0"/>
              <a:buChar char="•"/>
              <a:defRPr/>
            </a:pPr>
            <a:endParaRPr lang="en-US" sz="2000" dirty="0" smtClean="0">
              <a:cs typeface="Trebuchet MS"/>
            </a:endParaRPr>
          </a:p>
          <a:p>
            <a:pPr marL="0" indent="0">
              <a:spcBef>
                <a:spcPts val="1000"/>
              </a:spcBef>
              <a:buNone/>
              <a:defRPr/>
            </a:pPr>
            <a:endParaRPr lang="en-US" sz="2400" dirty="0">
              <a:cs typeface="Trebuchet MS"/>
            </a:endParaRPr>
          </a:p>
        </p:txBody>
      </p:sp>
      <p:sp>
        <p:nvSpPr>
          <p:cNvPr id="5" name="TextBox 4"/>
          <p:cNvSpPr txBox="1"/>
          <p:nvPr/>
        </p:nvSpPr>
        <p:spPr>
          <a:xfrm>
            <a:off x="1600200" y="6310700"/>
            <a:ext cx="5334000" cy="277001"/>
          </a:xfrm>
          <a:prstGeom prst="rect">
            <a:avLst/>
          </a:prstGeom>
          <a:noFill/>
        </p:spPr>
        <p:txBody>
          <a:bodyPr wrap="square" rtlCol="0">
            <a:spAutoFit/>
          </a:bodyPr>
          <a:lstStyle/>
          <a:p>
            <a:r>
              <a:rPr lang="en-US" sz="1200" dirty="0" err="1" smtClean="0">
                <a:solidFill>
                  <a:srgbClr val="FFFFFF"/>
                </a:solidFill>
              </a:rPr>
              <a:t>Kirzinger</a:t>
            </a:r>
            <a:r>
              <a:rPr lang="en-US" sz="1200" dirty="0" smtClean="0">
                <a:solidFill>
                  <a:srgbClr val="FFFFFF"/>
                </a:solidFill>
              </a:rPr>
              <a:t> et al., 2013; Lau et al., 2014</a:t>
            </a:r>
            <a:endParaRPr lang="en-US" sz="1200" dirty="0">
              <a:solidFill>
                <a:srgbClr val="FFFFFF"/>
              </a:solidFill>
            </a:endParaRPr>
          </a:p>
        </p:txBody>
      </p:sp>
      <p:sp>
        <p:nvSpPr>
          <p:cNvPr id="7" name="Rectangle 6"/>
          <p:cNvSpPr/>
          <p:nvPr/>
        </p:nvSpPr>
        <p:spPr>
          <a:xfrm>
            <a:off x="533400" y="5254825"/>
            <a:ext cx="7467600" cy="307777"/>
          </a:xfrm>
          <a:prstGeom prst="rect">
            <a:avLst/>
          </a:prstGeom>
        </p:spPr>
        <p:txBody>
          <a:bodyPr wrap="square">
            <a:spAutoFit/>
          </a:bodyPr>
          <a:lstStyle/>
          <a:p>
            <a:endParaRPr lang="en-US" sz="1400" dirty="0"/>
          </a:p>
        </p:txBody>
      </p:sp>
    </p:spTree>
    <p:extLst>
      <p:ext uri="{BB962C8B-B14F-4D97-AF65-F5344CB8AC3E}">
        <p14:creationId xmlns:p14="http://schemas.microsoft.com/office/powerpoint/2010/main" val="31013041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idx="1"/>
          </p:nvPr>
        </p:nvSpPr>
        <p:spPr>
          <a:xfrm>
            <a:off x="519113" y="1863636"/>
            <a:ext cx="8153400" cy="4879975"/>
          </a:xfrm>
        </p:spPr>
        <p:txBody>
          <a:bodyPr rtlCol="0">
            <a:noAutofit/>
          </a:bodyPr>
          <a:lstStyle/>
          <a:p>
            <a:pPr eaLnBrk="1" fontAlgn="auto" hangingPunct="1">
              <a:spcBef>
                <a:spcPts val="1000"/>
              </a:spcBef>
              <a:spcAft>
                <a:spcPts val="0"/>
              </a:spcAft>
              <a:buFont typeface="Arial" pitchFamily="34" charset="0"/>
              <a:buChar char="•"/>
              <a:defRPr/>
            </a:pPr>
            <a:r>
              <a:rPr lang="en-US" dirty="0" smtClean="0">
                <a:ea typeface="+mn-ea"/>
                <a:cs typeface="Trebuchet MS"/>
              </a:rPr>
              <a:t>Bright Futures  - 3</a:t>
            </a:r>
            <a:r>
              <a:rPr lang="en-US" baseline="30000" dirty="0" smtClean="0">
                <a:ea typeface="+mn-ea"/>
                <a:cs typeface="Trebuchet MS"/>
              </a:rPr>
              <a:t>rd</a:t>
            </a:r>
            <a:r>
              <a:rPr lang="en-US" dirty="0" smtClean="0">
                <a:ea typeface="+mn-ea"/>
                <a:cs typeface="Trebuchet MS"/>
              </a:rPr>
              <a:t> and 4</a:t>
            </a:r>
            <a:r>
              <a:rPr lang="en-US" baseline="30000" dirty="0" smtClean="0">
                <a:ea typeface="+mn-ea"/>
                <a:cs typeface="Trebuchet MS"/>
              </a:rPr>
              <a:t>th</a:t>
            </a:r>
            <a:r>
              <a:rPr lang="en-US" dirty="0" smtClean="0">
                <a:ea typeface="+mn-ea"/>
                <a:cs typeface="Trebuchet MS"/>
              </a:rPr>
              <a:t> Editions,             prenatal through 21</a:t>
            </a:r>
            <a:r>
              <a:rPr lang="en-US" baseline="30000" dirty="0" smtClean="0">
                <a:ea typeface="+mn-ea"/>
                <a:cs typeface="Trebuchet MS"/>
              </a:rPr>
              <a:t>st</a:t>
            </a:r>
            <a:r>
              <a:rPr lang="en-US" dirty="0" smtClean="0">
                <a:ea typeface="+mn-ea"/>
                <a:cs typeface="Trebuchet MS"/>
              </a:rPr>
              <a:t> year</a:t>
            </a:r>
            <a:endParaRPr lang="en-US" dirty="0">
              <a:cs typeface="Trebuchet MS"/>
            </a:endParaRPr>
          </a:p>
          <a:p>
            <a:pPr eaLnBrk="1" fontAlgn="auto" hangingPunct="1">
              <a:spcBef>
                <a:spcPts val="1000"/>
              </a:spcBef>
              <a:spcAft>
                <a:spcPts val="0"/>
              </a:spcAft>
              <a:buFont typeface="Arial" pitchFamily="34" charset="0"/>
              <a:buChar char="•"/>
              <a:defRPr/>
            </a:pPr>
            <a:r>
              <a:rPr lang="en-US" dirty="0" smtClean="0">
                <a:cs typeface="Trebuchet MS"/>
              </a:rPr>
              <a:t>Evidence-based recommendations for              Young Adults, 18-25</a:t>
            </a:r>
            <a:endParaRPr lang="en-US" dirty="0" smtClean="0">
              <a:ea typeface="+mn-ea"/>
              <a:cs typeface="Trebuchet MS"/>
            </a:endParaRPr>
          </a:p>
          <a:p>
            <a:pPr eaLnBrk="1" fontAlgn="auto" hangingPunct="1">
              <a:spcBef>
                <a:spcPts val="1000"/>
              </a:spcBef>
              <a:spcAft>
                <a:spcPts val="0"/>
              </a:spcAft>
              <a:buFont typeface="Arial" pitchFamily="34" charset="0"/>
              <a:buChar char="•"/>
              <a:defRPr/>
            </a:pPr>
            <a:endParaRPr lang="en-US" sz="2000" dirty="0" smtClean="0">
              <a:ea typeface="+mn-ea"/>
              <a:cs typeface="Trebuchet MS"/>
            </a:endParaRPr>
          </a:p>
        </p:txBody>
      </p:sp>
      <p:sp>
        <p:nvSpPr>
          <p:cNvPr id="47106" name="Rectangle 2"/>
          <p:cNvSpPr>
            <a:spLocks noGrp="1" noChangeArrowheads="1"/>
          </p:cNvSpPr>
          <p:nvPr>
            <p:ph type="title"/>
          </p:nvPr>
        </p:nvSpPr>
        <p:spPr>
          <a:xfrm>
            <a:off x="449263" y="334960"/>
            <a:ext cx="8229600" cy="1044575"/>
          </a:xfrm>
        </p:spPr>
        <p:txBody>
          <a:bodyPr>
            <a:normAutofit/>
          </a:bodyPr>
          <a:lstStyle/>
          <a:p>
            <a:r>
              <a:rPr lang="en-US" b="1" dirty="0" smtClean="0">
                <a:latin typeface="+mj-lt"/>
              </a:rPr>
              <a:t>What’s new in Guidelines?</a:t>
            </a:r>
            <a:endParaRPr lang="en-US" b="1" dirty="0">
              <a:latin typeface="+mj-lt"/>
            </a:endParaRPr>
          </a:p>
        </p:txBody>
      </p:sp>
    </p:spTree>
    <p:extLst>
      <p:ext uri="{BB962C8B-B14F-4D97-AF65-F5344CB8AC3E}">
        <p14:creationId xmlns:p14="http://schemas.microsoft.com/office/powerpoint/2010/main" val="261265383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idx="1"/>
          </p:nvPr>
        </p:nvSpPr>
        <p:spPr>
          <a:xfrm>
            <a:off x="533395" y="1863645"/>
            <a:ext cx="8153400" cy="4879975"/>
          </a:xfrm>
        </p:spPr>
        <p:txBody>
          <a:bodyPr rtlCol="0">
            <a:noAutofit/>
          </a:bodyPr>
          <a:lstStyle/>
          <a:p>
            <a:pPr eaLnBrk="1" fontAlgn="auto" hangingPunct="1">
              <a:spcBef>
                <a:spcPts val="1000"/>
              </a:spcBef>
              <a:spcAft>
                <a:spcPts val="0"/>
              </a:spcAft>
              <a:buFont typeface="Arial" pitchFamily="34" charset="0"/>
              <a:buChar char="•"/>
              <a:defRPr/>
            </a:pPr>
            <a:r>
              <a:rPr lang="en-US" dirty="0" smtClean="0">
                <a:ea typeface="+mn-ea"/>
                <a:cs typeface="Trebuchet MS"/>
              </a:rPr>
              <a:t>Bright Futures  - 3</a:t>
            </a:r>
            <a:r>
              <a:rPr lang="en-US" baseline="30000" dirty="0" smtClean="0">
                <a:ea typeface="+mn-ea"/>
                <a:cs typeface="Trebuchet MS"/>
              </a:rPr>
              <a:t>rd</a:t>
            </a:r>
            <a:r>
              <a:rPr lang="en-US" dirty="0" smtClean="0">
                <a:ea typeface="+mn-ea"/>
                <a:cs typeface="Trebuchet MS"/>
              </a:rPr>
              <a:t> and 4</a:t>
            </a:r>
            <a:r>
              <a:rPr lang="en-US" baseline="30000" dirty="0" smtClean="0">
                <a:ea typeface="+mn-ea"/>
                <a:cs typeface="Trebuchet MS"/>
              </a:rPr>
              <a:t>th</a:t>
            </a:r>
            <a:r>
              <a:rPr lang="en-US" dirty="0" smtClean="0">
                <a:ea typeface="+mn-ea"/>
                <a:cs typeface="Trebuchet MS"/>
              </a:rPr>
              <a:t> Editions, prenatal through 21</a:t>
            </a:r>
            <a:r>
              <a:rPr lang="en-US" baseline="30000" dirty="0" smtClean="0">
                <a:ea typeface="+mn-ea"/>
                <a:cs typeface="Trebuchet MS"/>
              </a:rPr>
              <a:t>st</a:t>
            </a:r>
            <a:r>
              <a:rPr lang="en-US" dirty="0" smtClean="0">
                <a:ea typeface="+mn-ea"/>
                <a:cs typeface="Trebuchet MS"/>
              </a:rPr>
              <a:t> year</a:t>
            </a:r>
            <a:endParaRPr lang="en-US" dirty="0">
              <a:cs typeface="Trebuchet MS"/>
            </a:endParaRPr>
          </a:p>
        </p:txBody>
      </p:sp>
      <p:sp>
        <p:nvSpPr>
          <p:cNvPr id="6" name="Rectangle 2"/>
          <p:cNvSpPr>
            <a:spLocks noGrp="1" noChangeArrowheads="1"/>
          </p:cNvSpPr>
          <p:nvPr>
            <p:ph type="title"/>
          </p:nvPr>
        </p:nvSpPr>
        <p:spPr>
          <a:xfrm>
            <a:off x="449263" y="334960"/>
            <a:ext cx="8229600" cy="1044575"/>
          </a:xfrm>
        </p:spPr>
        <p:txBody>
          <a:bodyPr>
            <a:normAutofit/>
          </a:bodyPr>
          <a:lstStyle/>
          <a:p>
            <a:r>
              <a:rPr lang="en-US" b="1" dirty="0" smtClean="0">
                <a:latin typeface="+mj-lt"/>
              </a:rPr>
              <a:t>What’s new in Guidelines?</a:t>
            </a:r>
            <a:endParaRPr lang="en-US" b="1" dirty="0">
              <a:latin typeface="+mj-lt"/>
            </a:endParaRPr>
          </a:p>
        </p:txBody>
      </p:sp>
    </p:spTree>
    <p:extLst>
      <p:ext uri="{BB962C8B-B14F-4D97-AF65-F5344CB8AC3E}">
        <p14:creationId xmlns:p14="http://schemas.microsoft.com/office/powerpoint/2010/main" val="22901091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mj-lt"/>
              </a:rPr>
              <a:t>Session Outline</a:t>
            </a:r>
            <a:endParaRPr lang="en-US" b="1" dirty="0">
              <a:latin typeface="+mj-lt"/>
            </a:endParaRPr>
          </a:p>
        </p:txBody>
      </p:sp>
      <p:sp>
        <p:nvSpPr>
          <p:cNvPr id="3" name="Content Placeholder 2"/>
          <p:cNvSpPr>
            <a:spLocks noGrp="1"/>
          </p:cNvSpPr>
          <p:nvPr>
            <p:ph idx="1"/>
          </p:nvPr>
        </p:nvSpPr>
        <p:spPr>
          <a:xfrm>
            <a:off x="519955" y="1701537"/>
            <a:ext cx="8229600" cy="4708525"/>
          </a:xfrm>
        </p:spPr>
        <p:txBody>
          <a:bodyPr>
            <a:normAutofit fontScale="92500"/>
          </a:bodyPr>
          <a:lstStyle/>
          <a:p>
            <a:pPr marL="514350" indent="-514350">
              <a:buFont typeface="+mj-lt"/>
              <a:buAutoNum type="arabicPeriod"/>
            </a:pPr>
            <a:r>
              <a:rPr lang="en-US" dirty="0" smtClean="0"/>
              <a:t>What are Adolescents’ and Young Adults’ (</a:t>
            </a:r>
            <a:r>
              <a:rPr lang="en-US" b="1" u="sng" dirty="0" smtClean="0"/>
              <a:t>AYAs</a:t>
            </a:r>
            <a:r>
              <a:rPr lang="en-US" dirty="0" smtClean="0"/>
              <a:t>) Health and Health Care Needs?</a:t>
            </a:r>
          </a:p>
          <a:p>
            <a:pPr marL="514350" indent="-514350">
              <a:buFont typeface="+mj-lt"/>
              <a:buAutoNum type="arabicPeriod"/>
            </a:pPr>
            <a:r>
              <a:rPr lang="en-US" dirty="0" smtClean="0"/>
              <a:t>How do  AYAs fit into MCH 3.0?</a:t>
            </a:r>
          </a:p>
          <a:p>
            <a:pPr marL="514350" indent="-514350">
              <a:buFont typeface="+mj-lt"/>
              <a:buAutoNum type="arabicPeriod"/>
            </a:pPr>
            <a:r>
              <a:rPr lang="en-US" dirty="0" smtClean="0"/>
              <a:t>Spotlight on Well-Visit/Preventive Visits:</a:t>
            </a:r>
          </a:p>
          <a:p>
            <a:pPr lvl="1"/>
            <a:r>
              <a:rPr lang="en-US" dirty="0" smtClean="0"/>
              <a:t>What’s new in AYA health?</a:t>
            </a:r>
          </a:p>
          <a:p>
            <a:pPr lvl="1"/>
            <a:r>
              <a:rPr lang="en-US" dirty="0" smtClean="0"/>
              <a:t>What does it mean for me? Exploring strategies for access and quality.</a:t>
            </a:r>
          </a:p>
          <a:p>
            <a:pPr marL="514350" indent="-514350">
              <a:buFont typeface="+mj-lt"/>
              <a:buAutoNum type="arabicPeriod"/>
            </a:pPr>
            <a:r>
              <a:rPr lang="en-US" dirty="0" smtClean="0"/>
              <a:t>What support is available for other AYA  Performance Measures?</a:t>
            </a:r>
          </a:p>
          <a:p>
            <a:endParaRPr lang="en-US" dirty="0" smtClean="0"/>
          </a:p>
        </p:txBody>
      </p:sp>
    </p:spTree>
    <p:extLst>
      <p:ext uri="{BB962C8B-B14F-4D97-AF65-F5344CB8AC3E}">
        <p14:creationId xmlns:p14="http://schemas.microsoft.com/office/powerpoint/2010/main" val="166514000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518" y="1604310"/>
            <a:ext cx="7739062" cy="4800600"/>
          </a:xfrm>
        </p:spPr>
        <p:txBody>
          <a:bodyPr/>
          <a:lstStyle/>
          <a:p>
            <a:pPr eaLnBrk="1" hangingPunct="1">
              <a:buFontTx/>
              <a:buNone/>
              <a:defRPr/>
            </a:pPr>
            <a:r>
              <a:rPr lang="en-US" sz="2400" dirty="0" smtClean="0"/>
              <a:t>…requires all health plans to cover, with no cost-sharing</a:t>
            </a:r>
            <a:endParaRPr lang="en-US" sz="1400" dirty="0" smtClean="0"/>
          </a:p>
          <a:p>
            <a:pPr eaLnBrk="1" hangingPunct="1">
              <a:buFontTx/>
              <a:buNone/>
              <a:defRPr/>
            </a:pPr>
            <a:r>
              <a:rPr lang="en-US" sz="1400" dirty="0" smtClean="0"/>
              <a:t> </a:t>
            </a:r>
          </a:p>
          <a:p>
            <a:pPr indent="0" eaLnBrk="1" hangingPunct="1">
              <a:buFontTx/>
              <a:buNone/>
              <a:defRPr/>
            </a:pPr>
            <a:endParaRPr lang="en-US" sz="1400" dirty="0" smtClean="0"/>
          </a:p>
          <a:p>
            <a:pPr indent="0" eaLnBrk="1" hangingPunct="1">
              <a:buFontTx/>
              <a:buNone/>
              <a:defRPr/>
            </a:pPr>
            <a:endParaRPr lang="en-US" sz="1400" dirty="0" smtClean="0"/>
          </a:p>
          <a:p>
            <a:pPr indent="0" eaLnBrk="1" hangingPunct="1">
              <a:buFontTx/>
              <a:buNone/>
              <a:defRPr/>
            </a:pPr>
            <a:endParaRPr lang="en-US" sz="1400" dirty="0" smtClean="0"/>
          </a:p>
          <a:p>
            <a:pPr indent="0" eaLnBrk="1" hangingPunct="1">
              <a:buFontTx/>
              <a:buNone/>
              <a:defRPr/>
            </a:pPr>
            <a:endParaRPr lang="en-US" sz="1400" dirty="0" smtClean="0"/>
          </a:p>
          <a:p>
            <a:pPr indent="0" eaLnBrk="1" hangingPunct="1">
              <a:buFontTx/>
              <a:buNone/>
              <a:defRPr/>
            </a:pPr>
            <a:endParaRPr lang="en-US" sz="1400" dirty="0" smtClean="0"/>
          </a:p>
          <a:p>
            <a:pPr indent="0" eaLnBrk="1" hangingPunct="1">
              <a:buFontTx/>
              <a:buNone/>
              <a:defRPr/>
            </a:pPr>
            <a:endParaRPr lang="en-US" sz="1400" dirty="0" smtClean="0"/>
          </a:p>
          <a:p>
            <a:pPr indent="0" eaLnBrk="1" hangingPunct="1">
              <a:buFontTx/>
              <a:buNone/>
              <a:defRPr/>
            </a:pPr>
            <a:endParaRPr lang="en-US" sz="1400" dirty="0" smtClean="0"/>
          </a:p>
          <a:p>
            <a:pPr indent="0" eaLnBrk="1" hangingPunct="1">
              <a:buFontTx/>
              <a:buNone/>
              <a:defRPr/>
            </a:pPr>
            <a:endParaRPr lang="en-US" sz="1400" dirty="0" smtClean="0"/>
          </a:p>
          <a:p>
            <a:pPr indent="0" eaLnBrk="1" hangingPunct="1">
              <a:buFontTx/>
              <a:buNone/>
              <a:defRPr/>
            </a:pPr>
            <a:endParaRPr lang="en-US" sz="1400" dirty="0" smtClean="0"/>
          </a:p>
          <a:p>
            <a:pPr indent="0" eaLnBrk="1" hangingPunct="1">
              <a:buFontTx/>
              <a:buNone/>
              <a:defRPr/>
            </a:pPr>
            <a:endParaRPr lang="en-US" sz="1400" dirty="0" smtClean="0"/>
          </a:p>
          <a:p>
            <a:pPr marL="0" indent="0" eaLnBrk="1" hangingPunct="1">
              <a:buFontTx/>
              <a:buNone/>
              <a:defRPr/>
            </a:pPr>
            <a:r>
              <a:rPr lang="en-US" sz="2400" dirty="0" smtClean="0"/>
              <a:t>the services are outlined in </a:t>
            </a:r>
            <a:r>
              <a:rPr lang="en-US" sz="2400" i="1" dirty="0" smtClean="0"/>
              <a:t>Bright Futures: Guidelines for Health Supervision of  Infants, Children, and Adolescents</a:t>
            </a:r>
            <a:r>
              <a:rPr lang="en-US" sz="2400" dirty="0" smtClean="0"/>
              <a:t>, 3</a:t>
            </a:r>
            <a:r>
              <a:rPr lang="en-US" sz="2400" baseline="30000" dirty="0" smtClean="0"/>
              <a:t>rd</a:t>
            </a:r>
            <a:r>
              <a:rPr lang="en-US" sz="2400" dirty="0" smtClean="0"/>
              <a:t> Edition </a:t>
            </a:r>
            <a:r>
              <a:rPr lang="en-US" sz="2000" dirty="0" smtClean="0"/>
              <a:t>(Hagan J, Shaw JS, Duncan PM eds.)</a:t>
            </a:r>
          </a:p>
          <a:p>
            <a:pPr eaLnBrk="1" hangingPunct="1">
              <a:defRPr/>
            </a:pPr>
            <a:endParaRPr lang="en-US" dirty="0"/>
          </a:p>
        </p:txBody>
      </p:sp>
      <p:pic>
        <p:nvPicPr>
          <p:cNvPr id="29700" name="Picture 3" descr="Speaker Pelosi"/>
          <p:cNvPicPr>
            <a:picLocks noChangeAspect="1" noChangeArrowheads="1"/>
          </p:cNvPicPr>
          <p:nvPr/>
        </p:nvPicPr>
        <p:blipFill rotWithShape="1">
          <a:blip r:embed="rId3">
            <a:extLst>
              <a:ext uri="{28A0092B-C50C-407E-A947-70E740481C1C}">
                <a14:useLocalDpi xmlns:a14="http://schemas.microsoft.com/office/drawing/2010/main" val="0"/>
              </a:ext>
            </a:extLst>
          </a:blip>
          <a:srcRect l="6292" b="5856"/>
          <a:stretch/>
        </p:blipFill>
        <p:spPr bwMode="auto">
          <a:xfrm>
            <a:off x="5943595" y="2142560"/>
            <a:ext cx="2733624" cy="268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4"/>
          <p:cNvSpPr>
            <a:spLocks noChangeArrowheads="1"/>
          </p:cNvSpPr>
          <p:nvPr/>
        </p:nvSpPr>
        <p:spPr bwMode="auto">
          <a:xfrm>
            <a:off x="466160" y="2151525"/>
            <a:ext cx="5477435" cy="2677656"/>
          </a:xfrm>
          <a:prstGeom prst="rect">
            <a:avLst/>
          </a:prstGeom>
          <a:solidFill>
            <a:srgbClr val="FFC000">
              <a:alpha val="2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A652"/>
              </a:buClr>
              <a:buChar char="•"/>
              <a:defRPr sz="2200">
                <a:solidFill>
                  <a:schemeClr val="tx1"/>
                </a:solidFill>
                <a:latin typeface="Arial" panose="020B0604020202020204" pitchFamily="34" charset="0"/>
              </a:defRPr>
            </a:lvl1pPr>
            <a:lvl2pPr marL="742950" indent="-285750">
              <a:spcBef>
                <a:spcPct val="20000"/>
              </a:spcBef>
              <a:buClr>
                <a:srgbClr val="00A652"/>
              </a:buClr>
              <a:buChar char="–"/>
              <a:defRPr sz="2000">
                <a:solidFill>
                  <a:schemeClr val="tx1"/>
                </a:solidFill>
                <a:latin typeface="Arial" panose="020B0604020202020204" pitchFamily="34" charset="0"/>
              </a:defRPr>
            </a:lvl2pPr>
            <a:lvl3pPr marL="1143000" indent="-228600">
              <a:spcBef>
                <a:spcPct val="20000"/>
              </a:spcBef>
              <a:buClr>
                <a:srgbClr val="00A652"/>
              </a:buClr>
              <a:buChar char="•"/>
              <a:defRPr>
                <a:solidFill>
                  <a:schemeClr val="tx1"/>
                </a:solidFill>
                <a:latin typeface="Arial" panose="020B0604020202020204" pitchFamily="34" charset="0"/>
              </a:defRPr>
            </a:lvl3pPr>
            <a:lvl4pPr marL="1600200" indent="-228600">
              <a:spcBef>
                <a:spcPct val="20000"/>
              </a:spcBef>
              <a:buClr>
                <a:srgbClr val="00A652"/>
              </a:buClr>
              <a:buChar char="–"/>
              <a:defRPr sz="1600">
                <a:solidFill>
                  <a:schemeClr val="tx1"/>
                </a:solidFill>
                <a:latin typeface="Arial" panose="020B0604020202020204" pitchFamily="34" charset="0"/>
              </a:defRPr>
            </a:lvl4pPr>
            <a:lvl5pPr marL="2057400" indent="-228600">
              <a:spcBef>
                <a:spcPct val="20000"/>
              </a:spcBef>
              <a:buClr>
                <a:srgbClr val="00A652"/>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2400" dirty="0">
                <a:solidFill>
                  <a:schemeClr val="bg1"/>
                </a:solidFill>
              </a:rPr>
              <a:t>“with respect to infants, children, and adolescents, evidence-informed preventive care and screenings provided for in the comprehensive guidelines supported by the Health Resources and Services Administration,” </a:t>
            </a:r>
            <a:endParaRPr lang="en-US" altLang="en-US" sz="1200" dirty="0">
              <a:solidFill>
                <a:schemeClr val="bg1"/>
              </a:solidFill>
            </a:endParaRPr>
          </a:p>
        </p:txBody>
      </p:sp>
      <p:sp>
        <p:nvSpPr>
          <p:cNvPr id="29702" name="Rectangle 10"/>
          <p:cNvSpPr>
            <a:spLocks noChangeArrowheads="1"/>
          </p:cNvSpPr>
          <p:nvPr/>
        </p:nvSpPr>
        <p:spPr bwMode="auto">
          <a:xfrm>
            <a:off x="431519" y="406503"/>
            <a:ext cx="82457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0A652"/>
              </a:buClr>
              <a:buChar char="•"/>
              <a:defRPr sz="2200">
                <a:solidFill>
                  <a:schemeClr val="tx1"/>
                </a:solidFill>
                <a:latin typeface="Arial" panose="020B0604020202020204" pitchFamily="34" charset="0"/>
              </a:defRPr>
            </a:lvl1pPr>
            <a:lvl2pPr marL="742950" indent="-285750">
              <a:spcBef>
                <a:spcPct val="20000"/>
              </a:spcBef>
              <a:buClr>
                <a:srgbClr val="00A652"/>
              </a:buClr>
              <a:buChar char="–"/>
              <a:defRPr sz="2000">
                <a:solidFill>
                  <a:schemeClr val="tx1"/>
                </a:solidFill>
                <a:latin typeface="Arial" panose="020B0604020202020204" pitchFamily="34" charset="0"/>
              </a:defRPr>
            </a:lvl2pPr>
            <a:lvl3pPr marL="1143000" indent="-228600">
              <a:spcBef>
                <a:spcPct val="20000"/>
              </a:spcBef>
              <a:buClr>
                <a:srgbClr val="00A652"/>
              </a:buClr>
              <a:buChar char="•"/>
              <a:defRPr>
                <a:solidFill>
                  <a:schemeClr val="tx1"/>
                </a:solidFill>
                <a:latin typeface="Arial" panose="020B0604020202020204" pitchFamily="34" charset="0"/>
              </a:defRPr>
            </a:lvl3pPr>
            <a:lvl4pPr marL="1600200" indent="-228600">
              <a:spcBef>
                <a:spcPct val="20000"/>
              </a:spcBef>
              <a:buClr>
                <a:srgbClr val="00A652"/>
              </a:buClr>
              <a:buChar char="–"/>
              <a:defRPr sz="1600">
                <a:solidFill>
                  <a:schemeClr val="tx1"/>
                </a:solidFill>
                <a:latin typeface="Arial" panose="020B0604020202020204" pitchFamily="34" charset="0"/>
              </a:defRPr>
            </a:lvl4pPr>
            <a:lvl5pPr marL="2057400" indent="-228600">
              <a:spcBef>
                <a:spcPct val="20000"/>
              </a:spcBef>
              <a:buClr>
                <a:srgbClr val="00A652"/>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9pPr>
          </a:lstStyle>
          <a:p>
            <a:pPr algn="ctr" eaLnBrk="1" hangingPunct="1">
              <a:spcBef>
                <a:spcPts val="500"/>
              </a:spcBef>
              <a:buFontTx/>
              <a:buNone/>
            </a:pPr>
            <a:r>
              <a:rPr lang="en-US" altLang="en-US" sz="3600" b="1" dirty="0">
                <a:solidFill>
                  <a:schemeClr val="bg1"/>
                </a:solidFill>
                <a:latin typeface="+mj-lt"/>
              </a:rPr>
              <a:t>Affordable Care Act: </a:t>
            </a:r>
            <a:endParaRPr lang="en-US" altLang="en-US" sz="3600" b="1" dirty="0" smtClean="0">
              <a:solidFill>
                <a:schemeClr val="bg1"/>
              </a:solidFill>
              <a:latin typeface="+mj-lt"/>
            </a:endParaRPr>
          </a:p>
          <a:p>
            <a:pPr algn="ctr" eaLnBrk="1" hangingPunct="1">
              <a:spcBef>
                <a:spcPts val="500"/>
              </a:spcBef>
              <a:buFontTx/>
              <a:buNone/>
            </a:pPr>
            <a:r>
              <a:rPr lang="en-US" altLang="en-US" sz="3600" b="1" dirty="0" smtClean="0">
                <a:solidFill>
                  <a:schemeClr val="bg1"/>
                </a:solidFill>
                <a:latin typeface="+mj-lt"/>
              </a:rPr>
              <a:t>Section </a:t>
            </a:r>
            <a:r>
              <a:rPr lang="en-US" altLang="en-US" sz="3600" b="1" dirty="0">
                <a:solidFill>
                  <a:schemeClr val="bg1"/>
                </a:solidFill>
                <a:latin typeface="+mj-lt"/>
              </a:rPr>
              <a:t>2713</a:t>
            </a:r>
          </a:p>
        </p:txBody>
      </p:sp>
      <p:sp>
        <p:nvSpPr>
          <p:cNvPr id="7" name="Rectangle 6"/>
          <p:cNvSpPr/>
          <p:nvPr/>
        </p:nvSpPr>
        <p:spPr>
          <a:xfrm>
            <a:off x="331694" y="277906"/>
            <a:ext cx="8489577" cy="6329083"/>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1150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10"/>
          <p:cNvSpPr>
            <a:spLocks noChangeArrowheads="1"/>
          </p:cNvSpPr>
          <p:nvPr/>
        </p:nvSpPr>
        <p:spPr bwMode="auto">
          <a:xfrm>
            <a:off x="277905" y="436469"/>
            <a:ext cx="86106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0A652"/>
              </a:buClr>
              <a:buChar char="•"/>
              <a:defRPr sz="2200">
                <a:solidFill>
                  <a:schemeClr val="tx1"/>
                </a:solidFill>
                <a:latin typeface="Arial" panose="020B0604020202020204" pitchFamily="34" charset="0"/>
              </a:defRPr>
            </a:lvl1pPr>
            <a:lvl2pPr marL="742950" indent="-285750">
              <a:spcBef>
                <a:spcPct val="20000"/>
              </a:spcBef>
              <a:buClr>
                <a:srgbClr val="00A652"/>
              </a:buClr>
              <a:buChar char="–"/>
              <a:defRPr sz="2000">
                <a:solidFill>
                  <a:schemeClr val="tx1"/>
                </a:solidFill>
                <a:latin typeface="Arial" panose="020B0604020202020204" pitchFamily="34" charset="0"/>
              </a:defRPr>
            </a:lvl2pPr>
            <a:lvl3pPr marL="1143000" indent="-228600">
              <a:spcBef>
                <a:spcPct val="20000"/>
              </a:spcBef>
              <a:buClr>
                <a:srgbClr val="00A652"/>
              </a:buClr>
              <a:buChar char="•"/>
              <a:defRPr>
                <a:solidFill>
                  <a:schemeClr val="tx1"/>
                </a:solidFill>
                <a:latin typeface="Arial" panose="020B0604020202020204" pitchFamily="34" charset="0"/>
              </a:defRPr>
            </a:lvl3pPr>
            <a:lvl4pPr marL="1600200" indent="-228600">
              <a:spcBef>
                <a:spcPct val="20000"/>
              </a:spcBef>
              <a:buClr>
                <a:srgbClr val="00A652"/>
              </a:buClr>
              <a:buChar char="–"/>
              <a:defRPr sz="1600">
                <a:solidFill>
                  <a:schemeClr val="tx1"/>
                </a:solidFill>
                <a:latin typeface="Arial" panose="020B0604020202020204" pitchFamily="34" charset="0"/>
              </a:defRPr>
            </a:lvl4pPr>
            <a:lvl5pPr marL="2057400" indent="-228600">
              <a:spcBef>
                <a:spcPct val="20000"/>
              </a:spcBef>
              <a:buClr>
                <a:srgbClr val="00A652"/>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9pPr>
          </a:lstStyle>
          <a:p>
            <a:pPr algn="ctr" eaLnBrk="1" hangingPunct="1">
              <a:buFontTx/>
              <a:buNone/>
            </a:pPr>
            <a:r>
              <a:rPr lang="en-US" altLang="en-US" sz="4000" b="1" i="1" dirty="0">
                <a:solidFill>
                  <a:schemeClr val="bg1"/>
                </a:solidFill>
                <a:latin typeface="+mj-lt"/>
              </a:rPr>
              <a:t>Bright </a:t>
            </a:r>
            <a:r>
              <a:rPr lang="en-US" altLang="en-US" sz="4000" b="1" i="1" dirty="0" smtClean="0">
                <a:solidFill>
                  <a:schemeClr val="bg1"/>
                </a:solidFill>
                <a:latin typeface="+mj-lt"/>
              </a:rPr>
              <a:t>Futures </a:t>
            </a:r>
            <a:r>
              <a:rPr lang="en-US" altLang="en-US" sz="4000" b="1" dirty="0" smtClean="0">
                <a:solidFill>
                  <a:schemeClr val="bg1"/>
                </a:solidFill>
                <a:latin typeface="+mj-lt"/>
              </a:rPr>
              <a:t>Periodicity Schedule</a:t>
            </a:r>
            <a:endParaRPr lang="en-US" altLang="en-US" sz="4000" b="1" dirty="0">
              <a:solidFill>
                <a:schemeClr val="bg1"/>
              </a:solidFill>
              <a:latin typeface="+mj-lt"/>
            </a:endParaRPr>
          </a:p>
        </p:txBody>
      </p:sp>
      <p:pic>
        <p:nvPicPr>
          <p:cNvPr id="4" name="Picture 3"/>
          <p:cNvPicPr>
            <a:picLocks noChangeAspect="1"/>
          </p:cNvPicPr>
          <p:nvPr/>
        </p:nvPicPr>
        <p:blipFill>
          <a:blip r:embed="rId3"/>
          <a:stretch>
            <a:fillRect/>
          </a:stretch>
        </p:blipFill>
        <p:spPr>
          <a:xfrm>
            <a:off x="737578" y="1210232"/>
            <a:ext cx="7655393" cy="4953000"/>
          </a:xfrm>
          <a:prstGeom prst="rect">
            <a:avLst/>
          </a:prstGeom>
          <a:ln w="25400">
            <a:solidFill>
              <a:schemeClr val="accent1">
                <a:lumMod val="90000"/>
              </a:schemeClr>
            </a:solidFill>
          </a:ln>
        </p:spPr>
      </p:pic>
      <p:sp>
        <p:nvSpPr>
          <p:cNvPr id="5" name="Rectangle 4"/>
          <p:cNvSpPr/>
          <p:nvPr/>
        </p:nvSpPr>
        <p:spPr>
          <a:xfrm>
            <a:off x="331694" y="277906"/>
            <a:ext cx="8489577" cy="6329083"/>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2613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Title 3"/>
          <p:cNvSpPr>
            <a:spLocks noGrp="1"/>
          </p:cNvSpPr>
          <p:nvPr>
            <p:ph type="title"/>
          </p:nvPr>
        </p:nvSpPr>
        <p:spPr>
          <a:xfrm>
            <a:off x="506515" y="1506078"/>
            <a:ext cx="8534400" cy="971550"/>
          </a:xfrm>
        </p:spPr>
        <p:txBody>
          <a:bodyPr>
            <a:normAutofit/>
          </a:bodyPr>
          <a:lstStyle/>
          <a:p>
            <a:pPr algn="l" eaLnBrk="1" hangingPunct="1"/>
            <a:r>
              <a:rPr lang="en-US" altLang="en-US" sz="3000" b="1" dirty="0" smtClean="0">
                <a:solidFill>
                  <a:schemeClr val="bg1"/>
                </a:solidFill>
                <a:latin typeface="+mj-lt"/>
              </a:rPr>
              <a:t>Periodicity Scheduled Updated March 2014  </a:t>
            </a:r>
            <a:endParaRPr lang="en-US" altLang="en-US" b="1" dirty="0" smtClean="0">
              <a:solidFill>
                <a:schemeClr val="bg1"/>
              </a:solidFill>
              <a:latin typeface="+mj-lt"/>
            </a:endParaRPr>
          </a:p>
        </p:txBody>
      </p:sp>
      <p:sp>
        <p:nvSpPr>
          <p:cNvPr id="2" name="Content Placeholder 1"/>
          <p:cNvSpPr>
            <a:spLocks noGrp="1"/>
          </p:cNvSpPr>
          <p:nvPr>
            <p:ph idx="4294967295"/>
          </p:nvPr>
        </p:nvSpPr>
        <p:spPr>
          <a:xfrm>
            <a:off x="516171" y="2235965"/>
            <a:ext cx="8129588" cy="4572000"/>
          </a:xfrm>
        </p:spPr>
        <p:txBody>
          <a:bodyPr>
            <a:noAutofit/>
          </a:bodyPr>
          <a:lstStyle/>
          <a:p>
            <a:pPr eaLnBrk="1" hangingPunct="1">
              <a:spcBef>
                <a:spcPts val="0"/>
              </a:spcBef>
              <a:buClr>
                <a:schemeClr val="accent2"/>
              </a:buClr>
              <a:buFontTx/>
              <a:buNone/>
              <a:defRPr/>
            </a:pPr>
            <a:r>
              <a:rPr lang="en-US" sz="2400" dirty="0" smtClean="0"/>
              <a:t>Changes to Developmental/Behavioral Assessment</a:t>
            </a:r>
          </a:p>
          <a:p>
            <a:pPr lvl="1" eaLnBrk="1" hangingPunct="1">
              <a:spcBef>
                <a:spcPts val="0"/>
              </a:spcBef>
              <a:buClr>
                <a:schemeClr val="accent2"/>
              </a:buClr>
              <a:buFont typeface="Wingdings" panose="05000000000000000000" pitchFamily="2" charset="2"/>
              <a:buChar char="§"/>
              <a:defRPr/>
            </a:pPr>
            <a:r>
              <a:rPr lang="en-US" sz="2000" b="1" dirty="0" smtClean="0"/>
              <a:t>Alcohol and </a:t>
            </a:r>
            <a:r>
              <a:rPr lang="en-US" sz="2000" b="1" dirty="0"/>
              <a:t>Drug Use Assessment: </a:t>
            </a:r>
            <a:r>
              <a:rPr lang="en-US" sz="2000" dirty="0"/>
              <a:t>Information regarding a recommended screening tool (CRAFFT) was </a:t>
            </a:r>
            <a:r>
              <a:rPr lang="en-US" sz="2000" dirty="0" smtClean="0"/>
              <a:t>added</a:t>
            </a:r>
          </a:p>
          <a:p>
            <a:pPr lvl="1" eaLnBrk="1" hangingPunct="1">
              <a:spcBef>
                <a:spcPts val="0"/>
              </a:spcBef>
              <a:buClr>
                <a:schemeClr val="accent2"/>
              </a:buClr>
              <a:buFont typeface="Wingdings" panose="05000000000000000000" pitchFamily="2" charset="2"/>
              <a:buChar char="§"/>
              <a:defRPr/>
            </a:pPr>
            <a:r>
              <a:rPr lang="en-US" sz="2000" b="1" dirty="0" smtClean="0"/>
              <a:t>Depression: </a:t>
            </a:r>
            <a:r>
              <a:rPr lang="en-US" sz="2000" dirty="0" smtClean="0"/>
              <a:t>Screening for depression at ages 11 through 21 has been added, along with suggested screening tools</a:t>
            </a:r>
          </a:p>
          <a:p>
            <a:pPr lvl="1" eaLnBrk="1" hangingPunct="1">
              <a:spcBef>
                <a:spcPts val="0"/>
              </a:spcBef>
              <a:buClr>
                <a:schemeClr val="accent2"/>
              </a:buClr>
              <a:buFont typeface="Wingdings" panose="05000000000000000000" pitchFamily="2" charset="2"/>
              <a:buChar char="§"/>
              <a:defRPr/>
            </a:pPr>
            <a:endParaRPr lang="en-US" sz="1050" dirty="0" smtClean="0"/>
          </a:p>
          <a:p>
            <a:pPr eaLnBrk="1" hangingPunct="1">
              <a:spcBef>
                <a:spcPts val="0"/>
              </a:spcBef>
              <a:buClr>
                <a:schemeClr val="accent2"/>
              </a:buClr>
              <a:buFontTx/>
              <a:buNone/>
              <a:defRPr/>
            </a:pPr>
            <a:r>
              <a:rPr lang="en-US" sz="2400" dirty="0" smtClean="0"/>
              <a:t>Changes to Procedures</a:t>
            </a:r>
          </a:p>
          <a:p>
            <a:pPr lvl="1" eaLnBrk="1" hangingPunct="1">
              <a:spcBef>
                <a:spcPts val="0"/>
              </a:spcBef>
              <a:buClr>
                <a:schemeClr val="accent2"/>
              </a:buClr>
              <a:buFont typeface="Wingdings" panose="05000000000000000000" pitchFamily="2" charset="2"/>
              <a:buChar char="§"/>
              <a:defRPr/>
            </a:pPr>
            <a:r>
              <a:rPr lang="en-US" sz="2000" b="1" dirty="0" smtClean="0"/>
              <a:t>Dyslipidemia screening: </a:t>
            </a:r>
            <a:r>
              <a:rPr lang="en-US" sz="2000" dirty="0" smtClean="0"/>
              <a:t>An additional screening between 9 and 11 years of age has been added</a:t>
            </a:r>
            <a:endParaRPr lang="en-US" sz="2000" dirty="0"/>
          </a:p>
          <a:p>
            <a:pPr lvl="1" eaLnBrk="1" hangingPunct="1">
              <a:spcBef>
                <a:spcPts val="0"/>
              </a:spcBef>
              <a:buClr>
                <a:schemeClr val="accent2"/>
              </a:buClr>
              <a:buFont typeface="Wingdings" panose="05000000000000000000" pitchFamily="2" charset="2"/>
              <a:buChar char="§"/>
              <a:defRPr/>
            </a:pPr>
            <a:r>
              <a:rPr lang="en-US" sz="2000" b="1" dirty="0" smtClean="0"/>
              <a:t>STI/HIV screening: </a:t>
            </a:r>
            <a:r>
              <a:rPr lang="en-US" sz="2000" dirty="0" smtClean="0"/>
              <a:t>A screen for HIV has been added between 16 and 18 years </a:t>
            </a:r>
          </a:p>
          <a:p>
            <a:pPr lvl="1" eaLnBrk="1" hangingPunct="1">
              <a:spcBef>
                <a:spcPts val="0"/>
              </a:spcBef>
              <a:buClr>
                <a:schemeClr val="accent2"/>
              </a:buClr>
              <a:buFont typeface="Wingdings" panose="05000000000000000000" pitchFamily="2" charset="2"/>
              <a:buChar char="§"/>
              <a:defRPr/>
            </a:pPr>
            <a:r>
              <a:rPr lang="en-US" sz="2000" b="1" dirty="0" smtClean="0"/>
              <a:t>Cervical dysplasia: </a:t>
            </a:r>
            <a:r>
              <a:rPr lang="en-US" sz="2000" dirty="0" smtClean="0"/>
              <a:t>Adolescents should no longer be routinely screened for cervical dysplasia until age 21</a:t>
            </a:r>
          </a:p>
        </p:txBody>
      </p:sp>
      <p:sp>
        <p:nvSpPr>
          <p:cNvPr id="123910" name="TextBox 2"/>
          <p:cNvSpPr txBox="1">
            <a:spLocks noChangeArrowheads="1"/>
          </p:cNvSpPr>
          <p:nvPr/>
        </p:nvSpPr>
        <p:spPr bwMode="auto">
          <a:xfrm>
            <a:off x="1497104" y="6332819"/>
            <a:ext cx="8458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A652"/>
              </a:buClr>
              <a:buChar char="•"/>
              <a:defRPr sz="2200">
                <a:solidFill>
                  <a:schemeClr val="tx1"/>
                </a:solidFill>
                <a:latin typeface="Arial" panose="020B0604020202020204" pitchFamily="34" charset="0"/>
              </a:defRPr>
            </a:lvl1pPr>
            <a:lvl2pPr marL="742950" indent="-285750">
              <a:spcBef>
                <a:spcPct val="20000"/>
              </a:spcBef>
              <a:buClr>
                <a:srgbClr val="00A652"/>
              </a:buClr>
              <a:buChar char="–"/>
              <a:defRPr sz="2000">
                <a:solidFill>
                  <a:schemeClr val="tx1"/>
                </a:solidFill>
                <a:latin typeface="Arial" panose="020B0604020202020204" pitchFamily="34" charset="0"/>
              </a:defRPr>
            </a:lvl2pPr>
            <a:lvl3pPr marL="1143000" indent="-228600">
              <a:spcBef>
                <a:spcPct val="20000"/>
              </a:spcBef>
              <a:buClr>
                <a:srgbClr val="00A652"/>
              </a:buClr>
              <a:buChar char="•"/>
              <a:defRPr>
                <a:solidFill>
                  <a:schemeClr val="tx1"/>
                </a:solidFill>
                <a:latin typeface="Arial" panose="020B0604020202020204" pitchFamily="34" charset="0"/>
              </a:defRPr>
            </a:lvl3pPr>
            <a:lvl4pPr marL="1600200" indent="-228600">
              <a:spcBef>
                <a:spcPct val="20000"/>
              </a:spcBef>
              <a:buClr>
                <a:srgbClr val="00A652"/>
              </a:buClr>
              <a:buChar char="–"/>
              <a:defRPr sz="1600">
                <a:solidFill>
                  <a:schemeClr val="tx1"/>
                </a:solidFill>
                <a:latin typeface="Arial" panose="020B0604020202020204" pitchFamily="34" charset="0"/>
              </a:defRPr>
            </a:lvl4pPr>
            <a:lvl5pPr marL="2057400" indent="-228600">
              <a:spcBef>
                <a:spcPct val="20000"/>
              </a:spcBef>
              <a:buClr>
                <a:srgbClr val="00A652"/>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9pPr>
          </a:lstStyle>
          <a:p>
            <a:pPr>
              <a:spcBef>
                <a:spcPct val="0"/>
              </a:spcBef>
              <a:buClrTx/>
              <a:buFontTx/>
              <a:buNone/>
            </a:pPr>
            <a:r>
              <a:rPr lang="en-US" altLang="en-US" sz="1050" i="1" dirty="0">
                <a:solidFill>
                  <a:schemeClr val="bg1"/>
                </a:solidFill>
              </a:rPr>
              <a:t>For more </a:t>
            </a:r>
            <a:r>
              <a:rPr lang="en-US" altLang="en-US" sz="1050" i="1" dirty="0" smtClean="0">
                <a:solidFill>
                  <a:schemeClr val="bg1"/>
                </a:solidFill>
              </a:rPr>
              <a:t>information www.aap.org/en-us/professional-resources/practice-support/Pages/PeriodicitySchedule.aspx </a:t>
            </a:r>
            <a:endParaRPr lang="en-US" altLang="en-US" sz="1050" i="1" dirty="0">
              <a:solidFill>
                <a:schemeClr val="bg1"/>
              </a:solidFill>
            </a:endParaRPr>
          </a:p>
        </p:txBody>
      </p:sp>
      <p:sp>
        <p:nvSpPr>
          <p:cNvPr id="7" name="Rectangle 10"/>
          <p:cNvSpPr>
            <a:spLocks noChangeArrowheads="1"/>
          </p:cNvSpPr>
          <p:nvPr/>
        </p:nvSpPr>
        <p:spPr bwMode="auto">
          <a:xfrm>
            <a:off x="421341" y="439275"/>
            <a:ext cx="834165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0A652"/>
              </a:buClr>
              <a:buChar char="•"/>
              <a:defRPr sz="2200">
                <a:solidFill>
                  <a:schemeClr val="tx1"/>
                </a:solidFill>
                <a:latin typeface="Arial" panose="020B0604020202020204" pitchFamily="34" charset="0"/>
              </a:defRPr>
            </a:lvl1pPr>
            <a:lvl2pPr marL="742950" indent="-285750">
              <a:spcBef>
                <a:spcPct val="20000"/>
              </a:spcBef>
              <a:buClr>
                <a:srgbClr val="00A652"/>
              </a:buClr>
              <a:buChar char="–"/>
              <a:defRPr sz="2000">
                <a:solidFill>
                  <a:schemeClr val="tx1"/>
                </a:solidFill>
                <a:latin typeface="Arial" panose="020B0604020202020204" pitchFamily="34" charset="0"/>
              </a:defRPr>
            </a:lvl2pPr>
            <a:lvl3pPr marL="1143000" indent="-228600">
              <a:spcBef>
                <a:spcPct val="20000"/>
              </a:spcBef>
              <a:buClr>
                <a:srgbClr val="00A652"/>
              </a:buClr>
              <a:buChar char="•"/>
              <a:defRPr>
                <a:solidFill>
                  <a:schemeClr val="tx1"/>
                </a:solidFill>
                <a:latin typeface="Arial" panose="020B0604020202020204" pitchFamily="34" charset="0"/>
              </a:defRPr>
            </a:lvl3pPr>
            <a:lvl4pPr marL="1600200" indent="-228600">
              <a:spcBef>
                <a:spcPct val="20000"/>
              </a:spcBef>
              <a:buClr>
                <a:srgbClr val="00A652"/>
              </a:buClr>
              <a:buChar char="–"/>
              <a:defRPr sz="1600">
                <a:solidFill>
                  <a:schemeClr val="tx1"/>
                </a:solidFill>
                <a:latin typeface="Arial" panose="020B0604020202020204" pitchFamily="34" charset="0"/>
              </a:defRPr>
            </a:lvl4pPr>
            <a:lvl5pPr marL="2057400" indent="-228600">
              <a:spcBef>
                <a:spcPct val="20000"/>
              </a:spcBef>
              <a:buClr>
                <a:srgbClr val="00A652"/>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9pPr>
          </a:lstStyle>
          <a:p>
            <a:pPr algn="ctr" eaLnBrk="1" hangingPunct="1">
              <a:buFontTx/>
              <a:buNone/>
            </a:pPr>
            <a:r>
              <a:rPr lang="en-US" altLang="en-US" sz="4000" b="1" dirty="0" smtClean="0">
                <a:solidFill>
                  <a:schemeClr val="bg1"/>
                </a:solidFill>
                <a:latin typeface="+mj-lt"/>
              </a:rPr>
              <a:t>Summary of Changes Impacting Adolescents </a:t>
            </a:r>
            <a:endParaRPr lang="en-US" altLang="en-US" sz="4000" b="1" dirty="0">
              <a:solidFill>
                <a:schemeClr val="bg1"/>
              </a:solidFill>
              <a:latin typeface="+mj-lt"/>
            </a:endParaRPr>
          </a:p>
        </p:txBody>
      </p:sp>
      <p:sp>
        <p:nvSpPr>
          <p:cNvPr id="6" name="Rectangle 5"/>
          <p:cNvSpPr/>
          <p:nvPr/>
        </p:nvSpPr>
        <p:spPr>
          <a:xfrm>
            <a:off x="331694" y="277906"/>
            <a:ext cx="8489577" cy="6329083"/>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7683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1790" y="1214720"/>
            <a:ext cx="8026399" cy="590549"/>
          </a:xfrm>
        </p:spPr>
        <p:txBody>
          <a:bodyPr>
            <a:normAutofit/>
          </a:bodyPr>
          <a:lstStyle/>
          <a:p>
            <a:pPr algn="ctr"/>
            <a:r>
              <a:rPr lang="en-US" sz="3200" i="1" dirty="0" smtClean="0"/>
              <a:t>Third Edition </a:t>
            </a:r>
            <a:r>
              <a:rPr lang="en-US" sz="3200" i="1" dirty="0" smtClean="0">
                <a:sym typeface="Wingdings" panose="05000000000000000000" pitchFamily="2" charset="2"/>
              </a:rPr>
              <a:t> Fourth Edition</a:t>
            </a:r>
            <a:endParaRPr lang="en-US" sz="3200" i="1" dirty="0"/>
          </a:p>
        </p:txBody>
      </p:sp>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600" y="1905000"/>
            <a:ext cx="3505200" cy="45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p:nvSpPr>
        <p:spPr bwMode="auto">
          <a:xfrm>
            <a:off x="2289332" y="515475"/>
            <a:ext cx="4591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0A652"/>
              </a:buClr>
              <a:buChar char="•"/>
              <a:defRPr sz="2200">
                <a:solidFill>
                  <a:schemeClr val="tx1"/>
                </a:solidFill>
                <a:latin typeface="Arial" panose="020B0604020202020204" pitchFamily="34" charset="0"/>
              </a:defRPr>
            </a:lvl1pPr>
            <a:lvl2pPr marL="742950" indent="-285750">
              <a:spcBef>
                <a:spcPct val="20000"/>
              </a:spcBef>
              <a:buClr>
                <a:srgbClr val="00A652"/>
              </a:buClr>
              <a:buChar char="–"/>
              <a:defRPr sz="2000">
                <a:solidFill>
                  <a:schemeClr val="tx1"/>
                </a:solidFill>
                <a:latin typeface="Arial" panose="020B0604020202020204" pitchFamily="34" charset="0"/>
              </a:defRPr>
            </a:lvl2pPr>
            <a:lvl3pPr marL="1143000" indent="-228600">
              <a:spcBef>
                <a:spcPct val="20000"/>
              </a:spcBef>
              <a:buClr>
                <a:srgbClr val="00A652"/>
              </a:buClr>
              <a:buChar char="•"/>
              <a:defRPr>
                <a:solidFill>
                  <a:schemeClr val="tx1"/>
                </a:solidFill>
                <a:latin typeface="Arial" panose="020B0604020202020204" pitchFamily="34" charset="0"/>
              </a:defRPr>
            </a:lvl3pPr>
            <a:lvl4pPr marL="1600200" indent="-228600">
              <a:spcBef>
                <a:spcPct val="20000"/>
              </a:spcBef>
              <a:buClr>
                <a:srgbClr val="00A652"/>
              </a:buClr>
              <a:buChar char="–"/>
              <a:defRPr sz="1600">
                <a:solidFill>
                  <a:schemeClr val="tx1"/>
                </a:solidFill>
                <a:latin typeface="Arial" panose="020B0604020202020204" pitchFamily="34" charset="0"/>
              </a:defRPr>
            </a:lvl4pPr>
            <a:lvl5pPr marL="2057400" indent="-228600">
              <a:spcBef>
                <a:spcPct val="20000"/>
              </a:spcBef>
              <a:buClr>
                <a:srgbClr val="00A652"/>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9pPr>
          </a:lstStyle>
          <a:p>
            <a:pPr algn="ctr" eaLnBrk="1" hangingPunct="1">
              <a:buFontTx/>
              <a:buNone/>
            </a:pPr>
            <a:r>
              <a:rPr lang="en-US" altLang="en-US" sz="4400" b="1" dirty="0" smtClean="0">
                <a:solidFill>
                  <a:schemeClr val="bg1"/>
                </a:solidFill>
                <a:latin typeface="+mj-lt"/>
              </a:rPr>
              <a:t>Revision</a:t>
            </a:r>
            <a:endParaRPr lang="en-US" altLang="en-US" sz="4400" b="1" dirty="0">
              <a:solidFill>
                <a:schemeClr val="bg1"/>
              </a:solidFill>
              <a:latin typeface="+mj-lt"/>
            </a:endParaRPr>
          </a:p>
        </p:txBody>
      </p:sp>
      <p:sp>
        <p:nvSpPr>
          <p:cNvPr id="5" name="Rectangle 4"/>
          <p:cNvSpPr/>
          <p:nvPr/>
        </p:nvSpPr>
        <p:spPr>
          <a:xfrm>
            <a:off x="331694" y="277906"/>
            <a:ext cx="8489577" cy="6329083"/>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766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Rectangle 3"/>
          <p:cNvSpPr>
            <a:spLocks noGrp="1"/>
          </p:cNvSpPr>
          <p:nvPr>
            <p:ph type="body" idx="4294967295"/>
          </p:nvPr>
        </p:nvSpPr>
        <p:spPr>
          <a:xfrm>
            <a:off x="522195" y="1851585"/>
            <a:ext cx="8229600" cy="3743325"/>
          </a:xfrm>
        </p:spPr>
        <p:txBody>
          <a:bodyPr>
            <a:noAutofit/>
          </a:bodyPr>
          <a:lstStyle/>
          <a:p>
            <a:pPr>
              <a:spcBef>
                <a:spcPts val="500"/>
              </a:spcBef>
              <a:buClr>
                <a:schemeClr val="bg1"/>
              </a:buClr>
            </a:pPr>
            <a:r>
              <a:rPr lang="en-US" altLang="en-US" dirty="0" smtClean="0"/>
              <a:t>Anticipated release: Late 2015</a:t>
            </a:r>
            <a:endParaRPr lang="en-US" altLang="en-US" dirty="0"/>
          </a:p>
          <a:p>
            <a:pPr>
              <a:spcBef>
                <a:spcPts val="500"/>
              </a:spcBef>
              <a:buClr>
                <a:schemeClr val="bg1"/>
              </a:buClr>
            </a:pPr>
            <a:r>
              <a:rPr lang="en-US" altLang="en-US" dirty="0" smtClean="0"/>
              <a:t>Public Review – Anticipated March 2015 </a:t>
            </a:r>
          </a:p>
          <a:p>
            <a:pPr>
              <a:spcBef>
                <a:spcPts val="500"/>
              </a:spcBef>
              <a:buClr>
                <a:schemeClr val="bg1"/>
              </a:buClr>
            </a:pPr>
            <a:r>
              <a:rPr lang="en-US" altLang="en-US" dirty="0" smtClean="0"/>
              <a:t>Check Bright Futures Web Site    brightfutures.aap.org</a:t>
            </a:r>
          </a:p>
          <a:p>
            <a:pPr>
              <a:spcBef>
                <a:spcPts val="500"/>
              </a:spcBef>
              <a:buClr>
                <a:schemeClr val="bg1"/>
              </a:buClr>
            </a:pPr>
            <a:r>
              <a:rPr lang="en-US" altLang="en-US" dirty="0" smtClean="0"/>
              <a:t>Email  </a:t>
            </a:r>
            <a:r>
              <a:rPr lang="en-US" altLang="en-US" u="sng" dirty="0" smtClean="0"/>
              <a:t>brightfutures@aap.org</a:t>
            </a:r>
            <a:r>
              <a:rPr lang="en-US" altLang="en-US" dirty="0" smtClean="0"/>
              <a:t> to sign up for newsletter/</a:t>
            </a:r>
            <a:r>
              <a:rPr lang="en-US" altLang="en-US" dirty="0" err="1" smtClean="0"/>
              <a:t>enews</a:t>
            </a:r>
            <a:r>
              <a:rPr lang="en-US" altLang="en-US" dirty="0" smtClean="0"/>
              <a:t> and you will be on the email list for the revision.</a:t>
            </a:r>
          </a:p>
        </p:txBody>
      </p:sp>
      <p:sp>
        <p:nvSpPr>
          <p:cNvPr id="124931" name="Rectangle 10"/>
          <p:cNvSpPr>
            <a:spLocks noChangeArrowheads="1"/>
          </p:cNvSpPr>
          <p:nvPr/>
        </p:nvSpPr>
        <p:spPr bwMode="auto">
          <a:xfrm>
            <a:off x="268940" y="437878"/>
            <a:ext cx="86106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0A652"/>
              </a:buClr>
              <a:buChar char="•"/>
              <a:defRPr sz="2200">
                <a:solidFill>
                  <a:schemeClr val="tx1"/>
                </a:solidFill>
                <a:latin typeface="Arial" panose="020B0604020202020204" pitchFamily="34" charset="0"/>
              </a:defRPr>
            </a:lvl1pPr>
            <a:lvl2pPr marL="742950" indent="-285750">
              <a:spcBef>
                <a:spcPct val="20000"/>
              </a:spcBef>
              <a:buClr>
                <a:srgbClr val="00A652"/>
              </a:buClr>
              <a:buChar char="–"/>
              <a:defRPr sz="2000">
                <a:solidFill>
                  <a:schemeClr val="tx1"/>
                </a:solidFill>
                <a:latin typeface="Arial" panose="020B0604020202020204" pitchFamily="34" charset="0"/>
              </a:defRPr>
            </a:lvl2pPr>
            <a:lvl3pPr marL="1143000" indent="-228600">
              <a:spcBef>
                <a:spcPct val="20000"/>
              </a:spcBef>
              <a:buClr>
                <a:srgbClr val="00A652"/>
              </a:buClr>
              <a:buChar char="•"/>
              <a:defRPr>
                <a:solidFill>
                  <a:schemeClr val="tx1"/>
                </a:solidFill>
                <a:latin typeface="Arial" panose="020B0604020202020204" pitchFamily="34" charset="0"/>
              </a:defRPr>
            </a:lvl3pPr>
            <a:lvl4pPr marL="1600200" indent="-228600">
              <a:spcBef>
                <a:spcPct val="20000"/>
              </a:spcBef>
              <a:buClr>
                <a:srgbClr val="00A652"/>
              </a:buClr>
              <a:buChar char="–"/>
              <a:defRPr sz="1600">
                <a:solidFill>
                  <a:schemeClr val="tx1"/>
                </a:solidFill>
                <a:latin typeface="Arial" panose="020B0604020202020204" pitchFamily="34" charset="0"/>
              </a:defRPr>
            </a:lvl4pPr>
            <a:lvl5pPr marL="2057400" indent="-228600">
              <a:spcBef>
                <a:spcPct val="20000"/>
              </a:spcBef>
              <a:buClr>
                <a:srgbClr val="00A652"/>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9pPr>
          </a:lstStyle>
          <a:p>
            <a:pPr algn="ctr" eaLnBrk="1" hangingPunct="1">
              <a:spcBef>
                <a:spcPts val="0"/>
              </a:spcBef>
              <a:buFontTx/>
              <a:buNone/>
            </a:pPr>
            <a:r>
              <a:rPr lang="en-US" altLang="en-US" sz="4000" b="1" i="1" dirty="0">
                <a:solidFill>
                  <a:schemeClr val="bg1"/>
                </a:solidFill>
                <a:latin typeface="+mj-lt"/>
              </a:rPr>
              <a:t>Bright Futures </a:t>
            </a:r>
            <a:r>
              <a:rPr lang="en-US" altLang="en-US" sz="4000" b="1" dirty="0" smtClean="0">
                <a:solidFill>
                  <a:schemeClr val="bg1"/>
                </a:solidFill>
                <a:latin typeface="+mj-lt"/>
              </a:rPr>
              <a:t>Guidelines</a:t>
            </a:r>
          </a:p>
          <a:p>
            <a:pPr algn="ctr" eaLnBrk="1" hangingPunct="1">
              <a:spcBef>
                <a:spcPts val="0"/>
              </a:spcBef>
              <a:buFontTx/>
              <a:buNone/>
            </a:pPr>
            <a:r>
              <a:rPr lang="en-US" altLang="en-US" sz="4000" b="1" dirty="0" smtClean="0">
                <a:solidFill>
                  <a:schemeClr val="bg1"/>
                </a:solidFill>
                <a:latin typeface="+mj-lt"/>
              </a:rPr>
              <a:t>4</a:t>
            </a:r>
            <a:r>
              <a:rPr lang="en-US" altLang="en-US" sz="4000" b="1" baseline="30000" dirty="0" smtClean="0">
                <a:solidFill>
                  <a:schemeClr val="bg1"/>
                </a:solidFill>
                <a:latin typeface="+mj-lt"/>
              </a:rPr>
              <a:t>th</a:t>
            </a:r>
            <a:r>
              <a:rPr lang="en-US" altLang="en-US" sz="4000" b="1" dirty="0" smtClean="0">
                <a:solidFill>
                  <a:schemeClr val="bg1"/>
                </a:solidFill>
                <a:latin typeface="+mj-lt"/>
              </a:rPr>
              <a:t> </a:t>
            </a:r>
            <a:r>
              <a:rPr lang="en-US" altLang="en-US" sz="4000" b="1" dirty="0">
                <a:solidFill>
                  <a:schemeClr val="bg1"/>
                </a:solidFill>
                <a:latin typeface="+mj-lt"/>
              </a:rPr>
              <a:t>Edition</a:t>
            </a:r>
          </a:p>
        </p:txBody>
      </p:sp>
      <p:sp>
        <p:nvSpPr>
          <p:cNvPr id="4" name="Rectangle 3"/>
          <p:cNvSpPr/>
          <p:nvPr/>
        </p:nvSpPr>
        <p:spPr>
          <a:xfrm>
            <a:off x="331694" y="277906"/>
            <a:ext cx="8489577" cy="6329083"/>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344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3" name="Rectangle 3"/>
          <p:cNvSpPr>
            <a:spLocks noGrp="1"/>
          </p:cNvSpPr>
          <p:nvPr>
            <p:ph type="body" idx="4294967295"/>
          </p:nvPr>
        </p:nvSpPr>
        <p:spPr>
          <a:xfrm>
            <a:off x="519113" y="1865313"/>
            <a:ext cx="8229600" cy="4876800"/>
          </a:xfrm>
        </p:spPr>
        <p:txBody>
          <a:bodyPr>
            <a:noAutofit/>
          </a:bodyPr>
          <a:lstStyle/>
          <a:p>
            <a:pPr eaLnBrk="1" hangingPunct="1">
              <a:spcBef>
                <a:spcPts val="500"/>
              </a:spcBef>
              <a:buClr>
                <a:schemeClr val="bg1"/>
              </a:buClr>
              <a:buFont typeface="Arial" panose="020B0604020202020204" pitchFamily="34" charset="0"/>
              <a:buChar char="•"/>
              <a:defRPr/>
            </a:pPr>
            <a:r>
              <a:rPr lang="en-US" sz="2400" dirty="0" smtClean="0"/>
              <a:t>Review of Current Recommendations by Expert Panels</a:t>
            </a:r>
          </a:p>
          <a:p>
            <a:pPr eaLnBrk="1" hangingPunct="1">
              <a:spcBef>
                <a:spcPts val="500"/>
              </a:spcBef>
              <a:buClr>
                <a:schemeClr val="bg1"/>
              </a:buClr>
              <a:buFont typeface="Arial" panose="020B0604020202020204" pitchFamily="34" charset="0"/>
              <a:buChar char="•"/>
              <a:defRPr/>
            </a:pPr>
            <a:r>
              <a:rPr lang="en-US" sz="2400" dirty="0" smtClean="0"/>
              <a:t>Identify existing related guidelines (e.g., USPSTF) and systematic reviews (e.g., Cochrane)</a:t>
            </a:r>
          </a:p>
          <a:p>
            <a:pPr eaLnBrk="1" hangingPunct="1">
              <a:spcBef>
                <a:spcPts val="500"/>
              </a:spcBef>
              <a:buClr>
                <a:schemeClr val="bg1"/>
              </a:buClr>
              <a:buFont typeface="Arial" panose="020B0604020202020204" pitchFamily="34" charset="0"/>
              <a:buChar char="•"/>
              <a:defRPr/>
            </a:pPr>
            <a:r>
              <a:rPr lang="en-US" sz="2400" dirty="0" smtClean="0"/>
              <a:t>Evidence collection</a:t>
            </a:r>
          </a:p>
          <a:p>
            <a:pPr lvl="1" eaLnBrk="1" hangingPunct="1">
              <a:spcBef>
                <a:spcPts val="500"/>
              </a:spcBef>
              <a:buClr>
                <a:schemeClr val="bg1"/>
              </a:buClr>
              <a:buFont typeface="Arial" panose="020B0604020202020204" pitchFamily="34" charset="0"/>
              <a:buChar char="•"/>
              <a:defRPr/>
            </a:pPr>
            <a:r>
              <a:rPr lang="en-US" sz="2400" dirty="0" smtClean="0"/>
              <a:t>Including nomination by expert panels and </a:t>
            </a:r>
            <a:r>
              <a:rPr lang="en-US" sz="2400" i="1" dirty="0" smtClean="0"/>
              <a:t>Bright Futures </a:t>
            </a:r>
            <a:r>
              <a:rPr lang="en-US" sz="2400" dirty="0" smtClean="0"/>
              <a:t>Partners</a:t>
            </a:r>
          </a:p>
          <a:p>
            <a:pPr eaLnBrk="1" hangingPunct="1">
              <a:spcBef>
                <a:spcPts val="500"/>
              </a:spcBef>
              <a:buClr>
                <a:schemeClr val="bg1"/>
              </a:buClr>
              <a:buFont typeface="Arial" panose="020B0604020202020204" pitchFamily="34" charset="0"/>
              <a:buChar char="•"/>
              <a:defRPr/>
            </a:pPr>
            <a:r>
              <a:rPr lang="en-US" sz="2400" dirty="0" smtClean="0"/>
              <a:t>Integration of new evidence</a:t>
            </a:r>
          </a:p>
          <a:p>
            <a:pPr eaLnBrk="1" hangingPunct="1">
              <a:spcBef>
                <a:spcPts val="500"/>
              </a:spcBef>
              <a:buClr>
                <a:schemeClr val="bg1"/>
              </a:buClr>
              <a:buFont typeface="Arial" panose="020B0604020202020204" pitchFamily="34" charset="0"/>
              <a:buChar char="•"/>
              <a:defRPr/>
            </a:pPr>
            <a:r>
              <a:rPr lang="en-US" sz="2400" dirty="0" smtClean="0"/>
              <a:t>Transparency around Evidence Synthesis</a:t>
            </a:r>
          </a:p>
          <a:p>
            <a:pPr lvl="1" eaLnBrk="1" hangingPunct="1">
              <a:spcBef>
                <a:spcPts val="500"/>
              </a:spcBef>
              <a:buClr>
                <a:schemeClr val="bg1"/>
              </a:buClr>
              <a:buFont typeface="Arial" panose="020B0604020202020204" pitchFamily="34" charset="0"/>
              <a:buChar char="•"/>
              <a:defRPr/>
            </a:pPr>
            <a:r>
              <a:rPr lang="en-US" sz="2400" dirty="0" smtClean="0"/>
              <a:t>Recommendations &amp; Rationale</a:t>
            </a:r>
          </a:p>
          <a:p>
            <a:pPr eaLnBrk="1" hangingPunct="1">
              <a:spcBef>
                <a:spcPts val="500"/>
              </a:spcBef>
              <a:buClr>
                <a:schemeClr val="bg1"/>
              </a:buClr>
              <a:buFont typeface="Arial" panose="020B0604020202020204" pitchFamily="34" charset="0"/>
              <a:buChar char="•"/>
              <a:defRPr/>
            </a:pPr>
            <a:r>
              <a:rPr lang="en-US" sz="2400" dirty="0" smtClean="0"/>
              <a:t>Internal AAP/External Review Process</a:t>
            </a:r>
          </a:p>
        </p:txBody>
      </p:sp>
      <p:sp>
        <p:nvSpPr>
          <p:cNvPr id="125955" name="Rectangle 10"/>
          <p:cNvSpPr>
            <a:spLocks noChangeArrowheads="1"/>
          </p:cNvSpPr>
          <p:nvPr/>
        </p:nvSpPr>
        <p:spPr bwMode="auto">
          <a:xfrm>
            <a:off x="183770" y="491668"/>
            <a:ext cx="87630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0A652"/>
              </a:buClr>
              <a:buChar char="•"/>
              <a:defRPr sz="2200">
                <a:solidFill>
                  <a:schemeClr val="tx1"/>
                </a:solidFill>
                <a:latin typeface="Arial" panose="020B0604020202020204" pitchFamily="34" charset="0"/>
              </a:defRPr>
            </a:lvl1pPr>
            <a:lvl2pPr marL="742950" indent="-285750">
              <a:spcBef>
                <a:spcPct val="20000"/>
              </a:spcBef>
              <a:buClr>
                <a:srgbClr val="00A652"/>
              </a:buClr>
              <a:buChar char="–"/>
              <a:defRPr sz="2000">
                <a:solidFill>
                  <a:schemeClr val="tx1"/>
                </a:solidFill>
                <a:latin typeface="Arial" panose="020B0604020202020204" pitchFamily="34" charset="0"/>
              </a:defRPr>
            </a:lvl2pPr>
            <a:lvl3pPr marL="1143000" indent="-228600">
              <a:spcBef>
                <a:spcPct val="20000"/>
              </a:spcBef>
              <a:buClr>
                <a:srgbClr val="00A652"/>
              </a:buClr>
              <a:buChar char="•"/>
              <a:defRPr>
                <a:solidFill>
                  <a:schemeClr val="tx1"/>
                </a:solidFill>
                <a:latin typeface="Arial" panose="020B0604020202020204" pitchFamily="34" charset="0"/>
              </a:defRPr>
            </a:lvl3pPr>
            <a:lvl4pPr marL="1600200" indent="-228600">
              <a:spcBef>
                <a:spcPct val="20000"/>
              </a:spcBef>
              <a:buClr>
                <a:srgbClr val="00A652"/>
              </a:buClr>
              <a:buChar char="–"/>
              <a:defRPr sz="1600">
                <a:solidFill>
                  <a:schemeClr val="tx1"/>
                </a:solidFill>
                <a:latin typeface="Arial" panose="020B0604020202020204" pitchFamily="34" charset="0"/>
              </a:defRPr>
            </a:lvl4pPr>
            <a:lvl5pPr marL="2057400" indent="-228600">
              <a:spcBef>
                <a:spcPct val="20000"/>
              </a:spcBef>
              <a:buClr>
                <a:srgbClr val="00A652"/>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9pPr>
          </a:lstStyle>
          <a:p>
            <a:pPr algn="ctr" eaLnBrk="1" hangingPunct="1">
              <a:buFontTx/>
              <a:buNone/>
            </a:pPr>
            <a:r>
              <a:rPr lang="en-US" altLang="en-US" sz="4400" b="1" dirty="0">
                <a:solidFill>
                  <a:schemeClr val="bg1"/>
                </a:solidFill>
                <a:latin typeface="+mj-lt"/>
              </a:rPr>
              <a:t>Revision Considerations</a:t>
            </a:r>
          </a:p>
        </p:txBody>
      </p:sp>
      <p:sp>
        <p:nvSpPr>
          <p:cNvPr id="4" name="Rectangle 3"/>
          <p:cNvSpPr/>
          <p:nvPr/>
        </p:nvSpPr>
        <p:spPr>
          <a:xfrm>
            <a:off x="331694" y="277906"/>
            <a:ext cx="8489577" cy="6329083"/>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360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10"/>
          <p:cNvSpPr>
            <a:spLocks noChangeArrowheads="1"/>
          </p:cNvSpPr>
          <p:nvPr/>
        </p:nvSpPr>
        <p:spPr bwMode="auto">
          <a:xfrm>
            <a:off x="183770" y="500633"/>
            <a:ext cx="87630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0A652"/>
              </a:buClr>
              <a:buChar char="•"/>
              <a:defRPr sz="2200">
                <a:solidFill>
                  <a:schemeClr val="tx1"/>
                </a:solidFill>
                <a:latin typeface="Arial" panose="020B0604020202020204" pitchFamily="34" charset="0"/>
              </a:defRPr>
            </a:lvl1pPr>
            <a:lvl2pPr marL="742950" indent="-285750">
              <a:spcBef>
                <a:spcPct val="20000"/>
              </a:spcBef>
              <a:buClr>
                <a:srgbClr val="00A652"/>
              </a:buClr>
              <a:buChar char="–"/>
              <a:defRPr sz="2000">
                <a:solidFill>
                  <a:schemeClr val="tx1"/>
                </a:solidFill>
                <a:latin typeface="Arial" panose="020B0604020202020204" pitchFamily="34" charset="0"/>
              </a:defRPr>
            </a:lvl2pPr>
            <a:lvl3pPr marL="1143000" indent="-228600">
              <a:spcBef>
                <a:spcPct val="20000"/>
              </a:spcBef>
              <a:buClr>
                <a:srgbClr val="00A652"/>
              </a:buClr>
              <a:buChar char="•"/>
              <a:defRPr>
                <a:solidFill>
                  <a:schemeClr val="tx1"/>
                </a:solidFill>
                <a:latin typeface="Arial" panose="020B0604020202020204" pitchFamily="34" charset="0"/>
              </a:defRPr>
            </a:lvl3pPr>
            <a:lvl4pPr marL="1600200" indent="-228600">
              <a:spcBef>
                <a:spcPct val="20000"/>
              </a:spcBef>
              <a:buClr>
                <a:srgbClr val="00A652"/>
              </a:buClr>
              <a:buChar char="–"/>
              <a:defRPr sz="1600">
                <a:solidFill>
                  <a:schemeClr val="tx1"/>
                </a:solidFill>
                <a:latin typeface="Arial" panose="020B0604020202020204" pitchFamily="34" charset="0"/>
              </a:defRPr>
            </a:lvl4pPr>
            <a:lvl5pPr marL="2057400" indent="-228600">
              <a:spcBef>
                <a:spcPct val="20000"/>
              </a:spcBef>
              <a:buClr>
                <a:srgbClr val="00A652"/>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9pPr>
          </a:lstStyle>
          <a:p>
            <a:pPr algn="ctr" eaLnBrk="1" hangingPunct="1">
              <a:buFontTx/>
              <a:buNone/>
            </a:pPr>
            <a:r>
              <a:rPr lang="en-US" altLang="en-US" sz="4400" b="1" dirty="0">
                <a:solidFill>
                  <a:schemeClr val="bg1"/>
                </a:solidFill>
                <a:latin typeface="+mj-lt"/>
              </a:rPr>
              <a:t>Web Site Resources</a:t>
            </a:r>
          </a:p>
        </p:txBody>
      </p:sp>
      <p:pic>
        <p:nvPicPr>
          <p:cNvPr id="128003" name="Picture 2"/>
          <p:cNvPicPr>
            <a:picLocks noChangeAspect="1"/>
          </p:cNvPicPr>
          <p:nvPr/>
        </p:nvPicPr>
        <p:blipFill>
          <a:blip r:embed="rId3">
            <a:extLst>
              <a:ext uri="{28A0092B-C50C-407E-A947-70E740481C1C}">
                <a14:useLocalDpi xmlns:a14="http://schemas.microsoft.com/office/drawing/2010/main" val="0"/>
              </a:ext>
            </a:extLst>
          </a:blip>
          <a:srcRect l="18085" t="8649" r="24078" b="25044"/>
          <a:stretch>
            <a:fillRect/>
          </a:stretch>
        </p:blipFill>
        <p:spPr bwMode="auto">
          <a:xfrm>
            <a:off x="1425575" y="1771650"/>
            <a:ext cx="69723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5678">
            <a:off x="627063" y="1230313"/>
            <a:ext cx="199866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762974" y="1302736"/>
            <a:ext cx="5143396"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defRPr/>
            </a:pPr>
            <a:r>
              <a:rPr lang="en-US" dirty="0">
                <a:solidFill>
                  <a:schemeClr val="accent2"/>
                </a:solidFill>
              </a:rPr>
              <a:t>Updated Web Site Coming </a:t>
            </a:r>
            <a:r>
              <a:rPr lang="en-US" dirty="0" smtClean="0">
                <a:solidFill>
                  <a:schemeClr val="accent2"/>
                </a:solidFill>
              </a:rPr>
              <a:t>Soon: February 2015</a:t>
            </a:r>
            <a:endParaRPr lang="en-US" dirty="0">
              <a:solidFill>
                <a:schemeClr val="accent2"/>
              </a:solidFill>
            </a:endParaRPr>
          </a:p>
        </p:txBody>
      </p:sp>
      <p:sp>
        <p:nvSpPr>
          <p:cNvPr id="9" name="Title 1"/>
          <p:cNvSpPr txBox="1">
            <a:spLocks/>
          </p:cNvSpPr>
          <p:nvPr/>
        </p:nvSpPr>
        <p:spPr bwMode="auto">
          <a:xfrm>
            <a:off x="2693894" y="6294715"/>
            <a:ext cx="3810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buClr>
                <a:srgbClr val="00A652"/>
              </a:buClr>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rgbClr val="00A652"/>
              </a:buClr>
              <a:buChar char="–"/>
              <a:defRPr sz="2000">
                <a:solidFill>
                  <a:schemeClr val="tx1"/>
                </a:solidFill>
                <a:latin typeface="+mn-lt"/>
              </a:defRPr>
            </a:lvl2pPr>
            <a:lvl3pPr marL="1143000" indent="-228600" algn="l" rtl="0" eaLnBrk="0" fontAlgn="base" hangingPunct="0">
              <a:spcBef>
                <a:spcPct val="20000"/>
              </a:spcBef>
              <a:spcAft>
                <a:spcPct val="0"/>
              </a:spcAft>
              <a:buClr>
                <a:srgbClr val="00A652"/>
              </a:buClr>
              <a:buChar char="•"/>
              <a:defRPr>
                <a:solidFill>
                  <a:schemeClr val="tx1"/>
                </a:solidFill>
                <a:latin typeface="+mn-lt"/>
              </a:defRPr>
            </a:lvl3pPr>
            <a:lvl4pPr marL="1600200" indent="-228600" algn="l" rtl="0" eaLnBrk="0" fontAlgn="base" hangingPunct="0">
              <a:spcBef>
                <a:spcPct val="20000"/>
              </a:spcBef>
              <a:spcAft>
                <a:spcPct val="0"/>
              </a:spcAft>
              <a:buClr>
                <a:srgbClr val="00A652"/>
              </a:buClr>
              <a:buChar char="–"/>
              <a:defRPr sz="1600">
                <a:solidFill>
                  <a:schemeClr val="tx1"/>
                </a:solidFill>
                <a:latin typeface="+mn-lt"/>
              </a:defRPr>
            </a:lvl4pPr>
            <a:lvl5pPr marL="2057400" indent="-228600" algn="l" rtl="0" eaLnBrk="0" fontAlgn="base" hangingPunct="0">
              <a:spcBef>
                <a:spcPct val="20000"/>
              </a:spcBef>
              <a:spcAft>
                <a:spcPct val="0"/>
              </a:spcAft>
              <a:buClr>
                <a:srgbClr val="00A652"/>
              </a:buClr>
              <a:buChar char="»"/>
              <a:defRPr sz="1400">
                <a:solidFill>
                  <a:schemeClr val="tx1"/>
                </a:solidFill>
                <a:latin typeface="+mn-lt"/>
              </a:defRPr>
            </a:lvl5pPr>
            <a:lvl6pPr marL="2514600" indent="-228600" algn="l" rtl="0" eaLnBrk="1" fontAlgn="base" hangingPunct="1">
              <a:spcBef>
                <a:spcPct val="20000"/>
              </a:spcBef>
              <a:spcAft>
                <a:spcPct val="0"/>
              </a:spcAft>
              <a:buClr>
                <a:srgbClr val="00A652"/>
              </a:buClr>
              <a:buChar char="»"/>
              <a:defRPr sz="1400">
                <a:solidFill>
                  <a:schemeClr val="tx1"/>
                </a:solidFill>
                <a:latin typeface="+mn-lt"/>
              </a:defRPr>
            </a:lvl6pPr>
            <a:lvl7pPr marL="2971800" indent="-228600" algn="l" rtl="0" eaLnBrk="1" fontAlgn="base" hangingPunct="1">
              <a:spcBef>
                <a:spcPct val="20000"/>
              </a:spcBef>
              <a:spcAft>
                <a:spcPct val="0"/>
              </a:spcAft>
              <a:buClr>
                <a:srgbClr val="00A652"/>
              </a:buClr>
              <a:buChar char="»"/>
              <a:defRPr sz="1400">
                <a:solidFill>
                  <a:schemeClr val="tx1"/>
                </a:solidFill>
                <a:latin typeface="+mn-lt"/>
              </a:defRPr>
            </a:lvl7pPr>
            <a:lvl8pPr marL="3429000" indent="-228600" algn="l" rtl="0" eaLnBrk="1" fontAlgn="base" hangingPunct="1">
              <a:spcBef>
                <a:spcPct val="20000"/>
              </a:spcBef>
              <a:spcAft>
                <a:spcPct val="0"/>
              </a:spcAft>
              <a:buClr>
                <a:srgbClr val="00A652"/>
              </a:buClr>
              <a:buChar char="»"/>
              <a:defRPr sz="1400">
                <a:solidFill>
                  <a:schemeClr val="tx1"/>
                </a:solidFill>
                <a:latin typeface="+mn-lt"/>
              </a:defRPr>
            </a:lvl8pPr>
            <a:lvl9pPr marL="3886200" indent="-228600" algn="l" rtl="0" eaLnBrk="1" fontAlgn="base" hangingPunct="1">
              <a:spcBef>
                <a:spcPct val="20000"/>
              </a:spcBef>
              <a:spcAft>
                <a:spcPct val="0"/>
              </a:spcAft>
              <a:buClr>
                <a:srgbClr val="00A652"/>
              </a:buClr>
              <a:buChar char="»"/>
              <a:defRPr sz="1400">
                <a:solidFill>
                  <a:schemeClr val="tx1"/>
                </a:solidFill>
                <a:latin typeface="+mn-lt"/>
              </a:defRPr>
            </a:lvl9pPr>
          </a:lstStyle>
          <a:p>
            <a:pPr marL="0" indent="0" algn="ctr" eaLnBrk="1" hangingPunct="1">
              <a:buFontTx/>
              <a:buNone/>
              <a:defRPr/>
            </a:pPr>
            <a:r>
              <a:rPr lang="en-US" altLang="en-US" sz="1800" kern="0" dirty="0" smtClean="0">
                <a:solidFill>
                  <a:schemeClr val="bg1"/>
                </a:solidFill>
              </a:rPr>
              <a:t> brightfutures.aap.org/ </a:t>
            </a:r>
          </a:p>
        </p:txBody>
      </p:sp>
      <p:sp>
        <p:nvSpPr>
          <p:cNvPr id="7" name="Rectangle 6"/>
          <p:cNvSpPr/>
          <p:nvPr/>
        </p:nvSpPr>
        <p:spPr>
          <a:xfrm>
            <a:off x="331694" y="277906"/>
            <a:ext cx="8489577" cy="6329083"/>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91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7"/>
          <p:cNvSpPr>
            <a:spLocks noGrp="1" noChangeArrowheads="1"/>
          </p:cNvSpPr>
          <p:nvPr>
            <p:ph type="body" idx="1"/>
          </p:nvPr>
        </p:nvSpPr>
        <p:spPr>
          <a:xfrm>
            <a:off x="3007669" y="1619250"/>
            <a:ext cx="5706026" cy="5238750"/>
          </a:xfrm>
          <a:noFill/>
        </p:spPr>
        <p:txBody>
          <a:bodyPr>
            <a:normAutofit/>
          </a:bodyPr>
          <a:lstStyle/>
          <a:p>
            <a:pPr marL="0" indent="0" eaLnBrk="1" hangingPunct="1">
              <a:spcBef>
                <a:spcPct val="0"/>
              </a:spcBef>
              <a:buClrTx/>
              <a:buFontTx/>
              <a:buNone/>
            </a:pPr>
            <a:r>
              <a:rPr lang="en-US" altLang="en-US" b="1" dirty="0" smtClean="0">
                <a:solidFill>
                  <a:schemeClr val="bg1"/>
                </a:solidFill>
              </a:rPr>
              <a:t>American Academy of Pediatrics Bright Future National Center</a:t>
            </a:r>
          </a:p>
          <a:p>
            <a:pPr eaLnBrk="1" hangingPunct="1">
              <a:spcBef>
                <a:spcPct val="0"/>
              </a:spcBef>
              <a:buClrTx/>
              <a:buFontTx/>
              <a:buNone/>
            </a:pPr>
            <a:endParaRPr lang="en-US" altLang="en-US" sz="2800" b="1" i="1" dirty="0" smtClean="0">
              <a:solidFill>
                <a:schemeClr val="bg1"/>
              </a:solidFill>
            </a:endParaRPr>
          </a:p>
          <a:p>
            <a:pPr eaLnBrk="1" hangingPunct="1">
              <a:spcBef>
                <a:spcPct val="0"/>
              </a:spcBef>
              <a:buClrTx/>
              <a:buFontTx/>
              <a:buNone/>
            </a:pPr>
            <a:r>
              <a:rPr lang="en-US" altLang="en-US" sz="2800" b="1" i="1" dirty="0" smtClean="0">
                <a:solidFill>
                  <a:schemeClr val="bg1"/>
                </a:solidFill>
              </a:rPr>
              <a:t>Jane </a:t>
            </a:r>
            <a:r>
              <a:rPr lang="en-US" altLang="en-US" sz="2800" b="1" i="1" dirty="0" err="1" smtClean="0">
                <a:solidFill>
                  <a:schemeClr val="bg1"/>
                </a:solidFill>
              </a:rPr>
              <a:t>Bassewitz</a:t>
            </a:r>
            <a:r>
              <a:rPr lang="en-US" altLang="en-US" sz="2800" b="1" i="1" dirty="0" smtClean="0">
                <a:solidFill>
                  <a:schemeClr val="bg1"/>
                </a:solidFill>
              </a:rPr>
              <a:t>, MA </a:t>
            </a:r>
          </a:p>
          <a:p>
            <a:pPr marL="0" indent="0" eaLnBrk="1" hangingPunct="1">
              <a:spcBef>
                <a:spcPct val="0"/>
              </a:spcBef>
              <a:buClrTx/>
              <a:buFontTx/>
              <a:buNone/>
            </a:pPr>
            <a:r>
              <a:rPr lang="en-US" altLang="en-US" sz="2800" i="1" dirty="0" smtClean="0">
                <a:solidFill>
                  <a:schemeClr val="bg1"/>
                </a:solidFill>
              </a:rPr>
              <a:t>Manager, Bright Futures National Center </a:t>
            </a:r>
          </a:p>
          <a:p>
            <a:pPr marL="0" indent="0" eaLnBrk="1" hangingPunct="1">
              <a:spcBef>
                <a:spcPct val="0"/>
              </a:spcBef>
              <a:buClrTx/>
              <a:buFontTx/>
              <a:buNone/>
            </a:pPr>
            <a:endParaRPr lang="en-US" altLang="en-US" sz="2800" b="1" i="1" dirty="0" smtClean="0">
              <a:solidFill>
                <a:schemeClr val="bg1"/>
              </a:solidFill>
            </a:endParaRPr>
          </a:p>
          <a:p>
            <a:pPr>
              <a:spcBef>
                <a:spcPct val="0"/>
              </a:spcBef>
              <a:buNone/>
            </a:pPr>
            <a:r>
              <a:rPr lang="en-US" altLang="en-US" sz="2800" b="1" i="1" dirty="0" smtClean="0">
                <a:solidFill>
                  <a:schemeClr val="bg1"/>
                </a:solidFill>
              </a:rPr>
              <a:t>Phone: </a:t>
            </a:r>
            <a:r>
              <a:rPr lang="en-US" altLang="en-US" sz="2800" dirty="0" smtClean="0">
                <a:solidFill>
                  <a:schemeClr val="bg1"/>
                </a:solidFill>
              </a:rPr>
              <a:t>847-434-7781</a:t>
            </a:r>
            <a:endParaRPr lang="en-US" altLang="en-US" sz="2800" i="1" dirty="0" smtClean="0">
              <a:solidFill>
                <a:schemeClr val="bg1"/>
              </a:solidFill>
            </a:endParaRPr>
          </a:p>
          <a:p>
            <a:pPr eaLnBrk="1" hangingPunct="1">
              <a:spcBef>
                <a:spcPct val="0"/>
              </a:spcBef>
              <a:buClrTx/>
              <a:buFontTx/>
              <a:buNone/>
            </a:pPr>
            <a:r>
              <a:rPr lang="en-US" altLang="en-US" sz="2800" b="1" i="1" dirty="0" smtClean="0">
                <a:solidFill>
                  <a:schemeClr val="bg1"/>
                </a:solidFill>
              </a:rPr>
              <a:t>E-mail: </a:t>
            </a:r>
            <a:r>
              <a:rPr lang="en-US" altLang="en-US" sz="2800" u="sng" dirty="0" smtClean="0">
                <a:solidFill>
                  <a:schemeClr val="bg1"/>
                </a:solidFill>
              </a:rPr>
              <a:t>brightfutures@aap.org </a:t>
            </a:r>
            <a:endParaRPr lang="en-US" altLang="en-US" sz="2800" i="1" dirty="0" smtClean="0">
              <a:solidFill>
                <a:schemeClr val="bg1"/>
              </a:solidFill>
            </a:endParaRPr>
          </a:p>
          <a:p>
            <a:pPr eaLnBrk="1" hangingPunct="1">
              <a:spcBef>
                <a:spcPct val="0"/>
              </a:spcBef>
              <a:buClrTx/>
              <a:buFontTx/>
              <a:buNone/>
            </a:pPr>
            <a:r>
              <a:rPr lang="en-US" altLang="en-US" sz="2800" b="1" i="1" dirty="0" smtClean="0">
                <a:solidFill>
                  <a:schemeClr val="bg1"/>
                </a:solidFill>
              </a:rPr>
              <a:t>Web site: </a:t>
            </a:r>
            <a:r>
              <a:rPr lang="en-US" altLang="en-US" sz="2800" u="sng" dirty="0" smtClean="0">
                <a:solidFill>
                  <a:schemeClr val="bg1"/>
                </a:solidFill>
              </a:rPr>
              <a:t>brightfutures.aap.org </a:t>
            </a:r>
          </a:p>
          <a:p>
            <a:pPr eaLnBrk="1" hangingPunct="1">
              <a:spcBef>
                <a:spcPct val="0"/>
              </a:spcBef>
              <a:buClrTx/>
              <a:buFontTx/>
              <a:buNone/>
            </a:pPr>
            <a:endParaRPr lang="en-US" altLang="en-US" sz="2800" dirty="0" smtClean="0">
              <a:solidFill>
                <a:schemeClr val="bg1"/>
              </a:solidFill>
            </a:endParaRPr>
          </a:p>
          <a:p>
            <a:pPr eaLnBrk="1" hangingPunct="1"/>
            <a:endParaRPr lang="en-US" altLang="en-US" sz="2800" dirty="0" smtClean="0">
              <a:solidFill>
                <a:schemeClr val="bg1"/>
              </a:solidFill>
            </a:endParaRPr>
          </a:p>
        </p:txBody>
      </p:sp>
      <p:sp>
        <p:nvSpPr>
          <p:cNvPr id="137219" name="Rectangle 10"/>
          <p:cNvSpPr>
            <a:spLocks noChangeArrowheads="1"/>
          </p:cNvSpPr>
          <p:nvPr/>
        </p:nvSpPr>
        <p:spPr bwMode="auto">
          <a:xfrm>
            <a:off x="210665" y="437878"/>
            <a:ext cx="87630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0A652"/>
              </a:buClr>
              <a:buChar char="•"/>
              <a:defRPr sz="2200">
                <a:solidFill>
                  <a:schemeClr val="tx1"/>
                </a:solidFill>
                <a:latin typeface="Arial" panose="020B0604020202020204" pitchFamily="34" charset="0"/>
              </a:defRPr>
            </a:lvl1pPr>
            <a:lvl2pPr marL="742950" indent="-285750">
              <a:spcBef>
                <a:spcPct val="20000"/>
              </a:spcBef>
              <a:buClr>
                <a:srgbClr val="00A652"/>
              </a:buClr>
              <a:buChar char="–"/>
              <a:defRPr sz="2000">
                <a:solidFill>
                  <a:schemeClr val="tx1"/>
                </a:solidFill>
                <a:latin typeface="Arial" panose="020B0604020202020204" pitchFamily="34" charset="0"/>
              </a:defRPr>
            </a:lvl2pPr>
            <a:lvl3pPr marL="1143000" indent="-228600">
              <a:spcBef>
                <a:spcPct val="20000"/>
              </a:spcBef>
              <a:buClr>
                <a:srgbClr val="00A652"/>
              </a:buClr>
              <a:buChar char="•"/>
              <a:defRPr>
                <a:solidFill>
                  <a:schemeClr val="tx1"/>
                </a:solidFill>
                <a:latin typeface="Arial" panose="020B0604020202020204" pitchFamily="34" charset="0"/>
              </a:defRPr>
            </a:lvl3pPr>
            <a:lvl4pPr marL="1600200" indent="-228600">
              <a:spcBef>
                <a:spcPct val="20000"/>
              </a:spcBef>
              <a:buClr>
                <a:srgbClr val="00A652"/>
              </a:buClr>
              <a:buChar char="–"/>
              <a:defRPr sz="1600">
                <a:solidFill>
                  <a:schemeClr val="tx1"/>
                </a:solidFill>
                <a:latin typeface="Arial" panose="020B0604020202020204" pitchFamily="34" charset="0"/>
              </a:defRPr>
            </a:lvl4pPr>
            <a:lvl5pPr marL="2057400" indent="-228600">
              <a:spcBef>
                <a:spcPct val="20000"/>
              </a:spcBef>
              <a:buClr>
                <a:srgbClr val="00A652"/>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9pPr>
          </a:lstStyle>
          <a:p>
            <a:pPr algn="ctr" eaLnBrk="1" hangingPunct="1">
              <a:buFontTx/>
              <a:buNone/>
            </a:pPr>
            <a:r>
              <a:rPr lang="en-US" altLang="en-US" sz="4800" b="1" dirty="0">
                <a:solidFill>
                  <a:schemeClr val="bg1"/>
                </a:solidFill>
                <a:latin typeface="+mj-lt"/>
              </a:rPr>
              <a:t>Contact Information</a:t>
            </a:r>
          </a:p>
        </p:txBody>
      </p:sp>
      <p:grpSp>
        <p:nvGrpSpPr>
          <p:cNvPr id="3" name="Group 2"/>
          <p:cNvGrpSpPr/>
          <p:nvPr/>
        </p:nvGrpSpPr>
        <p:grpSpPr>
          <a:xfrm>
            <a:off x="474288" y="1694329"/>
            <a:ext cx="2385452" cy="2976283"/>
            <a:chOff x="474288" y="1694329"/>
            <a:chExt cx="2385452" cy="2976283"/>
          </a:xfrm>
        </p:grpSpPr>
        <p:sp>
          <p:nvSpPr>
            <p:cNvPr id="2" name="Rectangle 1"/>
            <p:cNvSpPr/>
            <p:nvPr/>
          </p:nvSpPr>
          <p:spPr>
            <a:xfrm>
              <a:off x="474288" y="1694329"/>
              <a:ext cx="2385452" cy="297628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722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101" y="1797376"/>
              <a:ext cx="2239022"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6"/>
          <p:cNvSpPr/>
          <p:nvPr/>
        </p:nvSpPr>
        <p:spPr>
          <a:xfrm>
            <a:off x="331694" y="277906"/>
            <a:ext cx="8489577" cy="6329083"/>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573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Content Placeholder 1"/>
          <p:cNvSpPr>
            <a:spLocks noGrp="1"/>
          </p:cNvSpPr>
          <p:nvPr>
            <p:ph idx="4294967295"/>
          </p:nvPr>
        </p:nvSpPr>
        <p:spPr>
          <a:xfrm>
            <a:off x="516790" y="2752186"/>
            <a:ext cx="8205881" cy="3442427"/>
          </a:xfrm>
        </p:spPr>
        <p:txBody>
          <a:bodyPr/>
          <a:lstStyle/>
          <a:p>
            <a:pPr marL="0" indent="0">
              <a:spcBef>
                <a:spcPts val="500"/>
              </a:spcBef>
              <a:buFontTx/>
              <a:buNone/>
              <a:defRPr/>
            </a:pPr>
            <a:r>
              <a:rPr lang="en-US" sz="2600" dirty="0" smtClean="0"/>
              <a:t>														</a:t>
            </a:r>
            <a:r>
              <a:rPr lang="en-US" sz="2600" u="sng" dirty="0" smtClean="0"/>
              <a:t>All </a:t>
            </a:r>
            <a:r>
              <a:rPr lang="en-US" sz="2600" dirty="0" smtClean="0"/>
              <a:t> 	</a:t>
            </a:r>
            <a:r>
              <a:rPr lang="en-US" sz="2600" u="sng" dirty="0" smtClean="0"/>
              <a:t>Most</a:t>
            </a:r>
            <a:endParaRPr lang="en-US" sz="2600" dirty="0" smtClean="0"/>
          </a:p>
          <a:p>
            <a:pPr>
              <a:spcBef>
                <a:spcPts val="500"/>
              </a:spcBef>
              <a:defRPr/>
            </a:pPr>
            <a:r>
              <a:rPr lang="en-US" sz="2600" dirty="0" smtClean="0"/>
              <a:t>Complete age-appropriate risk assessments   50%  	36%</a:t>
            </a:r>
          </a:p>
          <a:p>
            <a:pPr>
              <a:spcBef>
                <a:spcPts val="500"/>
              </a:spcBef>
              <a:defRPr/>
            </a:pPr>
            <a:r>
              <a:rPr lang="en-US" sz="2600" dirty="0"/>
              <a:t>Calculate BMI and plot on a growth curve 	</a:t>
            </a:r>
            <a:r>
              <a:rPr lang="en-US" sz="2600" dirty="0" smtClean="0"/>
              <a:t>82</a:t>
            </a:r>
            <a:r>
              <a:rPr lang="en-US" sz="2600" dirty="0"/>
              <a:t>%   </a:t>
            </a:r>
            <a:r>
              <a:rPr lang="en-US" sz="2600" dirty="0" smtClean="0"/>
              <a:t>	11</a:t>
            </a:r>
            <a:r>
              <a:rPr lang="en-US" sz="2600" dirty="0"/>
              <a:t>%   </a:t>
            </a:r>
            <a:endParaRPr lang="en-US" sz="2600" dirty="0" smtClean="0"/>
          </a:p>
          <a:p>
            <a:pPr>
              <a:spcBef>
                <a:spcPts val="500"/>
              </a:spcBef>
              <a:defRPr/>
            </a:pPr>
            <a:r>
              <a:rPr lang="en-US" sz="2600" dirty="0" smtClean="0"/>
              <a:t>Discuss parental and child strengths 	          	44%  	33%</a:t>
            </a:r>
          </a:p>
          <a:p>
            <a:pPr>
              <a:spcBef>
                <a:spcPts val="500"/>
              </a:spcBef>
              <a:defRPr/>
            </a:pPr>
            <a:r>
              <a:rPr lang="en-US" sz="2600" dirty="0" smtClean="0"/>
              <a:t>Use ‘Bright Futures Priorities for the Visit’      	27%  	29%</a:t>
            </a:r>
          </a:p>
          <a:p>
            <a:pPr>
              <a:spcBef>
                <a:spcPts val="500"/>
              </a:spcBef>
              <a:defRPr/>
            </a:pPr>
            <a:r>
              <a:rPr lang="en-US" sz="2600" dirty="0" smtClean="0"/>
              <a:t>Use MI/shared decisions                                     22%  	33%</a:t>
            </a:r>
          </a:p>
          <a:p>
            <a:pPr>
              <a:spcBef>
                <a:spcPts val="500"/>
              </a:spcBef>
              <a:defRPr/>
            </a:pPr>
            <a:r>
              <a:rPr lang="en-US" sz="2600" dirty="0" smtClean="0"/>
              <a:t>Screen sexually active youth for chlamydia	21%  	24%</a:t>
            </a:r>
          </a:p>
        </p:txBody>
      </p:sp>
      <p:sp>
        <p:nvSpPr>
          <p:cNvPr id="59395" name="Rectangle 1"/>
          <p:cNvSpPr>
            <a:spLocks noChangeArrowheads="1"/>
          </p:cNvSpPr>
          <p:nvPr/>
        </p:nvSpPr>
        <p:spPr bwMode="auto">
          <a:xfrm>
            <a:off x="519113" y="1675113"/>
            <a:ext cx="8069075" cy="1138773"/>
          </a:xfrm>
          <a:prstGeom prst="rect">
            <a:avLst/>
          </a:prstGeom>
          <a:noFill/>
          <a:ln w="9525">
            <a:noFill/>
            <a:miter lim="800000"/>
            <a:headEnd/>
            <a:tailEnd/>
          </a:ln>
        </p:spPr>
        <p:txBody>
          <a:bodyPr wrap="square">
            <a:spAutoFit/>
          </a:bodyPr>
          <a:lstStyle/>
          <a:p>
            <a:pPr algn="ctr"/>
            <a:r>
              <a:rPr lang="en-US" sz="2400" b="1" dirty="0">
                <a:solidFill>
                  <a:schemeClr val="bg1"/>
                </a:solidFill>
              </a:rPr>
              <a:t>% of Pediatricians who Report they Perform the </a:t>
            </a:r>
            <a:endParaRPr lang="en-US" sz="2400" b="1" dirty="0" smtClean="0">
              <a:solidFill>
                <a:schemeClr val="bg1"/>
              </a:solidFill>
            </a:endParaRPr>
          </a:p>
          <a:p>
            <a:pPr algn="ctr"/>
            <a:r>
              <a:rPr lang="en-US" sz="2400" b="1" dirty="0" smtClean="0">
                <a:solidFill>
                  <a:schemeClr val="bg1"/>
                </a:solidFill>
              </a:rPr>
              <a:t>Preventive </a:t>
            </a:r>
            <a:r>
              <a:rPr lang="en-US" sz="2400" b="1" dirty="0">
                <a:solidFill>
                  <a:schemeClr val="bg1"/>
                </a:solidFill>
              </a:rPr>
              <a:t>Service for </a:t>
            </a:r>
            <a:r>
              <a:rPr lang="en-US" sz="2400" b="1" dirty="0" smtClean="0">
                <a:solidFill>
                  <a:schemeClr val="bg1"/>
                </a:solidFill>
              </a:rPr>
              <a:t>All </a:t>
            </a:r>
            <a:r>
              <a:rPr lang="en-US" sz="2400" b="1" dirty="0">
                <a:solidFill>
                  <a:schemeClr val="bg1"/>
                </a:solidFill>
              </a:rPr>
              <a:t>or Most Patients </a:t>
            </a:r>
            <a:endParaRPr lang="en-US" sz="2400" b="1" dirty="0" smtClean="0">
              <a:solidFill>
                <a:schemeClr val="bg1"/>
              </a:solidFill>
            </a:endParaRPr>
          </a:p>
          <a:p>
            <a:pPr algn="ctr"/>
            <a:r>
              <a:rPr lang="en-US" sz="2000" b="1" i="1" dirty="0" smtClean="0">
                <a:solidFill>
                  <a:schemeClr val="bg1"/>
                </a:solidFill>
              </a:rPr>
              <a:t>(AAP Periodic Survey)</a:t>
            </a:r>
            <a:endParaRPr lang="en-US" sz="2000" b="1" i="1" dirty="0">
              <a:solidFill>
                <a:schemeClr val="bg1"/>
              </a:solidFill>
            </a:endParaRPr>
          </a:p>
        </p:txBody>
      </p:sp>
      <p:pic>
        <p:nvPicPr>
          <p:cNvPr id="5" name="Pictur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515" y="429140"/>
            <a:ext cx="3245224" cy="81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p:nvSpPr>
        <p:spPr bwMode="auto">
          <a:xfrm>
            <a:off x="537910" y="429140"/>
            <a:ext cx="5328197"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0A652"/>
              </a:buClr>
              <a:buChar char="•"/>
              <a:defRPr sz="2200">
                <a:solidFill>
                  <a:schemeClr val="tx1"/>
                </a:solidFill>
                <a:latin typeface="Arial" panose="020B0604020202020204" pitchFamily="34" charset="0"/>
              </a:defRPr>
            </a:lvl1pPr>
            <a:lvl2pPr marL="742950" indent="-285750">
              <a:spcBef>
                <a:spcPct val="20000"/>
              </a:spcBef>
              <a:buClr>
                <a:srgbClr val="00A652"/>
              </a:buClr>
              <a:buChar char="–"/>
              <a:defRPr sz="2000">
                <a:solidFill>
                  <a:schemeClr val="tx1"/>
                </a:solidFill>
                <a:latin typeface="Arial" panose="020B0604020202020204" pitchFamily="34" charset="0"/>
              </a:defRPr>
            </a:lvl2pPr>
            <a:lvl3pPr marL="1143000" indent="-228600">
              <a:spcBef>
                <a:spcPct val="20000"/>
              </a:spcBef>
              <a:buClr>
                <a:srgbClr val="00A652"/>
              </a:buClr>
              <a:buChar char="•"/>
              <a:defRPr>
                <a:solidFill>
                  <a:schemeClr val="tx1"/>
                </a:solidFill>
                <a:latin typeface="Arial" panose="020B0604020202020204" pitchFamily="34" charset="0"/>
              </a:defRPr>
            </a:lvl3pPr>
            <a:lvl4pPr marL="1600200" indent="-228600">
              <a:spcBef>
                <a:spcPct val="20000"/>
              </a:spcBef>
              <a:buClr>
                <a:srgbClr val="00A652"/>
              </a:buClr>
              <a:buChar char="–"/>
              <a:defRPr sz="1600">
                <a:solidFill>
                  <a:schemeClr val="tx1"/>
                </a:solidFill>
                <a:latin typeface="Arial" panose="020B0604020202020204" pitchFamily="34" charset="0"/>
              </a:defRPr>
            </a:lvl4pPr>
            <a:lvl5pPr marL="2057400" indent="-228600">
              <a:spcBef>
                <a:spcPct val="20000"/>
              </a:spcBef>
              <a:buClr>
                <a:srgbClr val="00A652"/>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A652"/>
              </a:buClr>
              <a:buChar char="»"/>
              <a:defRPr sz="1400">
                <a:solidFill>
                  <a:schemeClr val="tx1"/>
                </a:solidFill>
                <a:latin typeface="Arial" panose="020B0604020202020204" pitchFamily="34" charset="0"/>
              </a:defRPr>
            </a:lvl9pPr>
          </a:lstStyle>
          <a:p>
            <a:pPr eaLnBrk="1" hangingPunct="1">
              <a:spcBef>
                <a:spcPts val="0"/>
              </a:spcBef>
              <a:buFontTx/>
              <a:buNone/>
            </a:pPr>
            <a:r>
              <a:rPr lang="en-US" altLang="en-US" sz="3200" b="1" dirty="0" smtClean="0">
                <a:solidFill>
                  <a:schemeClr val="bg1"/>
                </a:solidFill>
                <a:latin typeface="+mj-lt"/>
              </a:rPr>
              <a:t>What Pediatricians </a:t>
            </a:r>
          </a:p>
          <a:p>
            <a:pPr eaLnBrk="1" hangingPunct="1">
              <a:spcBef>
                <a:spcPts val="0"/>
              </a:spcBef>
              <a:buFontTx/>
              <a:buNone/>
            </a:pPr>
            <a:r>
              <a:rPr lang="en-US" altLang="en-US" sz="3200" b="1" dirty="0" smtClean="0">
                <a:solidFill>
                  <a:schemeClr val="bg1"/>
                </a:solidFill>
                <a:latin typeface="+mj-lt"/>
              </a:rPr>
              <a:t>say they are doing</a:t>
            </a:r>
            <a:endParaRPr lang="en-US" altLang="en-US" sz="3200" b="1" dirty="0">
              <a:solidFill>
                <a:schemeClr val="bg1"/>
              </a:solidFill>
              <a:latin typeface="+mj-lt"/>
            </a:endParaRPr>
          </a:p>
        </p:txBody>
      </p:sp>
      <p:sp>
        <p:nvSpPr>
          <p:cNvPr id="2" name="Rectangle 1"/>
          <p:cNvSpPr/>
          <p:nvPr/>
        </p:nvSpPr>
        <p:spPr>
          <a:xfrm>
            <a:off x="1524002" y="6288317"/>
            <a:ext cx="7010400" cy="276999"/>
          </a:xfrm>
          <a:prstGeom prst="rect">
            <a:avLst/>
          </a:prstGeom>
        </p:spPr>
        <p:txBody>
          <a:bodyPr wrap="square">
            <a:spAutoFit/>
          </a:bodyPr>
          <a:lstStyle/>
          <a:p>
            <a:pPr>
              <a:defRPr/>
            </a:pPr>
            <a:r>
              <a:rPr lang="en-US" sz="1200" i="1" dirty="0">
                <a:solidFill>
                  <a:schemeClr val="bg1"/>
                </a:solidFill>
              </a:rPr>
              <a:t>Not for citation or quotation without permission</a:t>
            </a:r>
          </a:p>
        </p:txBody>
      </p:sp>
      <p:sp>
        <p:nvSpPr>
          <p:cNvPr id="7" name="Rectangle 6"/>
          <p:cNvSpPr/>
          <p:nvPr/>
        </p:nvSpPr>
        <p:spPr>
          <a:xfrm>
            <a:off x="331694" y="277906"/>
            <a:ext cx="8489577" cy="6329083"/>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307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idx="1"/>
          </p:nvPr>
        </p:nvSpPr>
        <p:spPr>
          <a:xfrm>
            <a:off x="525463" y="1860550"/>
            <a:ext cx="8153400" cy="4879975"/>
          </a:xfrm>
        </p:spPr>
        <p:txBody>
          <a:bodyPr rtlCol="0">
            <a:noAutofit/>
          </a:bodyPr>
          <a:lstStyle/>
          <a:p>
            <a:pPr eaLnBrk="1" fontAlgn="auto" hangingPunct="1">
              <a:spcBef>
                <a:spcPts val="1000"/>
              </a:spcBef>
              <a:spcAft>
                <a:spcPts val="0"/>
              </a:spcAft>
              <a:buFont typeface="Arial" pitchFamily="34" charset="0"/>
              <a:buChar char="•"/>
              <a:defRPr/>
            </a:pPr>
            <a:r>
              <a:rPr lang="en-US" sz="2800" dirty="0" smtClean="0">
                <a:cs typeface="Trebuchet MS"/>
              </a:rPr>
              <a:t>Evidence-based recommendations for Young Adults, 18-25</a:t>
            </a:r>
          </a:p>
          <a:p>
            <a:pPr eaLnBrk="1" fontAlgn="auto" hangingPunct="1">
              <a:spcBef>
                <a:spcPts val="1000"/>
              </a:spcBef>
              <a:spcAft>
                <a:spcPts val="0"/>
              </a:spcAft>
              <a:buFont typeface="Arial" pitchFamily="34" charset="0"/>
              <a:buChar char="•"/>
              <a:defRPr/>
            </a:pPr>
            <a:endParaRPr lang="en-US" sz="1800" dirty="0" smtClean="0">
              <a:ea typeface="+mn-ea"/>
              <a:cs typeface="Trebuchet MS"/>
            </a:endParaRPr>
          </a:p>
        </p:txBody>
      </p:sp>
      <p:sp>
        <p:nvSpPr>
          <p:cNvPr id="47106" name="Rectangle 2"/>
          <p:cNvSpPr>
            <a:spLocks noGrp="1" noChangeArrowheads="1"/>
          </p:cNvSpPr>
          <p:nvPr>
            <p:ph type="title"/>
          </p:nvPr>
        </p:nvSpPr>
        <p:spPr>
          <a:xfrm>
            <a:off x="458228" y="317030"/>
            <a:ext cx="8229600" cy="1044575"/>
          </a:xfrm>
        </p:spPr>
        <p:txBody>
          <a:bodyPr>
            <a:normAutofit/>
          </a:bodyPr>
          <a:lstStyle/>
          <a:p>
            <a:r>
              <a:rPr lang="en-US" b="1" dirty="0" smtClean="0">
                <a:latin typeface="+mj-lt"/>
              </a:rPr>
              <a:t>What’s new in Guidelines?</a:t>
            </a:r>
            <a:endParaRPr lang="en-US" b="1" dirty="0">
              <a:latin typeface="+mj-lt"/>
            </a:endParaRPr>
          </a:p>
        </p:txBody>
      </p:sp>
    </p:spTree>
    <p:extLst>
      <p:ext uri="{BB962C8B-B14F-4D97-AF65-F5344CB8AC3E}">
        <p14:creationId xmlns:p14="http://schemas.microsoft.com/office/powerpoint/2010/main" val="22901091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Goudy Old Style"/>
              </a:rPr>
              <a:t>Section I</a:t>
            </a:r>
            <a:endParaRPr lang="en-US" b="1" dirty="0">
              <a:latin typeface="+mj-lt"/>
              <a:cs typeface="Goudy Old Style"/>
            </a:endParaRPr>
          </a:p>
        </p:txBody>
      </p:sp>
      <p:sp>
        <p:nvSpPr>
          <p:cNvPr id="3" name="Content Placeholder 2"/>
          <p:cNvSpPr>
            <a:spLocks noGrp="1"/>
          </p:cNvSpPr>
          <p:nvPr>
            <p:ph idx="1"/>
          </p:nvPr>
        </p:nvSpPr>
        <p:spPr>
          <a:xfrm>
            <a:off x="519955" y="1866160"/>
            <a:ext cx="8229600" cy="4475165"/>
          </a:xfrm>
        </p:spPr>
        <p:txBody>
          <a:bodyPr>
            <a:normAutofit/>
          </a:bodyPr>
          <a:lstStyle/>
          <a:p>
            <a:pPr marL="0" indent="0">
              <a:buNone/>
            </a:pPr>
            <a:r>
              <a:rPr lang="en-US" dirty="0"/>
              <a:t>What are Adolescents’ and Young Adults’ (</a:t>
            </a:r>
            <a:r>
              <a:rPr lang="en-US" b="1" u="sng" dirty="0"/>
              <a:t>AYAs</a:t>
            </a:r>
            <a:r>
              <a:rPr lang="en-US" dirty="0"/>
              <a:t>) Health and Health Care Needs</a:t>
            </a:r>
            <a:r>
              <a:rPr lang="en-US" dirty="0" smtClean="0"/>
              <a:t>?</a:t>
            </a:r>
          </a:p>
          <a:p>
            <a:pPr marL="0" indent="0">
              <a:buNone/>
            </a:pPr>
            <a:endParaRPr lang="en-US" dirty="0" smtClean="0"/>
          </a:p>
          <a:p>
            <a:pPr marL="0" indent="0">
              <a:buNone/>
            </a:pPr>
            <a:r>
              <a:rPr lang="en-US" dirty="0" smtClean="0"/>
              <a:t>A lifecourse perspective</a:t>
            </a:r>
          </a:p>
          <a:p>
            <a:endParaRPr lang="en-US" dirty="0" smtClean="0"/>
          </a:p>
        </p:txBody>
      </p:sp>
    </p:spTree>
    <p:extLst>
      <p:ext uri="{BB962C8B-B14F-4D97-AF65-F5344CB8AC3E}">
        <p14:creationId xmlns:p14="http://schemas.microsoft.com/office/powerpoint/2010/main" val="207705420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idx="1"/>
          </p:nvPr>
        </p:nvSpPr>
        <p:spPr>
          <a:xfrm>
            <a:off x="524430" y="1866312"/>
            <a:ext cx="7772400" cy="4704996"/>
          </a:xfrm>
        </p:spPr>
        <p:txBody>
          <a:bodyPr>
            <a:normAutofit/>
          </a:bodyPr>
          <a:lstStyle/>
          <a:p>
            <a:pPr>
              <a:spcBef>
                <a:spcPts val="0"/>
              </a:spcBef>
              <a:buFontTx/>
              <a:buChar char="•"/>
            </a:pPr>
            <a:r>
              <a:rPr lang="en-US" sz="2800" dirty="0">
                <a:latin typeface="+mj-lt"/>
              </a:rPr>
              <a:t>Based on a comprehensive review of existing guidelines, Ozer et al. found USPSTF and/or broad professional consensus for recommendations in the following areas:</a:t>
            </a:r>
          </a:p>
          <a:p>
            <a:pPr lvl="1">
              <a:spcBef>
                <a:spcPts val="0"/>
              </a:spcBef>
              <a:buFont typeface="Arial" charset="0"/>
              <a:buChar char="•"/>
            </a:pPr>
            <a:r>
              <a:rPr lang="en-US" sz="2400" dirty="0">
                <a:latin typeface="+mj-lt"/>
              </a:rPr>
              <a:t>Substance </a:t>
            </a:r>
            <a:r>
              <a:rPr lang="en-US" sz="2400" dirty="0" smtClean="0">
                <a:latin typeface="+mj-lt"/>
              </a:rPr>
              <a:t>Use</a:t>
            </a:r>
          </a:p>
          <a:p>
            <a:pPr lvl="1">
              <a:spcBef>
                <a:spcPts val="0"/>
              </a:spcBef>
              <a:buFont typeface="Arial" charset="0"/>
              <a:buChar char="•"/>
            </a:pPr>
            <a:r>
              <a:rPr lang="en-US" sz="2400" dirty="0">
                <a:latin typeface="+mj-lt"/>
              </a:rPr>
              <a:t>Reproductive health</a:t>
            </a:r>
          </a:p>
          <a:p>
            <a:pPr lvl="1">
              <a:spcBef>
                <a:spcPts val="0"/>
              </a:spcBef>
              <a:buFont typeface="Arial" charset="0"/>
              <a:buChar char="•"/>
            </a:pPr>
            <a:r>
              <a:rPr lang="en-US" sz="2400" dirty="0">
                <a:latin typeface="+mj-lt"/>
              </a:rPr>
              <a:t>Mental health/depression</a:t>
            </a:r>
          </a:p>
          <a:p>
            <a:pPr lvl="1">
              <a:spcBef>
                <a:spcPts val="0"/>
              </a:spcBef>
              <a:buFont typeface="Arial" charset="0"/>
              <a:buChar char="•"/>
            </a:pPr>
            <a:r>
              <a:rPr lang="en-US" sz="2400" dirty="0">
                <a:latin typeface="+mj-lt"/>
              </a:rPr>
              <a:t>Nutrition/exercise/obesity</a:t>
            </a:r>
          </a:p>
          <a:p>
            <a:pPr lvl="1">
              <a:spcBef>
                <a:spcPts val="0"/>
              </a:spcBef>
              <a:buFont typeface="Arial" charset="0"/>
              <a:buChar char="•"/>
            </a:pPr>
            <a:r>
              <a:rPr lang="en-US" sz="2400" dirty="0">
                <a:latin typeface="+mj-lt"/>
              </a:rPr>
              <a:t>Infection disease/immunization</a:t>
            </a:r>
          </a:p>
          <a:p>
            <a:pPr lvl="1">
              <a:spcBef>
                <a:spcPts val="0"/>
              </a:spcBef>
              <a:buFont typeface="Arial" charset="0"/>
              <a:buChar char="•"/>
            </a:pPr>
            <a:r>
              <a:rPr lang="en-US" sz="2400" dirty="0">
                <a:latin typeface="+mj-lt"/>
              </a:rPr>
              <a:t>Safety/Violence</a:t>
            </a:r>
          </a:p>
          <a:p>
            <a:pPr marL="457200" lvl="1" indent="0">
              <a:spcBef>
                <a:spcPts val="0"/>
              </a:spcBef>
              <a:buNone/>
            </a:pPr>
            <a:endParaRPr lang="en-US" sz="2400" dirty="0">
              <a:latin typeface="+mj-lt"/>
            </a:endParaRPr>
          </a:p>
        </p:txBody>
      </p:sp>
      <p:sp>
        <p:nvSpPr>
          <p:cNvPr id="44034" name="TextBox 1"/>
          <p:cNvSpPr txBox="1">
            <a:spLocks noChangeArrowheads="1"/>
          </p:cNvSpPr>
          <p:nvPr/>
        </p:nvSpPr>
        <p:spPr bwMode="auto">
          <a:xfrm>
            <a:off x="1534459" y="6307247"/>
            <a:ext cx="548640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a:solidFill>
                  <a:schemeClr val="tx1"/>
                </a:solidFill>
                <a:latin typeface="Arial" charset="0"/>
                <a:ea typeface="ＭＳ Ｐゴシック" charset="0"/>
                <a:cs typeface="ＭＳ Ｐゴシック" charset="0"/>
              </a:defRPr>
            </a:lvl1pPr>
            <a:lvl2pPr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marL="0" lvl="1" eaLnBrk="1" hangingPunct="1">
              <a:lnSpc>
                <a:spcPct val="90000"/>
              </a:lnSpc>
            </a:pPr>
            <a:r>
              <a:rPr lang="en-US" sz="1400" i="1" dirty="0" err="1">
                <a:solidFill>
                  <a:srgbClr val="FFFFFF"/>
                </a:solidFill>
                <a:latin typeface="+mj-lt"/>
              </a:rPr>
              <a:t>Ozer</a:t>
            </a:r>
            <a:r>
              <a:rPr lang="en-US" sz="1400" i="1" dirty="0">
                <a:solidFill>
                  <a:srgbClr val="FFFFFF"/>
                </a:solidFill>
                <a:latin typeface="+mj-lt"/>
              </a:rPr>
              <a:t> et al., 2012</a:t>
            </a:r>
          </a:p>
        </p:txBody>
      </p:sp>
      <p:sp>
        <p:nvSpPr>
          <p:cNvPr id="44035" name="Rectangle 2"/>
          <p:cNvSpPr>
            <a:spLocks noGrp="1" noChangeArrowheads="1"/>
          </p:cNvSpPr>
          <p:nvPr>
            <p:ph type="title"/>
          </p:nvPr>
        </p:nvSpPr>
        <p:spPr>
          <a:xfrm>
            <a:off x="0" y="325809"/>
            <a:ext cx="9144000" cy="1044575"/>
          </a:xfrm>
        </p:spPr>
        <p:txBody>
          <a:bodyPr>
            <a:normAutofit/>
          </a:bodyPr>
          <a:lstStyle/>
          <a:p>
            <a:pPr eaLnBrk="1" hangingPunct="1"/>
            <a:r>
              <a:rPr lang="en-US" sz="4000" b="1" dirty="0">
                <a:latin typeface="+mj-lt"/>
              </a:rPr>
              <a:t>Preventive Services for Young </a:t>
            </a:r>
            <a:r>
              <a:rPr lang="en-US" sz="4000" b="1" dirty="0" smtClean="0">
                <a:latin typeface="+mj-lt"/>
              </a:rPr>
              <a:t>Adults</a:t>
            </a:r>
            <a:endParaRPr lang="en-US" sz="4000" dirty="0">
              <a:solidFill>
                <a:srgbClr val="FF0000"/>
              </a:solidFill>
              <a:latin typeface="+mj-lt"/>
            </a:endParaRPr>
          </a:p>
        </p:txBody>
      </p:sp>
    </p:spTree>
    <p:extLst>
      <p:ext uri="{BB962C8B-B14F-4D97-AF65-F5344CB8AC3E}">
        <p14:creationId xmlns:p14="http://schemas.microsoft.com/office/powerpoint/2010/main" val="135702955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8125"/>
            <a:ext cx="8229600" cy="1011238"/>
          </a:xfrm>
        </p:spPr>
        <p:txBody>
          <a:bodyPr>
            <a:noAutofit/>
          </a:bodyPr>
          <a:lstStyle/>
          <a:p>
            <a:r>
              <a:rPr lang="en-US" sz="3200" b="1" dirty="0" smtClean="0">
                <a:latin typeface="+mj-lt"/>
              </a:rPr>
              <a:t>Evidence for Clinical Preventive Services for Adolescents and Young Adults</a:t>
            </a:r>
            <a:endParaRPr lang="en-US" sz="3200" b="1"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093356807"/>
              </p:ext>
            </p:extLst>
          </p:nvPr>
        </p:nvGraphicFramePr>
        <p:xfrm>
          <a:off x="519114" y="1700677"/>
          <a:ext cx="8128018" cy="4389120"/>
        </p:xfrm>
        <a:graphic>
          <a:graphicData uri="http://schemas.openxmlformats.org/drawingml/2006/table">
            <a:tbl>
              <a:tblPr firstRow="1" firstCol="1" bandRow="1">
                <a:tableStyleId>{5C22544A-7EE6-4342-B048-85BDC9FD1C3A}</a:tableStyleId>
              </a:tblPr>
              <a:tblGrid>
                <a:gridCol w="2504019"/>
                <a:gridCol w="2785996"/>
                <a:gridCol w="2838003"/>
              </a:tblGrid>
              <a:tr h="190500">
                <a:tc>
                  <a:txBody>
                    <a:bodyPr/>
                    <a:lstStyle/>
                    <a:p>
                      <a:pPr marL="0" marR="0">
                        <a:spcBef>
                          <a:spcPts val="0"/>
                        </a:spcBef>
                        <a:spcAft>
                          <a:spcPts val="0"/>
                        </a:spcAft>
                      </a:pPr>
                      <a:r>
                        <a:rPr lang="en-US" sz="1600" dirty="0">
                          <a:solidFill>
                            <a:schemeClr val="tx1"/>
                          </a:solidFill>
                          <a:effectLst/>
                        </a:rPr>
                        <a:t> </a:t>
                      </a:r>
                      <a:endParaRPr lang="en-US" sz="1600"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rPr>
                        <a:t>Adolescents</a:t>
                      </a:r>
                      <a:endParaRPr lang="en-US" sz="1600" dirty="0">
                        <a:solidFill>
                          <a:schemeClr val="tx1"/>
                        </a:solidFill>
                        <a:effectLst/>
                        <a:latin typeface="Cambria"/>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rPr>
                        <a:t>Young Adults</a:t>
                      </a:r>
                      <a:endParaRPr lang="en-US" sz="160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190500">
                <a:tc>
                  <a:txBody>
                    <a:bodyPr/>
                    <a:lstStyle/>
                    <a:p>
                      <a:pPr marL="0" marR="0">
                        <a:spcBef>
                          <a:spcPts val="0"/>
                        </a:spcBef>
                        <a:spcAft>
                          <a:spcPts val="0"/>
                        </a:spcAft>
                      </a:pPr>
                      <a:r>
                        <a:rPr lang="en-US" sz="1600">
                          <a:solidFill>
                            <a:schemeClr val="tx1"/>
                          </a:solidFill>
                          <a:effectLst/>
                        </a:rPr>
                        <a:t>Substance use</a:t>
                      </a:r>
                      <a:endParaRPr lang="en-US" sz="160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solidFill>
                            <a:schemeClr val="tx1"/>
                          </a:solidFill>
                          <a:effectLst/>
                        </a:rPr>
                        <a:t> </a:t>
                      </a:r>
                      <a:endParaRPr lang="en-US" sz="160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solidFill>
                            <a:schemeClr val="tx1"/>
                          </a:solidFill>
                          <a:effectLst/>
                        </a:rPr>
                        <a:t> </a:t>
                      </a:r>
                      <a:endParaRPr lang="en-US" sz="160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7965">
                <a:tc>
                  <a:txBody>
                    <a:bodyPr/>
                    <a:lstStyle/>
                    <a:p>
                      <a:pPr marL="0" marR="0">
                        <a:spcBef>
                          <a:spcPts val="0"/>
                        </a:spcBef>
                        <a:spcAft>
                          <a:spcPts val="0"/>
                        </a:spcAft>
                      </a:pPr>
                      <a:r>
                        <a:rPr lang="en-US" sz="1600" b="0" dirty="0">
                          <a:solidFill>
                            <a:schemeClr val="tx1"/>
                          </a:solidFill>
                          <a:effectLst/>
                        </a:rPr>
                        <a:t>Tobacco</a:t>
                      </a:r>
                      <a:endParaRPr lang="en-US" sz="1600" b="0"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0" dirty="0">
                          <a:solidFill>
                            <a:schemeClr val="tx1"/>
                          </a:solidFill>
                          <a:effectLst/>
                        </a:rPr>
                        <a:t>Education and Counseling </a:t>
                      </a:r>
                      <a:endParaRPr lang="en-US" sz="1600" b="0" dirty="0">
                        <a:solidFill>
                          <a:schemeClr val="tx1"/>
                        </a:solidFill>
                        <a:effectLst/>
                        <a:latin typeface="Cambria"/>
                        <a:ea typeface="MS Mincho"/>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0">
                          <a:solidFill>
                            <a:schemeClr val="tx1"/>
                          </a:solidFill>
                          <a:effectLst/>
                        </a:rPr>
                        <a:t>Screening and Cessation Help</a:t>
                      </a:r>
                      <a:endParaRPr lang="en-US" sz="1600" b="0">
                        <a:solidFill>
                          <a:schemeClr val="tx1"/>
                        </a:solidFill>
                        <a:effectLst/>
                        <a:latin typeface="Cambria"/>
                        <a:ea typeface="MS Mincho"/>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marL="0" marR="0">
                        <a:spcBef>
                          <a:spcPts val="0"/>
                        </a:spcBef>
                        <a:spcAft>
                          <a:spcPts val="0"/>
                        </a:spcAft>
                      </a:pPr>
                      <a:r>
                        <a:rPr lang="en-US" sz="1600" b="0">
                          <a:solidFill>
                            <a:schemeClr val="tx1"/>
                          </a:solidFill>
                          <a:effectLst/>
                        </a:rPr>
                        <a:t>Alcohol</a:t>
                      </a:r>
                      <a:endParaRPr lang="en-US" sz="1600" b="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0" dirty="0">
                          <a:solidFill>
                            <a:schemeClr val="tx1"/>
                          </a:solidFill>
                          <a:effectLst/>
                        </a:rPr>
                        <a:t>No evidence</a:t>
                      </a:r>
                      <a:endParaRPr lang="en-US" sz="1600" b="0"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0" dirty="0">
                          <a:solidFill>
                            <a:schemeClr val="tx1"/>
                          </a:solidFill>
                          <a:effectLst/>
                        </a:rPr>
                        <a:t>Screening and Counseling</a:t>
                      </a:r>
                      <a:endParaRPr lang="en-US" sz="1600" b="0"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marL="0" marR="0">
                        <a:spcBef>
                          <a:spcPts val="0"/>
                        </a:spcBef>
                        <a:spcAft>
                          <a:spcPts val="0"/>
                        </a:spcAft>
                      </a:pPr>
                      <a:r>
                        <a:rPr lang="en-US" sz="1600">
                          <a:solidFill>
                            <a:schemeClr val="tx1"/>
                          </a:solidFill>
                          <a:effectLst/>
                        </a:rPr>
                        <a:t>Reproductive Health</a:t>
                      </a:r>
                      <a:endParaRPr lang="en-US" sz="160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solidFill>
                            <a:schemeClr val="tx1"/>
                          </a:solidFill>
                          <a:effectLst/>
                        </a:rPr>
                        <a:t> </a:t>
                      </a:r>
                      <a:endParaRPr lang="en-US" sz="160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solidFill>
                            <a:schemeClr val="tx1"/>
                          </a:solidFill>
                          <a:effectLst/>
                        </a:rPr>
                        <a:t> </a:t>
                      </a:r>
                      <a:endParaRPr lang="en-US" sz="160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13815">
                <a:tc>
                  <a:txBody>
                    <a:bodyPr/>
                    <a:lstStyle/>
                    <a:p>
                      <a:pPr marL="0" marR="0">
                        <a:spcBef>
                          <a:spcPts val="0"/>
                        </a:spcBef>
                        <a:spcAft>
                          <a:spcPts val="0"/>
                        </a:spcAft>
                      </a:pPr>
                      <a:r>
                        <a:rPr lang="en-US" sz="1600" b="0" dirty="0">
                          <a:solidFill>
                            <a:schemeClr val="tx1"/>
                          </a:solidFill>
                          <a:effectLst/>
                        </a:rPr>
                        <a:t>STI</a:t>
                      </a:r>
                      <a:endParaRPr lang="en-US" sz="1600" b="0" dirty="0">
                        <a:solidFill>
                          <a:schemeClr val="tx1"/>
                        </a:solidFill>
                        <a:effectLst/>
                        <a:latin typeface="Cambria"/>
                        <a:ea typeface="MS Mincho"/>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spcBef>
                          <a:spcPts val="0"/>
                        </a:spcBef>
                        <a:spcAft>
                          <a:spcPts val="0"/>
                        </a:spcAft>
                        <a:buFont typeface="Symbol"/>
                        <a:buChar char=""/>
                      </a:pPr>
                      <a:r>
                        <a:rPr lang="en-US" sz="1600" b="0" dirty="0">
                          <a:solidFill>
                            <a:schemeClr val="tx1"/>
                          </a:solidFill>
                          <a:effectLst/>
                        </a:rPr>
                        <a:t>Screening for sexually active and/or at-risk</a:t>
                      </a:r>
                      <a:r>
                        <a:rPr lang="en-US" sz="1600" b="0" dirty="0" smtClean="0">
                          <a:solidFill>
                            <a:schemeClr val="tx1"/>
                          </a:solidFill>
                          <a:effectLst/>
                        </a:rPr>
                        <a:t>.</a:t>
                      </a:r>
                      <a:endParaRPr lang="en-US" sz="1600" b="0" dirty="0">
                        <a:solidFill>
                          <a:schemeClr val="tx1"/>
                        </a:solidFill>
                        <a:effectLst/>
                      </a:endParaRPr>
                    </a:p>
                    <a:p>
                      <a:pPr marL="342900" marR="0" lvl="0" indent="-342900">
                        <a:spcBef>
                          <a:spcPts val="0"/>
                        </a:spcBef>
                        <a:spcAft>
                          <a:spcPts val="0"/>
                        </a:spcAft>
                        <a:buFont typeface="Symbol"/>
                        <a:buChar char=""/>
                      </a:pPr>
                      <a:r>
                        <a:rPr lang="en-US" sz="1600" b="0" dirty="0">
                          <a:solidFill>
                            <a:schemeClr val="tx1"/>
                          </a:solidFill>
                          <a:effectLst/>
                        </a:rPr>
                        <a:t>Counseling for all sexually active. </a:t>
                      </a:r>
                      <a:endParaRPr lang="en-US" sz="1600" b="0" dirty="0">
                        <a:solidFill>
                          <a:schemeClr val="tx1"/>
                        </a:solidFill>
                        <a:effectLst/>
                        <a:latin typeface="Cambria"/>
                        <a:ea typeface="MS Mincho"/>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spcBef>
                          <a:spcPts val="0"/>
                        </a:spcBef>
                        <a:spcAft>
                          <a:spcPts val="0"/>
                        </a:spcAft>
                        <a:buFont typeface="Symbol"/>
                        <a:buChar char=""/>
                      </a:pPr>
                      <a:r>
                        <a:rPr lang="en-US" sz="1600" b="0" dirty="0">
                          <a:solidFill>
                            <a:schemeClr val="tx1"/>
                          </a:solidFill>
                          <a:effectLst/>
                        </a:rPr>
                        <a:t>Intense behavioral counseling for at-risk.</a:t>
                      </a:r>
                    </a:p>
                    <a:p>
                      <a:pPr marL="342900" marR="0" lvl="0" indent="-342900">
                        <a:spcBef>
                          <a:spcPts val="0"/>
                        </a:spcBef>
                        <a:spcAft>
                          <a:spcPts val="0"/>
                        </a:spcAft>
                        <a:buFont typeface="Symbol"/>
                        <a:buChar char=""/>
                      </a:pPr>
                      <a:r>
                        <a:rPr lang="en-US" sz="1600" b="0" dirty="0">
                          <a:solidFill>
                            <a:schemeClr val="tx1"/>
                          </a:solidFill>
                          <a:effectLst/>
                        </a:rPr>
                        <a:t>HIV screening [everyone aged 15 to 65]</a:t>
                      </a:r>
                    </a:p>
                    <a:p>
                      <a:pPr marL="342900" marR="0" lvl="0" indent="-342900">
                        <a:spcBef>
                          <a:spcPts val="0"/>
                        </a:spcBef>
                        <a:spcAft>
                          <a:spcPts val="0"/>
                        </a:spcAft>
                        <a:buFont typeface="Symbol"/>
                        <a:buChar char=""/>
                      </a:pPr>
                      <a:r>
                        <a:rPr lang="en-US" sz="1600" b="0" dirty="0">
                          <a:solidFill>
                            <a:schemeClr val="tx1"/>
                          </a:solidFill>
                          <a:effectLst/>
                        </a:rPr>
                        <a:t>Screening for syphilis [anyone at increased risk]</a:t>
                      </a:r>
                    </a:p>
                    <a:p>
                      <a:pPr marL="342900" marR="0" lvl="0" indent="-342900">
                        <a:spcBef>
                          <a:spcPts val="0"/>
                        </a:spcBef>
                        <a:spcAft>
                          <a:spcPts val="0"/>
                        </a:spcAft>
                        <a:buFont typeface="Symbol"/>
                        <a:buChar char=""/>
                      </a:pPr>
                      <a:r>
                        <a:rPr lang="en-US" sz="1600" b="0" dirty="0">
                          <a:solidFill>
                            <a:schemeClr val="tx1"/>
                          </a:solidFill>
                          <a:effectLst/>
                        </a:rPr>
                        <a:t>Screening for Chlamydia and Gonorrhea [sexually active women age &lt;24] </a:t>
                      </a:r>
                      <a:endParaRPr lang="en-US" sz="1600" b="0" dirty="0">
                        <a:solidFill>
                          <a:schemeClr val="tx1"/>
                        </a:solidFill>
                        <a:effectLst/>
                        <a:latin typeface="Cambria"/>
                        <a:ea typeface="MS Mincho"/>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marL="0" marR="0">
                        <a:spcBef>
                          <a:spcPts val="0"/>
                        </a:spcBef>
                        <a:spcAft>
                          <a:spcPts val="0"/>
                        </a:spcAft>
                      </a:pPr>
                      <a:r>
                        <a:rPr lang="en-US" sz="1600" b="0">
                          <a:solidFill>
                            <a:schemeClr val="tx1"/>
                          </a:solidFill>
                          <a:effectLst/>
                        </a:rPr>
                        <a:t>Cervical Cancer Screening</a:t>
                      </a:r>
                      <a:endParaRPr lang="en-US" sz="1600" b="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0">
                          <a:solidFill>
                            <a:schemeClr val="tx1"/>
                          </a:solidFill>
                          <a:effectLst/>
                        </a:rPr>
                        <a:t>No evidence</a:t>
                      </a:r>
                      <a:endParaRPr lang="en-US" sz="1600" b="0">
                        <a:solidFill>
                          <a:schemeClr val="tx1"/>
                        </a:solidFill>
                        <a:effectLst/>
                        <a:latin typeface="Cambria"/>
                        <a:ea typeface="MS Mincho"/>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0" dirty="0">
                          <a:solidFill>
                            <a:schemeClr val="tx1"/>
                          </a:solidFill>
                          <a:effectLst/>
                        </a:rPr>
                        <a:t>Screen ≥21, every 3 years</a:t>
                      </a:r>
                      <a:endParaRPr lang="en-US" sz="1600" b="0" dirty="0">
                        <a:solidFill>
                          <a:schemeClr val="tx1"/>
                        </a:solidFill>
                        <a:effectLst/>
                        <a:latin typeface="Cambria"/>
                        <a:ea typeface="MS Mincho"/>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marL="0" marR="0">
                        <a:spcBef>
                          <a:spcPts val="0"/>
                        </a:spcBef>
                        <a:spcAft>
                          <a:spcPts val="0"/>
                        </a:spcAft>
                      </a:pPr>
                      <a:r>
                        <a:rPr lang="en-US" sz="1600" b="1" dirty="0">
                          <a:solidFill>
                            <a:schemeClr val="tx1"/>
                          </a:solidFill>
                          <a:effectLst/>
                        </a:rPr>
                        <a:t>Mental Health</a:t>
                      </a:r>
                      <a:endParaRPr lang="en-US" sz="1600" b="1"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1" dirty="0">
                          <a:solidFill>
                            <a:schemeClr val="tx1"/>
                          </a:solidFill>
                          <a:effectLst/>
                        </a:rPr>
                        <a:t> </a:t>
                      </a:r>
                      <a:endParaRPr lang="en-US" sz="1600" b="1"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1" dirty="0">
                          <a:solidFill>
                            <a:schemeClr val="tx1"/>
                          </a:solidFill>
                          <a:effectLst/>
                        </a:rPr>
                        <a:t> </a:t>
                      </a:r>
                      <a:endParaRPr lang="en-US" sz="1600" b="1"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marR="0">
                        <a:spcBef>
                          <a:spcPts val="0"/>
                        </a:spcBef>
                        <a:spcAft>
                          <a:spcPts val="0"/>
                        </a:spcAft>
                      </a:pPr>
                      <a:r>
                        <a:rPr lang="en-US" sz="1600" b="0" dirty="0">
                          <a:solidFill>
                            <a:schemeClr val="tx1"/>
                          </a:solidFill>
                          <a:effectLst/>
                        </a:rPr>
                        <a:t>Screen for Depression</a:t>
                      </a:r>
                      <a:endParaRPr lang="en-US" sz="1600" b="0" dirty="0">
                        <a:solidFill>
                          <a:schemeClr val="tx1"/>
                        </a:solidFill>
                        <a:effectLst/>
                        <a:latin typeface="Cambria"/>
                        <a:ea typeface="MS Mincho"/>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0" dirty="0">
                          <a:solidFill>
                            <a:schemeClr val="tx1"/>
                          </a:solidFill>
                          <a:effectLst/>
                        </a:rPr>
                        <a:t>Recommended when adequate systems in place</a:t>
                      </a:r>
                      <a:endParaRPr lang="en-US" sz="1600" b="0" dirty="0">
                        <a:solidFill>
                          <a:schemeClr val="tx1"/>
                        </a:solidFill>
                        <a:effectLst/>
                        <a:latin typeface="Cambria"/>
                        <a:ea typeface="MS Mincho"/>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0" dirty="0">
                          <a:solidFill>
                            <a:schemeClr val="tx1"/>
                          </a:solidFill>
                          <a:effectLst/>
                        </a:rPr>
                        <a:t>Recommended when </a:t>
                      </a:r>
                    </a:p>
                    <a:p>
                      <a:pPr marL="0" marR="0">
                        <a:spcBef>
                          <a:spcPts val="0"/>
                        </a:spcBef>
                        <a:spcAft>
                          <a:spcPts val="0"/>
                        </a:spcAft>
                      </a:pPr>
                      <a:r>
                        <a:rPr lang="en-US" sz="1600" b="0" dirty="0">
                          <a:solidFill>
                            <a:schemeClr val="tx1"/>
                          </a:solidFill>
                          <a:effectLst/>
                        </a:rPr>
                        <a:t>adequate systems in place</a:t>
                      </a:r>
                      <a:endParaRPr lang="en-US" sz="1600" b="0" dirty="0">
                        <a:solidFill>
                          <a:schemeClr val="tx1"/>
                        </a:solidFill>
                        <a:effectLst/>
                        <a:latin typeface="Cambria"/>
                        <a:ea typeface="MS Mincho"/>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0477945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78125"/>
            <a:ext cx="8229600" cy="1011238"/>
          </a:xfrm>
        </p:spPr>
        <p:txBody>
          <a:bodyPr>
            <a:noAutofit/>
          </a:bodyPr>
          <a:lstStyle/>
          <a:p>
            <a:r>
              <a:rPr lang="en-US" sz="3200" b="1" dirty="0" smtClean="0">
                <a:latin typeface="+mj-lt"/>
              </a:rPr>
              <a:t>Evidence for Clinical Preventive Services for Adolescents and Young Adults</a:t>
            </a:r>
            <a:endParaRPr lang="en-US" sz="3200" b="1"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481516076"/>
              </p:ext>
            </p:extLst>
          </p:nvPr>
        </p:nvGraphicFramePr>
        <p:xfrm>
          <a:off x="537043" y="1782649"/>
          <a:ext cx="8051146" cy="4267200"/>
        </p:xfrm>
        <a:graphic>
          <a:graphicData uri="http://schemas.openxmlformats.org/drawingml/2006/table">
            <a:tbl>
              <a:tblPr firstRow="1" firstCol="1" bandRow="1">
                <a:tableStyleId>{5C22544A-7EE6-4342-B048-85BDC9FD1C3A}</a:tableStyleId>
              </a:tblPr>
              <a:tblGrid>
                <a:gridCol w="2610848"/>
                <a:gridCol w="2672716"/>
                <a:gridCol w="2767582"/>
              </a:tblGrid>
              <a:tr h="190500">
                <a:tc>
                  <a:txBody>
                    <a:bodyPr/>
                    <a:lstStyle/>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solidFill>
                            <a:schemeClr val="tx1"/>
                          </a:solidFill>
                          <a:effectLst/>
                        </a:rPr>
                        <a:t>Adolescents</a:t>
                      </a:r>
                      <a:endParaRPr lang="en-US" sz="2000"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a:solidFill>
                            <a:schemeClr val="tx1"/>
                          </a:solidFill>
                          <a:effectLst/>
                        </a:rPr>
                        <a:t>Young Adults</a:t>
                      </a:r>
                      <a:endParaRPr lang="en-US" sz="200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190500">
                <a:tc>
                  <a:txBody>
                    <a:bodyPr/>
                    <a:lstStyle/>
                    <a:p>
                      <a:pPr marL="0" marR="0">
                        <a:spcBef>
                          <a:spcPts val="0"/>
                        </a:spcBef>
                        <a:spcAft>
                          <a:spcPts val="0"/>
                        </a:spcAft>
                      </a:pPr>
                      <a:r>
                        <a:rPr lang="en-US" sz="2000">
                          <a:solidFill>
                            <a:schemeClr val="tx1"/>
                          </a:solidFill>
                          <a:effectLst/>
                        </a:rPr>
                        <a:t>Nutrition &amp; Exercise</a:t>
                      </a:r>
                      <a:endParaRPr lang="en-US" sz="200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marL="0" marR="0">
                        <a:spcBef>
                          <a:spcPts val="0"/>
                        </a:spcBef>
                        <a:spcAft>
                          <a:spcPts val="0"/>
                        </a:spcAft>
                      </a:pPr>
                      <a:r>
                        <a:rPr lang="en-US" sz="2000" b="0" dirty="0">
                          <a:solidFill>
                            <a:schemeClr val="tx1"/>
                          </a:solidFill>
                          <a:effectLst/>
                        </a:rPr>
                        <a:t>Obesity/BMI</a:t>
                      </a:r>
                      <a:endParaRPr lang="en-US" sz="2000" b="0"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0" dirty="0">
                          <a:solidFill>
                            <a:schemeClr val="tx1"/>
                          </a:solidFill>
                          <a:effectLst/>
                        </a:rPr>
                        <a:t>Screening and referral</a:t>
                      </a:r>
                      <a:endParaRPr lang="en-US" sz="2000" b="0"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0" dirty="0">
                          <a:solidFill>
                            <a:schemeClr val="tx1"/>
                          </a:solidFill>
                          <a:effectLst/>
                        </a:rPr>
                        <a:t>Screening and referral</a:t>
                      </a:r>
                      <a:endParaRPr lang="en-US" sz="2000" b="0"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2255">
                <a:tc>
                  <a:txBody>
                    <a:bodyPr/>
                    <a:lstStyle/>
                    <a:p>
                      <a:pPr marL="0" marR="0">
                        <a:spcBef>
                          <a:spcPts val="0"/>
                        </a:spcBef>
                        <a:spcAft>
                          <a:spcPts val="0"/>
                        </a:spcAft>
                      </a:pPr>
                      <a:r>
                        <a:rPr lang="en-US" sz="2000" b="0" dirty="0">
                          <a:solidFill>
                            <a:schemeClr val="tx1"/>
                          </a:solidFill>
                          <a:effectLst/>
                        </a:rPr>
                        <a:t>Hypertension</a:t>
                      </a:r>
                      <a:endParaRPr lang="en-US" sz="2000" b="0" dirty="0">
                        <a:solidFill>
                          <a:schemeClr val="tx1"/>
                        </a:solidFill>
                        <a:effectLst/>
                        <a:latin typeface="Cambria"/>
                        <a:ea typeface="MS Mincho"/>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0" dirty="0">
                          <a:solidFill>
                            <a:schemeClr val="tx1"/>
                          </a:solidFill>
                          <a:effectLst/>
                        </a:rPr>
                        <a:t>No evidence</a:t>
                      </a:r>
                      <a:endParaRPr lang="en-US" sz="2000" b="0" dirty="0">
                        <a:solidFill>
                          <a:schemeClr val="tx1"/>
                        </a:solidFill>
                        <a:effectLst/>
                        <a:latin typeface="Cambria"/>
                        <a:ea typeface="MS Mincho"/>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0" dirty="0">
                          <a:solidFill>
                            <a:schemeClr val="tx1"/>
                          </a:solidFill>
                          <a:effectLst/>
                        </a:rPr>
                        <a:t>Recommended for those ≥18</a:t>
                      </a:r>
                      <a:endParaRPr lang="en-US" sz="2000" b="0" dirty="0">
                        <a:solidFill>
                          <a:schemeClr val="tx1"/>
                        </a:solidFill>
                        <a:effectLst/>
                        <a:latin typeface="Cambria"/>
                        <a:ea typeface="MS Mincho"/>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1500">
                <a:tc>
                  <a:txBody>
                    <a:bodyPr/>
                    <a:lstStyle/>
                    <a:p>
                      <a:pPr marL="0" marR="0">
                        <a:spcBef>
                          <a:spcPts val="0"/>
                        </a:spcBef>
                        <a:spcAft>
                          <a:spcPts val="0"/>
                        </a:spcAft>
                      </a:pPr>
                      <a:r>
                        <a:rPr lang="en-US" sz="2000" b="0">
                          <a:solidFill>
                            <a:schemeClr val="tx1"/>
                          </a:solidFill>
                          <a:effectLst/>
                        </a:rPr>
                        <a:t>Lipid Disorder</a:t>
                      </a:r>
                      <a:endParaRPr lang="en-US" sz="2000" b="0">
                        <a:solidFill>
                          <a:schemeClr val="tx1"/>
                        </a:solidFill>
                        <a:effectLst/>
                        <a:latin typeface="Cambria"/>
                        <a:ea typeface="MS Mincho"/>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0" dirty="0">
                          <a:solidFill>
                            <a:schemeClr val="tx1"/>
                          </a:solidFill>
                          <a:effectLst/>
                        </a:rPr>
                        <a:t>No evidence</a:t>
                      </a:r>
                      <a:endParaRPr lang="en-US" sz="2000" b="0" dirty="0">
                        <a:solidFill>
                          <a:schemeClr val="tx1"/>
                        </a:solidFill>
                        <a:effectLst/>
                        <a:latin typeface="Cambria"/>
                        <a:ea typeface="MS Mincho"/>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0" dirty="0">
                          <a:solidFill>
                            <a:schemeClr val="tx1"/>
                          </a:solidFill>
                          <a:effectLst/>
                        </a:rPr>
                        <a:t>Recommended for those ≥20 with increased risk for coronary artery disease</a:t>
                      </a:r>
                      <a:endParaRPr lang="en-US" sz="2000" b="0"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245">
                <a:tc>
                  <a:txBody>
                    <a:bodyPr/>
                    <a:lstStyle/>
                    <a:p>
                      <a:pPr marL="0" marR="0">
                        <a:spcBef>
                          <a:spcPts val="0"/>
                        </a:spcBef>
                        <a:spcAft>
                          <a:spcPts val="0"/>
                        </a:spcAft>
                      </a:pPr>
                      <a:r>
                        <a:rPr lang="en-US" sz="2000">
                          <a:solidFill>
                            <a:schemeClr val="tx1"/>
                          </a:solidFill>
                          <a:effectLst/>
                        </a:rPr>
                        <a:t>Immunization</a:t>
                      </a:r>
                      <a:endParaRPr lang="en-US" sz="200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a:solidFill>
                            <a:schemeClr val="tx1"/>
                          </a:solidFill>
                          <a:effectLst/>
                        </a:rPr>
                        <a:t> </a:t>
                      </a:r>
                      <a:endParaRPr lang="en-US" sz="200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marL="0" marR="0">
                        <a:spcBef>
                          <a:spcPts val="0"/>
                        </a:spcBef>
                        <a:spcAft>
                          <a:spcPts val="0"/>
                        </a:spcAft>
                      </a:pPr>
                      <a:r>
                        <a:rPr lang="en-US" sz="2000" b="0" dirty="0">
                          <a:solidFill>
                            <a:schemeClr val="tx1"/>
                          </a:solidFill>
                          <a:effectLst/>
                        </a:rPr>
                        <a:t>Immunizations</a:t>
                      </a:r>
                      <a:endParaRPr lang="en-US" sz="2000" b="0"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0" dirty="0">
                          <a:solidFill>
                            <a:schemeClr val="tx1"/>
                          </a:solidFill>
                          <a:effectLst/>
                        </a:rPr>
                        <a:t>Recommended by CDC</a:t>
                      </a:r>
                      <a:endParaRPr lang="en-US" sz="2000" b="0"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0" dirty="0">
                          <a:solidFill>
                            <a:schemeClr val="tx1"/>
                          </a:solidFill>
                          <a:effectLst/>
                        </a:rPr>
                        <a:t>Recommended by CDC</a:t>
                      </a:r>
                      <a:endParaRPr lang="en-US" sz="2000" b="0"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marL="0" marR="0">
                        <a:spcBef>
                          <a:spcPts val="0"/>
                        </a:spcBef>
                        <a:spcAft>
                          <a:spcPts val="0"/>
                        </a:spcAft>
                      </a:pPr>
                      <a:r>
                        <a:rPr lang="en-US" sz="2000">
                          <a:solidFill>
                            <a:schemeClr val="tx1"/>
                          </a:solidFill>
                          <a:effectLst/>
                        </a:rPr>
                        <a:t>Safety and Violence</a:t>
                      </a:r>
                      <a:endParaRPr lang="en-US" sz="200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a:solidFill>
                            <a:schemeClr val="tx1"/>
                          </a:solidFill>
                          <a:effectLst/>
                        </a:rPr>
                        <a:t> </a:t>
                      </a:r>
                      <a:endParaRPr lang="en-US" sz="200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marL="0" marR="0">
                        <a:spcBef>
                          <a:spcPts val="0"/>
                        </a:spcBef>
                        <a:spcAft>
                          <a:spcPts val="0"/>
                        </a:spcAft>
                      </a:pPr>
                      <a:r>
                        <a:rPr lang="en-US" sz="2000" b="0" dirty="0">
                          <a:solidFill>
                            <a:schemeClr val="tx1"/>
                          </a:solidFill>
                          <a:effectLst/>
                        </a:rPr>
                        <a:t>Intimate partner violence</a:t>
                      </a:r>
                      <a:endParaRPr lang="en-US" sz="2000" b="0" dirty="0">
                        <a:solidFill>
                          <a:schemeClr val="tx1"/>
                        </a:solidFill>
                        <a:effectLst/>
                        <a:latin typeface="Cambria"/>
                        <a:ea typeface="MS Mincho"/>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0" dirty="0">
                          <a:solidFill>
                            <a:schemeClr val="tx1"/>
                          </a:solidFill>
                          <a:effectLst/>
                        </a:rPr>
                        <a:t>screen women of childbearing age</a:t>
                      </a:r>
                      <a:endParaRPr lang="en-US" sz="2000" b="0"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0" dirty="0">
                          <a:solidFill>
                            <a:schemeClr val="tx1"/>
                          </a:solidFill>
                          <a:effectLst/>
                        </a:rPr>
                        <a:t>screen women of childbearing age</a:t>
                      </a:r>
                      <a:endParaRPr lang="en-US" sz="2000" b="0" dirty="0">
                        <a:solidFill>
                          <a:schemeClr val="tx1"/>
                        </a:solidFill>
                        <a:effectLst/>
                        <a:latin typeface="Cambria"/>
                        <a:ea typeface="MS Mincho"/>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49818290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57116151"/>
              </p:ext>
            </p:extLst>
          </p:nvPr>
        </p:nvGraphicFramePr>
        <p:xfrm>
          <a:off x="753034" y="2151531"/>
          <a:ext cx="7781367" cy="2276778"/>
        </p:xfrm>
        <a:graphic>
          <a:graphicData uri="http://schemas.openxmlformats.org/drawingml/2006/table">
            <a:tbl>
              <a:tblPr>
                <a:tableStyleId>{5C22544A-7EE6-4342-B048-85BDC9FD1C3A}</a:tableStyleId>
              </a:tblPr>
              <a:tblGrid>
                <a:gridCol w="1042863"/>
                <a:gridCol w="977562"/>
                <a:gridCol w="977562"/>
                <a:gridCol w="977562"/>
                <a:gridCol w="1960752"/>
                <a:gridCol w="1845066"/>
              </a:tblGrid>
              <a:tr h="762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400" b="1" u="none" strike="noStrike" dirty="0" smtClean="0">
                          <a:effectLst/>
                        </a:rPr>
                        <a:t>Age</a:t>
                      </a:r>
                      <a:endParaRPr lang="en-US" sz="2400" b="1" i="0" u="none" strike="noStrike" dirty="0" smtClean="0">
                        <a:solidFill>
                          <a:srgbClr val="000000"/>
                        </a:solidFill>
                        <a:effectLst/>
                        <a:latin typeface="+mn-lt"/>
                      </a:endParaRPr>
                    </a:p>
                  </a:txBody>
                  <a:tcPr marL="10824" marR="10824" marT="10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1" u="none" strike="noStrike" dirty="0">
                          <a:effectLst/>
                        </a:rPr>
                        <a:t>Flu</a:t>
                      </a:r>
                      <a:endParaRPr lang="en-US" sz="2400" b="1" i="0" u="none" strike="noStrike" dirty="0">
                        <a:solidFill>
                          <a:srgbClr val="000000"/>
                        </a:solidFill>
                        <a:effectLst/>
                        <a:latin typeface="Calibri"/>
                      </a:endParaRPr>
                    </a:p>
                  </a:txBody>
                  <a:tcPr marL="10824" marR="10824" marT="10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1" u="none" strike="noStrike" dirty="0" err="1">
                          <a:effectLst/>
                        </a:rPr>
                        <a:t>Tdap</a:t>
                      </a:r>
                      <a:endParaRPr lang="en-US" sz="2400" b="1" i="0" u="none" strike="noStrike" dirty="0">
                        <a:solidFill>
                          <a:srgbClr val="000000"/>
                        </a:solidFill>
                        <a:effectLst/>
                        <a:latin typeface="Calibri"/>
                      </a:endParaRPr>
                    </a:p>
                  </a:txBody>
                  <a:tcPr marL="10824" marR="10824" marT="10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1" u="none" strike="noStrike" dirty="0">
                          <a:effectLst/>
                        </a:rPr>
                        <a:t>HPV</a:t>
                      </a:r>
                      <a:endParaRPr lang="en-US" sz="2400" b="1" i="0" u="none" strike="noStrike" dirty="0">
                        <a:solidFill>
                          <a:srgbClr val="000000"/>
                        </a:solidFill>
                        <a:effectLst/>
                        <a:latin typeface="Calibri"/>
                      </a:endParaRPr>
                    </a:p>
                  </a:txBody>
                  <a:tcPr marL="10824" marR="10824" marT="10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1" u="none" strike="noStrike" dirty="0">
                          <a:effectLst/>
                        </a:rPr>
                        <a:t>Meningococcal</a:t>
                      </a:r>
                      <a:endParaRPr lang="en-US" sz="2400" b="1" i="0" u="none" strike="noStrike" dirty="0">
                        <a:solidFill>
                          <a:srgbClr val="000000"/>
                        </a:solidFill>
                        <a:effectLst/>
                        <a:latin typeface="Calibri"/>
                      </a:endParaRPr>
                    </a:p>
                  </a:txBody>
                  <a:tcPr marL="10824" marR="10824" marT="10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1" u="none" strike="noStrike" dirty="0">
                          <a:effectLst/>
                        </a:rPr>
                        <a:t>Other Vaccines</a:t>
                      </a:r>
                      <a:endParaRPr lang="en-US" sz="2400" b="1" i="0" u="none" strike="noStrike" dirty="0">
                        <a:solidFill>
                          <a:srgbClr val="000000"/>
                        </a:solidFill>
                        <a:effectLst/>
                        <a:latin typeface="Calibri"/>
                      </a:endParaRPr>
                    </a:p>
                  </a:txBody>
                  <a:tcPr marL="10824" marR="10824" marT="10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504926">
                <a:tc>
                  <a:txBody>
                    <a:bodyPr/>
                    <a:lstStyle/>
                    <a:p>
                      <a:pPr algn="l" fontAlgn="b"/>
                      <a:r>
                        <a:rPr lang="en-US" sz="2400" u="none" strike="noStrike" dirty="0">
                          <a:effectLst/>
                        </a:rPr>
                        <a:t>11-12</a:t>
                      </a:r>
                      <a:endParaRPr lang="en-US" sz="2400" b="0" i="0" u="none" strike="noStrike" dirty="0">
                        <a:solidFill>
                          <a:srgbClr val="000000"/>
                        </a:solidFill>
                        <a:effectLst/>
                        <a:latin typeface="Calibri"/>
                      </a:endParaRPr>
                    </a:p>
                  </a:txBody>
                  <a:tcPr marL="10824" marR="10824" marT="10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smtClean="0">
                          <a:effectLst/>
                        </a:rPr>
                        <a:t>X</a:t>
                      </a:r>
                      <a:endParaRPr lang="en-US" sz="2400" b="0" i="0" u="none" strike="noStrike" dirty="0">
                        <a:solidFill>
                          <a:srgbClr val="000000"/>
                        </a:solidFill>
                        <a:effectLst/>
                        <a:latin typeface="Calibri"/>
                      </a:endParaRPr>
                    </a:p>
                  </a:txBody>
                  <a:tcPr marL="10824" marR="10824" marT="10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smtClean="0">
                          <a:effectLst/>
                        </a:rPr>
                        <a:t>X</a:t>
                      </a:r>
                      <a:endParaRPr lang="en-US" sz="2400" b="0" i="0" u="none" strike="noStrike" dirty="0">
                        <a:solidFill>
                          <a:srgbClr val="000000"/>
                        </a:solidFill>
                        <a:effectLst/>
                        <a:latin typeface="Calibri"/>
                      </a:endParaRPr>
                    </a:p>
                  </a:txBody>
                  <a:tcPr marL="10824" marR="10824" marT="10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smtClean="0">
                          <a:effectLst/>
                        </a:rPr>
                        <a:t>X</a:t>
                      </a:r>
                      <a:endParaRPr lang="en-US" sz="2400" b="0" i="0" u="none" strike="noStrike" dirty="0">
                        <a:solidFill>
                          <a:srgbClr val="000000"/>
                        </a:solidFill>
                        <a:effectLst/>
                        <a:latin typeface="Calibri"/>
                      </a:endParaRPr>
                    </a:p>
                  </a:txBody>
                  <a:tcPr marL="10824" marR="10824" marT="10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smtClean="0">
                          <a:effectLst/>
                        </a:rPr>
                        <a:t>X</a:t>
                      </a:r>
                      <a:endParaRPr lang="en-US" sz="2400" b="0" i="0" u="none" strike="noStrike" dirty="0">
                        <a:solidFill>
                          <a:srgbClr val="000000"/>
                        </a:solidFill>
                        <a:effectLst/>
                        <a:latin typeface="+mn-lt"/>
                      </a:endParaRPr>
                    </a:p>
                  </a:txBody>
                  <a:tcPr marL="10824" marR="10824" marT="10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a:effectLst/>
                        </a:rPr>
                        <a:t>by provider</a:t>
                      </a:r>
                      <a:endParaRPr lang="en-US" sz="2400" b="0" i="0" u="none" strike="noStrike" dirty="0">
                        <a:solidFill>
                          <a:srgbClr val="000000"/>
                        </a:solidFill>
                        <a:effectLst/>
                        <a:latin typeface="Calibri"/>
                      </a:endParaRPr>
                    </a:p>
                  </a:txBody>
                  <a:tcPr marL="10824" marR="10824" marT="10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4926">
                <a:tc>
                  <a:txBody>
                    <a:bodyPr/>
                    <a:lstStyle/>
                    <a:p>
                      <a:pPr algn="l" fontAlgn="b"/>
                      <a:r>
                        <a:rPr lang="en-US" sz="2400" u="none" strike="noStrike" dirty="0">
                          <a:effectLst/>
                        </a:rPr>
                        <a:t>13-18</a:t>
                      </a:r>
                      <a:endParaRPr lang="en-US" sz="2400" b="0" i="0" u="none" strike="noStrike" dirty="0">
                        <a:solidFill>
                          <a:srgbClr val="000000"/>
                        </a:solidFill>
                        <a:effectLst/>
                        <a:latin typeface="Calibri"/>
                      </a:endParaRPr>
                    </a:p>
                  </a:txBody>
                  <a:tcPr marL="10824" marR="10824" marT="10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smtClean="0">
                          <a:effectLst/>
                        </a:rPr>
                        <a:t>X</a:t>
                      </a:r>
                      <a:endParaRPr lang="en-US" sz="2400" b="0" i="0" u="none" strike="noStrike" dirty="0">
                        <a:solidFill>
                          <a:srgbClr val="000000"/>
                        </a:solidFill>
                        <a:effectLst/>
                        <a:latin typeface="Calibri"/>
                      </a:endParaRPr>
                    </a:p>
                  </a:txBody>
                  <a:tcPr marL="10824" marR="10824" marT="10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a:effectLst/>
                        </a:rPr>
                        <a:t>CU</a:t>
                      </a:r>
                      <a:endParaRPr lang="en-US" sz="2400" b="0" i="0" u="none" strike="noStrike" dirty="0">
                        <a:solidFill>
                          <a:srgbClr val="000000"/>
                        </a:solidFill>
                        <a:effectLst/>
                        <a:latin typeface="Calibri"/>
                      </a:endParaRPr>
                    </a:p>
                  </a:txBody>
                  <a:tcPr marL="10824" marR="10824" marT="10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smtClean="0">
                          <a:effectLst/>
                        </a:rPr>
                        <a:t>CU,</a:t>
                      </a:r>
                      <a:r>
                        <a:rPr lang="en-US" sz="2400" u="none" strike="noStrike" baseline="0" dirty="0" smtClean="0">
                          <a:effectLst/>
                        </a:rPr>
                        <a:t> </a:t>
                      </a:r>
                      <a:r>
                        <a:rPr lang="en-US" sz="2400" u="none" strike="noStrike" dirty="0" smtClean="0">
                          <a:effectLst/>
                        </a:rPr>
                        <a:t>AR</a:t>
                      </a:r>
                      <a:endParaRPr lang="en-US" sz="2400" b="0" i="0" u="none" strike="noStrike" dirty="0">
                        <a:solidFill>
                          <a:srgbClr val="000000"/>
                        </a:solidFill>
                        <a:effectLst/>
                        <a:latin typeface="Calibri"/>
                      </a:endParaRPr>
                    </a:p>
                  </a:txBody>
                  <a:tcPr marL="10824" marR="10824" marT="10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smtClean="0">
                          <a:effectLst/>
                        </a:rPr>
                        <a:t>CU, </a:t>
                      </a:r>
                      <a:r>
                        <a:rPr lang="en-US" sz="2400" u="none" strike="noStrike" dirty="0">
                          <a:effectLst/>
                        </a:rPr>
                        <a:t>Booster</a:t>
                      </a:r>
                      <a:endParaRPr lang="en-US" sz="2400" b="0" i="0" u="none" strike="noStrike" dirty="0">
                        <a:solidFill>
                          <a:srgbClr val="000000"/>
                        </a:solidFill>
                        <a:effectLst/>
                        <a:latin typeface="Calibri"/>
                      </a:endParaRPr>
                    </a:p>
                  </a:txBody>
                  <a:tcPr marL="10824" marR="10824" marT="10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a:effectLst/>
                        </a:rPr>
                        <a:t>by provider</a:t>
                      </a:r>
                      <a:endParaRPr lang="en-US" sz="2400" b="0" i="0" u="none" strike="noStrike" dirty="0">
                        <a:solidFill>
                          <a:srgbClr val="000000"/>
                        </a:solidFill>
                        <a:effectLst/>
                        <a:latin typeface="Calibri"/>
                      </a:endParaRPr>
                    </a:p>
                  </a:txBody>
                  <a:tcPr marL="10824" marR="10824" marT="10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4926">
                <a:tc>
                  <a:txBody>
                    <a:bodyPr/>
                    <a:lstStyle/>
                    <a:p>
                      <a:pPr algn="l" fontAlgn="b"/>
                      <a:r>
                        <a:rPr lang="en-US" sz="2400" u="none" strike="noStrike" dirty="0">
                          <a:effectLst/>
                        </a:rPr>
                        <a:t>19-26</a:t>
                      </a:r>
                      <a:endParaRPr lang="en-US" sz="2400" b="0" i="0" u="none" strike="noStrike" dirty="0">
                        <a:solidFill>
                          <a:srgbClr val="000000"/>
                        </a:solidFill>
                        <a:effectLst/>
                        <a:latin typeface="Calibri"/>
                      </a:endParaRPr>
                    </a:p>
                  </a:txBody>
                  <a:tcPr marL="10824" marR="10824" marT="10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smtClean="0">
                          <a:effectLst/>
                        </a:rPr>
                        <a:t>X</a:t>
                      </a:r>
                      <a:endParaRPr lang="en-US" sz="2400" b="0" i="0" u="none" strike="noStrike" dirty="0">
                        <a:solidFill>
                          <a:srgbClr val="000000"/>
                        </a:solidFill>
                        <a:effectLst/>
                        <a:latin typeface="Calibri"/>
                      </a:endParaRPr>
                    </a:p>
                  </a:txBody>
                  <a:tcPr marL="10824" marR="10824" marT="10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0" i="0" u="none" strike="noStrike" dirty="0" smtClean="0">
                          <a:solidFill>
                            <a:schemeClr val="dk1"/>
                          </a:solidFill>
                          <a:effectLst/>
                          <a:latin typeface="+mn-lt"/>
                        </a:rPr>
                        <a:t>AN</a:t>
                      </a:r>
                      <a:endParaRPr lang="en-US" sz="2400" b="0" i="0" u="none" strike="noStrike" dirty="0">
                        <a:solidFill>
                          <a:srgbClr val="000000"/>
                        </a:solidFill>
                        <a:effectLst/>
                        <a:latin typeface="Calibri"/>
                      </a:endParaRPr>
                    </a:p>
                  </a:txBody>
                  <a:tcPr marL="10824" marR="10824" marT="10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smtClean="0">
                          <a:effectLst/>
                        </a:rPr>
                        <a:t>CU,</a:t>
                      </a:r>
                      <a:r>
                        <a:rPr lang="en-US" sz="2400" u="none" strike="noStrike" baseline="0" dirty="0" smtClean="0">
                          <a:effectLst/>
                        </a:rPr>
                        <a:t> </a:t>
                      </a:r>
                      <a:r>
                        <a:rPr lang="en-US" sz="2400" u="none" strike="noStrike" dirty="0" smtClean="0">
                          <a:effectLst/>
                        </a:rPr>
                        <a:t>AR</a:t>
                      </a:r>
                      <a:endParaRPr lang="en-US" sz="2400" b="0" i="0" u="none" strike="noStrike" dirty="0">
                        <a:solidFill>
                          <a:srgbClr val="000000"/>
                        </a:solidFill>
                        <a:effectLst/>
                        <a:latin typeface="Calibri"/>
                      </a:endParaRPr>
                    </a:p>
                  </a:txBody>
                  <a:tcPr marL="10824" marR="10824" marT="10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a:effectLst/>
                        </a:rPr>
                        <a:t>CU </a:t>
                      </a:r>
                      <a:endParaRPr lang="en-US" sz="2400" b="0" i="0" u="none" strike="noStrike" dirty="0">
                        <a:solidFill>
                          <a:srgbClr val="000000"/>
                        </a:solidFill>
                        <a:effectLst/>
                        <a:latin typeface="Calibri"/>
                      </a:endParaRPr>
                    </a:p>
                  </a:txBody>
                  <a:tcPr marL="10824" marR="10824" marT="10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a:effectLst/>
                        </a:rPr>
                        <a:t>by provider</a:t>
                      </a:r>
                      <a:endParaRPr lang="en-US" sz="2400" b="0" i="0" u="none" strike="noStrike" dirty="0">
                        <a:solidFill>
                          <a:srgbClr val="000000"/>
                        </a:solidFill>
                        <a:effectLst/>
                        <a:latin typeface="Calibri"/>
                      </a:endParaRPr>
                    </a:p>
                  </a:txBody>
                  <a:tcPr marL="10824" marR="10824" marT="10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533400" y="4607859"/>
            <a:ext cx="7010400" cy="1200329"/>
          </a:xfrm>
          <a:prstGeom prst="rect">
            <a:avLst/>
          </a:prstGeom>
          <a:noFill/>
        </p:spPr>
        <p:txBody>
          <a:bodyPr wrap="square" rtlCol="0">
            <a:spAutoFit/>
          </a:bodyPr>
          <a:lstStyle/>
          <a:p>
            <a:r>
              <a:rPr lang="en-US" dirty="0" smtClean="0">
                <a:solidFill>
                  <a:schemeClr val="bg1"/>
                </a:solidFill>
              </a:rPr>
              <a:t>X = Recommended vaccine</a:t>
            </a:r>
          </a:p>
          <a:p>
            <a:r>
              <a:rPr lang="en-US" dirty="0" smtClean="0">
                <a:solidFill>
                  <a:schemeClr val="bg1"/>
                </a:solidFill>
              </a:rPr>
              <a:t>CU = catch-up vaccine</a:t>
            </a:r>
          </a:p>
          <a:p>
            <a:r>
              <a:rPr lang="en-US" dirty="0" smtClean="0">
                <a:solidFill>
                  <a:schemeClr val="bg1"/>
                </a:solidFill>
              </a:rPr>
              <a:t>AN = On as needed basis</a:t>
            </a:r>
          </a:p>
          <a:p>
            <a:r>
              <a:rPr lang="en-US" dirty="0" smtClean="0">
                <a:solidFill>
                  <a:schemeClr val="bg1"/>
                </a:solidFill>
              </a:rPr>
              <a:t>AR = For those at-risk</a:t>
            </a:r>
            <a:endParaRPr lang="en-US" dirty="0">
              <a:solidFill>
                <a:schemeClr val="bg1"/>
              </a:solidFill>
            </a:endParaRPr>
          </a:p>
        </p:txBody>
      </p:sp>
      <p:sp>
        <p:nvSpPr>
          <p:cNvPr id="6" name="TextBox 5"/>
          <p:cNvSpPr txBox="1"/>
          <p:nvPr/>
        </p:nvSpPr>
        <p:spPr>
          <a:xfrm>
            <a:off x="322729" y="381015"/>
            <a:ext cx="8489577" cy="1200329"/>
          </a:xfrm>
          <a:prstGeom prst="rect">
            <a:avLst/>
          </a:prstGeom>
          <a:noFill/>
        </p:spPr>
        <p:txBody>
          <a:bodyPr wrap="square" rtlCol="0">
            <a:spAutoFit/>
          </a:bodyPr>
          <a:lstStyle/>
          <a:p>
            <a:pPr algn="ctr"/>
            <a:r>
              <a:rPr lang="en-US" sz="3600" b="1" dirty="0" smtClean="0">
                <a:solidFill>
                  <a:schemeClr val="bg1"/>
                </a:solidFill>
              </a:rPr>
              <a:t>Vaccines for Adolescents and Young Adults:</a:t>
            </a:r>
          </a:p>
          <a:p>
            <a:pPr algn="ctr"/>
            <a:r>
              <a:rPr lang="en-US" sz="3600" b="1" dirty="0" smtClean="0">
                <a:solidFill>
                  <a:schemeClr val="bg1"/>
                </a:solidFill>
              </a:rPr>
              <a:t> </a:t>
            </a:r>
            <a:r>
              <a:rPr lang="en-US" sz="2800" b="1" dirty="0" smtClean="0">
                <a:solidFill>
                  <a:schemeClr val="bg1"/>
                </a:solidFill>
              </a:rPr>
              <a:t>A  New Opportunity for Increasing Preventive Visits</a:t>
            </a:r>
            <a:endParaRPr lang="en-US" sz="2800" b="1" dirty="0">
              <a:solidFill>
                <a:schemeClr val="bg1"/>
              </a:solidFill>
            </a:endParaRPr>
          </a:p>
        </p:txBody>
      </p:sp>
      <p:sp>
        <p:nvSpPr>
          <p:cNvPr id="2" name="TextBox 1"/>
          <p:cNvSpPr txBox="1"/>
          <p:nvPr/>
        </p:nvSpPr>
        <p:spPr>
          <a:xfrm>
            <a:off x="1537755" y="6008947"/>
            <a:ext cx="5001690" cy="577081"/>
          </a:xfrm>
          <a:prstGeom prst="rect">
            <a:avLst/>
          </a:prstGeom>
          <a:noFill/>
        </p:spPr>
        <p:txBody>
          <a:bodyPr wrap="none" rtlCol="0">
            <a:spAutoFit/>
          </a:bodyPr>
          <a:lstStyle/>
          <a:p>
            <a:r>
              <a:rPr lang="en-US" sz="1050" i="1" dirty="0">
                <a:solidFill>
                  <a:schemeClr val="bg1"/>
                </a:solidFill>
              </a:rPr>
              <a:t>http://www.cdc.gov/vaccines/adults/rec-vac/index.html</a:t>
            </a:r>
          </a:p>
          <a:p>
            <a:r>
              <a:rPr lang="en-US" sz="1050" i="1" dirty="0">
                <a:solidFill>
                  <a:schemeClr val="bg1"/>
                </a:solidFill>
              </a:rPr>
              <a:t>http://www.cdc.gov/vaccines/schedules/easy-to-read/preteen-teen.html 	</a:t>
            </a:r>
          </a:p>
          <a:p>
            <a:r>
              <a:rPr lang="en-US" sz="1050" i="1" dirty="0">
                <a:solidFill>
                  <a:schemeClr val="bg1"/>
                </a:solidFill>
              </a:rPr>
              <a:t>http://www.cdc.gov/vaccines/schedules/downloads/adult/adult-schedule-easy-read.pdf</a:t>
            </a:r>
          </a:p>
        </p:txBody>
      </p:sp>
    </p:spTree>
    <p:extLst>
      <p:ext uri="{BB962C8B-B14F-4D97-AF65-F5344CB8AC3E}">
        <p14:creationId xmlns:p14="http://schemas.microsoft.com/office/powerpoint/2010/main" val="124003612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idx="1"/>
          </p:nvPr>
        </p:nvSpPr>
        <p:spPr>
          <a:xfrm>
            <a:off x="519113" y="1860550"/>
            <a:ext cx="8153400" cy="4879975"/>
          </a:xfrm>
        </p:spPr>
        <p:txBody>
          <a:bodyPr rtlCol="0">
            <a:noAutofit/>
          </a:bodyPr>
          <a:lstStyle/>
          <a:p>
            <a:pPr>
              <a:spcBef>
                <a:spcPts val="500"/>
              </a:spcBef>
              <a:defRPr/>
            </a:pPr>
            <a:r>
              <a:rPr lang="en-US" sz="2800" dirty="0" smtClean="0"/>
              <a:t>UCSF-NAHIC: Summary </a:t>
            </a:r>
            <a:r>
              <a:rPr lang="en-US" sz="2800" dirty="0"/>
              <a:t>of Recommended Guidelines for Clinical Preventive Services for Young Adults ages </a:t>
            </a:r>
            <a:r>
              <a:rPr lang="en-US" sz="2800" dirty="0" smtClean="0"/>
              <a:t>18-26</a:t>
            </a:r>
          </a:p>
          <a:p>
            <a:pPr lvl="1">
              <a:spcBef>
                <a:spcPts val="500"/>
              </a:spcBef>
              <a:defRPr/>
            </a:pPr>
            <a:r>
              <a:rPr lang="en-US" sz="2200" dirty="0" smtClean="0"/>
              <a:t>http</a:t>
            </a:r>
            <a:r>
              <a:rPr lang="en-US" sz="2200" dirty="0"/>
              <a:t>://nahic.ucsf.edu/</a:t>
            </a:r>
            <a:r>
              <a:rPr lang="en-US" sz="2200" dirty="0" err="1"/>
              <a:t>yaguidelines</a:t>
            </a:r>
            <a:r>
              <a:rPr lang="en-US" sz="2200" dirty="0" smtClean="0"/>
              <a:t>/</a:t>
            </a:r>
          </a:p>
          <a:p>
            <a:pPr>
              <a:spcBef>
                <a:spcPts val="500"/>
              </a:spcBef>
              <a:buFont typeface="Arial" pitchFamily="34" charset="0"/>
              <a:buChar char="•"/>
              <a:defRPr/>
            </a:pPr>
            <a:r>
              <a:rPr lang="en-US" sz="2800" dirty="0" smtClean="0"/>
              <a:t>The Partnership </a:t>
            </a:r>
            <a:r>
              <a:rPr lang="en-US" sz="2800" dirty="0"/>
              <a:t>for Male </a:t>
            </a:r>
            <a:r>
              <a:rPr lang="en-US" sz="2800" dirty="0" smtClean="0"/>
              <a:t>Youth: Clinical </a:t>
            </a:r>
            <a:r>
              <a:rPr lang="en-US" sz="2800" dirty="0"/>
              <a:t>Toolkit for Adolescent and Young Adult </a:t>
            </a:r>
            <a:r>
              <a:rPr lang="en-US" sz="2800" dirty="0" smtClean="0"/>
              <a:t>Males</a:t>
            </a:r>
          </a:p>
          <a:p>
            <a:pPr lvl="1">
              <a:spcBef>
                <a:spcPts val="500"/>
              </a:spcBef>
              <a:defRPr/>
            </a:pPr>
            <a:r>
              <a:rPr lang="en-US" sz="2000" dirty="0" smtClean="0">
                <a:cs typeface="Trebuchet MS"/>
              </a:rPr>
              <a:t>http://www.ayamalehealth.org/#sthash.boicPP5M.7O18oHOG.dpbs</a:t>
            </a:r>
          </a:p>
          <a:p>
            <a:pPr>
              <a:spcBef>
                <a:spcPts val="500"/>
              </a:spcBef>
              <a:buFont typeface="Arial" pitchFamily="34" charset="0"/>
              <a:buChar char="•"/>
              <a:defRPr/>
            </a:pPr>
            <a:r>
              <a:rPr lang="en-US" sz="2800" i="1" dirty="0" smtClean="0">
                <a:cs typeface="Trebuchet MS"/>
              </a:rPr>
              <a:t>Bright </a:t>
            </a:r>
            <a:r>
              <a:rPr lang="en-US" sz="2800" i="1" dirty="0">
                <a:cs typeface="Trebuchet MS"/>
              </a:rPr>
              <a:t>Futures</a:t>
            </a:r>
            <a:r>
              <a:rPr lang="en-US" sz="2800" dirty="0">
                <a:cs typeface="Trebuchet MS"/>
              </a:rPr>
              <a:t>: </a:t>
            </a:r>
            <a:r>
              <a:rPr lang="en-US" sz="2800" dirty="0" smtClean="0">
                <a:cs typeface="Trebuchet MS"/>
              </a:rPr>
              <a:t>http</a:t>
            </a:r>
            <a:r>
              <a:rPr lang="en-US" sz="2800" dirty="0">
                <a:cs typeface="Trebuchet MS"/>
              </a:rPr>
              <a:t>://brightfutures.aap.org</a:t>
            </a:r>
            <a:endParaRPr lang="en-US" sz="2800" dirty="0" smtClean="0">
              <a:cs typeface="Trebuchet MS"/>
            </a:endParaRPr>
          </a:p>
          <a:p>
            <a:pPr>
              <a:spcBef>
                <a:spcPts val="500"/>
              </a:spcBef>
              <a:buFont typeface="Arial" pitchFamily="34" charset="0"/>
              <a:buChar char="•"/>
              <a:defRPr/>
            </a:pPr>
            <a:endParaRPr lang="en-US" sz="1800" i="1" dirty="0">
              <a:solidFill>
                <a:schemeClr val="accent5">
                  <a:lumMod val="60000"/>
                  <a:lumOff val="40000"/>
                </a:schemeClr>
              </a:solidFill>
              <a:cs typeface="Trebuchet MS"/>
            </a:endParaRPr>
          </a:p>
          <a:p>
            <a:pPr>
              <a:spcBef>
                <a:spcPts val="500"/>
              </a:spcBef>
              <a:buFont typeface="Arial" pitchFamily="34" charset="0"/>
              <a:buChar char="•"/>
              <a:defRPr/>
            </a:pPr>
            <a:endParaRPr lang="en-US" sz="1800" i="1" dirty="0" smtClean="0">
              <a:solidFill>
                <a:schemeClr val="accent5">
                  <a:lumMod val="60000"/>
                  <a:lumOff val="40000"/>
                </a:schemeClr>
              </a:solidFill>
              <a:cs typeface="Trebuchet MS"/>
            </a:endParaRPr>
          </a:p>
        </p:txBody>
      </p:sp>
      <p:sp>
        <p:nvSpPr>
          <p:cNvPr id="47106" name="Rectangle 2"/>
          <p:cNvSpPr>
            <a:spLocks noGrp="1" noChangeArrowheads="1"/>
          </p:cNvSpPr>
          <p:nvPr>
            <p:ph type="title"/>
          </p:nvPr>
        </p:nvSpPr>
        <p:spPr>
          <a:xfrm>
            <a:off x="449263" y="317030"/>
            <a:ext cx="8229600" cy="1044575"/>
          </a:xfrm>
        </p:spPr>
        <p:txBody>
          <a:bodyPr>
            <a:normAutofit/>
          </a:bodyPr>
          <a:lstStyle/>
          <a:p>
            <a:r>
              <a:rPr lang="en-US" b="1" dirty="0">
                <a:latin typeface="+mj-lt"/>
              </a:rPr>
              <a:t>What’s new in </a:t>
            </a:r>
            <a:r>
              <a:rPr lang="en-US" b="1" dirty="0" smtClean="0">
                <a:latin typeface="+mj-lt"/>
              </a:rPr>
              <a:t>Guidelines - Tools</a:t>
            </a:r>
            <a:endParaRPr lang="en-US" b="1" dirty="0">
              <a:latin typeface="+mj-lt"/>
            </a:endParaRPr>
          </a:p>
        </p:txBody>
      </p:sp>
    </p:spTree>
    <p:extLst>
      <p:ext uri="{BB962C8B-B14F-4D97-AF65-F5344CB8AC3E}">
        <p14:creationId xmlns:p14="http://schemas.microsoft.com/office/powerpoint/2010/main" val="355666360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8078"/>
            <a:ext cx="8229600" cy="1143000"/>
          </a:xfrm>
        </p:spPr>
        <p:txBody>
          <a:bodyPr>
            <a:noAutofit/>
          </a:bodyPr>
          <a:lstStyle/>
          <a:p>
            <a:r>
              <a:rPr lang="en-US" b="1" dirty="0" smtClean="0">
                <a:latin typeface="+mj-lt"/>
              </a:rPr>
              <a:t>Interventions to increase </a:t>
            </a:r>
            <a:br>
              <a:rPr lang="en-US" b="1" dirty="0" smtClean="0">
                <a:latin typeface="+mj-lt"/>
              </a:rPr>
            </a:br>
            <a:r>
              <a:rPr lang="en-US" b="1" dirty="0" smtClean="0">
                <a:latin typeface="+mj-lt"/>
              </a:rPr>
              <a:t>Preventive Visit</a:t>
            </a:r>
            <a:endParaRPr lang="en-US" b="1" dirty="0">
              <a:latin typeface="+mj-lt"/>
            </a:endParaRPr>
          </a:p>
        </p:txBody>
      </p:sp>
      <p:sp>
        <p:nvSpPr>
          <p:cNvPr id="3" name="Content Placeholder 2"/>
          <p:cNvSpPr>
            <a:spLocks noGrp="1"/>
          </p:cNvSpPr>
          <p:nvPr>
            <p:ph idx="1"/>
          </p:nvPr>
        </p:nvSpPr>
        <p:spPr>
          <a:xfrm>
            <a:off x="519113" y="1860550"/>
            <a:ext cx="8229600" cy="4525963"/>
          </a:xfrm>
        </p:spPr>
        <p:txBody>
          <a:bodyPr/>
          <a:lstStyle/>
          <a:p>
            <a:pPr>
              <a:spcBef>
                <a:spcPts val="500"/>
              </a:spcBef>
            </a:pPr>
            <a:r>
              <a:rPr lang="en-US" dirty="0" smtClean="0">
                <a:solidFill>
                  <a:schemeClr val="bg1"/>
                </a:solidFill>
              </a:rPr>
              <a:t>Eliminate financial barriers</a:t>
            </a:r>
          </a:p>
          <a:p>
            <a:pPr>
              <a:spcBef>
                <a:spcPts val="500"/>
              </a:spcBef>
            </a:pPr>
            <a:r>
              <a:rPr lang="en-US" dirty="0">
                <a:solidFill>
                  <a:schemeClr val="bg1"/>
                </a:solidFill>
              </a:rPr>
              <a:t>Health </a:t>
            </a:r>
            <a:r>
              <a:rPr lang="en-US" dirty="0" smtClean="0">
                <a:solidFill>
                  <a:schemeClr val="bg1"/>
                </a:solidFill>
              </a:rPr>
              <a:t>literacy</a:t>
            </a:r>
          </a:p>
          <a:p>
            <a:pPr>
              <a:spcBef>
                <a:spcPts val="500"/>
              </a:spcBef>
            </a:pPr>
            <a:r>
              <a:rPr lang="en-US" dirty="0" smtClean="0">
                <a:solidFill>
                  <a:schemeClr val="bg1"/>
                </a:solidFill>
              </a:rPr>
              <a:t>Training of Health Professionals </a:t>
            </a:r>
          </a:p>
          <a:p>
            <a:pPr>
              <a:spcBef>
                <a:spcPts val="500"/>
              </a:spcBef>
            </a:pPr>
            <a:r>
              <a:rPr lang="en-US" dirty="0" smtClean="0">
                <a:solidFill>
                  <a:schemeClr val="bg1"/>
                </a:solidFill>
              </a:rPr>
              <a:t>Immunizations</a:t>
            </a:r>
          </a:p>
          <a:p>
            <a:pPr lvl="1">
              <a:spcBef>
                <a:spcPts val="500"/>
              </a:spcBef>
            </a:pPr>
            <a:r>
              <a:rPr lang="en-US" dirty="0" smtClean="0">
                <a:solidFill>
                  <a:schemeClr val="bg1"/>
                </a:solidFill>
              </a:rPr>
              <a:t>School Mandates</a:t>
            </a:r>
          </a:p>
          <a:p>
            <a:pPr lvl="1">
              <a:spcBef>
                <a:spcPts val="500"/>
              </a:spcBef>
            </a:pPr>
            <a:r>
              <a:rPr lang="en-US" dirty="0" smtClean="0">
                <a:solidFill>
                  <a:schemeClr val="bg1"/>
                </a:solidFill>
              </a:rPr>
              <a:t>Increasing numbers of adolescent/young adult specific vaccines</a:t>
            </a:r>
          </a:p>
          <a:p>
            <a:pPr lvl="1">
              <a:spcBef>
                <a:spcPts val="500"/>
              </a:spcBef>
            </a:pPr>
            <a:endParaRPr lang="en-US" dirty="0">
              <a:solidFill>
                <a:srgbClr val="FF0000"/>
              </a:solidFill>
            </a:endParaRPr>
          </a:p>
        </p:txBody>
      </p:sp>
    </p:spTree>
    <p:extLst>
      <p:ext uri="{BB962C8B-B14F-4D97-AF65-F5344CB8AC3E}">
        <p14:creationId xmlns:p14="http://schemas.microsoft.com/office/powerpoint/2010/main" val="231700404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186"/>
            <a:ext cx="8229600" cy="1143000"/>
          </a:xfrm>
        </p:spPr>
        <p:txBody>
          <a:bodyPr/>
          <a:lstStyle/>
          <a:p>
            <a:r>
              <a:rPr lang="en-US" b="1" dirty="0" smtClean="0">
                <a:latin typeface="+mj-lt"/>
              </a:rPr>
              <a:t>Measures: Other </a:t>
            </a:r>
            <a:r>
              <a:rPr lang="en-US" b="1" dirty="0">
                <a:latin typeface="+mj-lt"/>
              </a:rPr>
              <a:t>D</a:t>
            </a:r>
            <a:r>
              <a:rPr lang="en-US" b="1" dirty="0" smtClean="0">
                <a:latin typeface="+mj-lt"/>
              </a:rPr>
              <a:t>ata </a:t>
            </a:r>
            <a:r>
              <a:rPr lang="en-US" b="1" dirty="0">
                <a:latin typeface="+mj-lt"/>
              </a:rPr>
              <a:t>S</a:t>
            </a:r>
            <a:r>
              <a:rPr lang="en-US" b="1" dirty="0" smtClean="0">
                <a:latin typeface="+mj-lt"/>
              </a:rPr>
              <a:t>ources</a:t>
            </a:r>
            <a:endParaRPr lang="en-US" b="1" dirty="0">
              <a:latin typeface="+mj-lt"/>
            </a:endParaRPr>
          </a:p>
        </p:txBody>
      </p:sp>
      <p:sp>
        <p:nvSpPr>
          <p:cNvPr id="3" name="Content Placeholder 2"/>
          <p:cNvSpPr>
            <a:spLocks noGrp="1"/>
          </p:cNvSpPr>
          <p:nvPr>
            <p:ph idx="1"/>
          </p:nvPr>
        </p:nvSpPr>
        <p:spPr>
          <a:xfrm>
            <a:off x="519113" y="1583766"/>
            <a:ext cx="8229600" cy="4802748"/>
          </a:xfrm>
        </p:spPr>
        <p:txBody>
          <a:bodyPr/>
          <a:lstStyle/>
          <a:p>
            <a:pPr>
              <a:spcBef>
                <a:spcPts val="500"/>
              </a:spcBef>
            </a:pPr>
            <a:r>
              <a:rPr lang="en-US" dirty="0" smtClean="0"/>
              <a:t>Adolescents</a:t>
            </a:r>
          </a:p>
          <a:p>
            <a:pPr lvl="1">
              <a:spcBef>
                <a:spcPts val="500"/>
              </a:spcBef>
            </a:pPr>
            <a:r>
              <a:rPr lang="en-US" dirty="0" smtClean="0"/>
              <a:t>National Survey of Children’s Health</a:t>
            </a:r>
          </a:p>
          <a:p>
            <a:pPr lvl="1">
              <a:spcBef>
                <a:spcPts val="500"/>
              </a:spcBef>
            </a:pPr>
            <a:r>
              <a:rPr lang="en-US" dirty="0" smtClean="0"/>
              <a:t>National Health Interview Survey</a:t>
            </a:r>
          </a:p>
          <a:p>
            <a:pPr lvl="1">
              <a:spcBef>
                <a:spcPts val="500"/>
              </a:spcBef>
            </a:pPr>
            <a:r>
              <a:rPr lang="en-US" dirty="0" smtClean="0"/>
              <a:t>Medical Expenditure Panel Survey</a:t>
            </a:r>
          </a:p>
          <a:p>
            <a:pPr lvl="1">
              <a:spcBef>
                <a:spcPts val="500"/>
              </a:spcBef>
            </a:pPr>
            <a:r>
              <a:rPr lang="en-US" dirty="0" smtClean="0"/>
              <a:t>Centers for </a:t>
            </a:r>
            <a:r>
              <a:rPr lang="en-US" dirty="0"/>
              <a:t>Medicare and Medicaid </a:t>
            </a:r>
            <a:r>
              <a:rPr lang="en-US" dirty="0" smtClean="0"/>
              <a:t>Services</a:t>
            </a:r>
          </a:p>
          <a:p>
            <a:pPr>
              <a:spcBef>
                <a:spcPts val="500"/>
              </a:spcBef>
            </a:pPr>
            <a:r>
              <a:rPr lang="en-US" dirty="0" smtClean="0"/>
              <a:t>Young Adults</a:t>
            </a:r>
            <a:endParaRPr lang="en-US" dirty="0"/>
          </a:p>
          <a:p>
            <a:pPr lvl="1">
              <a:spcBef>
                <a:spcPts val="500"/>
              </a:spcBef>
            </a:pPr>
            <a:r>
              <a:rPr lang="en-US" dirty="0" smtClean="0"/>
              <a:t>Behavioral Risk Factor Surveillance System</a:t>
            </a:r>
          </a:p>
          <a:p>
            <a:pPr lvl="1">
              <a:spcBef>
                <a:spcPts val="500"/>
              </a:spcBef>
            </a:pPr>
            <a:r>
              <a:rPr lang="en-US" dirty="0"/>
              <a:t>Medical Expenditure Panel Survey</a:t>
            </a:r>
          </a:p>
          <a:p>
            <a:pPr lvl="1">
              <a:spcBef>
                <a:spcPts val="500"/>
              </a:spcBef>
            </a:pPr>
            <a:endParaRPr lang="en-US" b="1" dirty="0">
              <a:solidFill>
                <a:srgbClr val="FF0000"/>
              </a:solidFill>
            </a:endParaRPr>
          </a:p>
          <a:p>
            <a:pPr lvl="1">
              <a:spcBef>
                <a:spcPts val="500"/>
              </a:spcBef>
            </a:pPr>
            <a:endParaRPr lang="en-US" dirty="0" smtClean="0">
              <a:solidFill>
                <a:srgbClr val="FF0000"/>
              </a:solidFill>
            </a:endParaRPr>
          </a:p>
          <a:p>
            <a:pPr>
              <a:spcBef>
                <a:spcPts val="500"/>
              </a:spcBef>
            </a:pPr>
            <a:endParaRPr lang="en-US" b="1" dirty="0">
              <a:solidFill>
                <a:srgbClr val="FF0000"/>
              </a:solidFill>
            </a:endParaRPr>
          </a:p>
        </p:txBody>
      </p:sp>
    </p:spTree>
    <p:extLst>
      <p:ext uri="{BB962C8B-B14F-4D97-AF65-F5344CB8AC3E}">
        <p14:creationId xmlns:p14="http://schemas.microsoft.com/office/powerpoint/2010/main" val="199940360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460195"/>
            <a:ext cx="7772400" cy="762000"/>
          </a:xfrm>
        </p:spPr>
        <p:txBody>
          <a:bodyPr>
            <a:normAutofit/>
          </a:bodyPr>
          <a:lstStyle/>
          <a:p>
            <a:r>
              <a:rPr lang="en-US" b="1" dirty="0">
                <a:latin typeface="+mj-lt"/>
              </a:rPr>
              <a:t>Adolescent Surveys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84923054"/>
              </p:ext>
            </p:extLst>
          </p:nvPr>
        </p:nvGraphicFramePr>
        <p:xfrm>
          <a:off x="430306" y="1328316"/>
          <a:ext cx="8305799" cy="4642190"/>
        </p:xfrm>
        <a:graphic>
          <a:graphicData uri="http://schemas.openxmlformats.org/drawingml/2006/table">
            <a:tbl>
              <a:tblPr/>
              <a:tblGrid>
                <a:gridCol w="780585"/>
                <a:gridCol w="1003610"/>
                <a:gridCol w="1037064"/>
                <a:gridCol w="936702"/>
                <a:gridCol w="2999678"/>
                <a:gridCol w="1548160"/>
              </a:tblGrid>
              <a:tr h="2405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j-lt"/>
                          <a:ea typeface="ＭＳ Ｐゴシック" charset="0"/>
                        </a:rPr>
                        <a:t>Survey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j-lt"/>
                          <a:ea typeface="ＭＳ Ｐゴシック" charset="0"/>
                        </a:rPr>
                        <a:t>Method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j-lt"/>
                          <a:ea typeface="ＭＳ Ｐゴシック" charset="0"/>
                        </a:rPr>
                        <a:t>Response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j-lt"/>
                          <a:ea typeface="ＭＳ Ｐゴシック" charset="0"/>
                        </a:rPr>
                        <a:t>Rate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rgbClr val="000000"/>
                          </a:solidFill>
                          <a:effectLst/>
                          <a:latin typeface="+mj-lt"/>
                          <a:ea typeface="ＭＳ Ｐゴシック" charset="0"/>
                        </a:rPr>
                        <a:t>Respon</a:t>
                      </a:r>
                      <a:r>
                        <a:rPr kumimoji="0" lang="en-US" sz="1400" b="1" i="0" u="none" strike="noStrike" cap="none" normalizeH="0" baseline="0" dirty="0">
                          <a:ln>
                            <a:noFill/>
                          </a:ln>
                          <a:solidFill>
                            <a:srgbClr val="000000"/>
                          </a:solidFill>
                          <a:effectLst/>
                          <a:latin typeface="+mj-lt"/>
                          <a:ea typeface="ＭＳ Ｐゴシック" charset="0"/>
                        </a:rPr>
                        <a:t>-dent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j-lt"/>
                          <a:ea typeface="ＭＳ Ｐゴシック" charset="0"/>
                        </a:rPr>
                        <a:t>PV definition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mj-lt"/>
                          <a:ea typeface="ＭＳ Ｐゴシック" charset="0"/>
                        </a:rPr>
                        <a:t>State-level Availability</a:t>
                      </a:r>
                      <a:endParaRPr kumimoji="0" lang="en-US" sz="1400" b="1" i="0" u="none" strike="noStrike" cap="none" normalizeH="0" baseline="0" dirty="0">
                        <a:ln>
                          <a:noFill/>
                        </a:ln>
                        <a:solidFill>
                          <a:srgbClr val="000000"/>
                        </a:solidFill>
                        <a:effectLst/>
                        <a:latin typeface="+mj-lt"/>
                        <a:ea typeface="ＭＳ Ｐゴシック"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r h="10565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charset="0"/>
                        </a:rPr>
                        <a:t>NHIS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charset="0"/>
                        </a:rPr>
                        <a:t>Face to face interview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j-lt"/>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charset="0"/>
                        </a:rPr>
                        <a:t>82%</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charset="0"/>
                        </a:rPr>
                        <a:t>Parent/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charset="0"/>
                        </a:rPr>
                        <a:t>caregiver</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rgbClr val="000000"/>
                          </a:solidFill>
                          <a:effectLst/>
                          <a:latin typeface="+mj-lt"/>
                          <a:ea typeface="ＭＳ Ｐゴシック" charset="0"/>
                        </a:rPr>
                        <a:t>“</a:t>
                      </a:r>
                      <a:r>
                        <a:rPr kumimoji="0" lang="en-US" sz="1400" b="0" i="0" u="none" strike="noStrike" cap="none" normalizeH="0" baseline="0" dirty="0">
                          <a:ln>
                            <a:noFill/>
                          </a:ln>
                          <a:solidFill>
                            <a:srgbClr val="000000"/>
                          </a:solidFill>
                          <a:effectLst/>
                          <a:latin typeface="+mj-lt"/>
                          <a:ea typeface="ＭＳ Ｐゴシック" charset="0"/>
                        </a:rPr>
                        <a:t>During the past 12 months, did ___ receive a well-child check-up, that is a general check-up, when [he/she] was not sick or injured?</a:t>
                      </a:r>
                      <a:r>
                        <a:rPr kumimoji="0" lang="ja-JP" altLang="en-US" sz="1400" b="0" i="0" u="none" strike="noStrike" cap="none" normalizeH="0" baseline="0" dirty="0">
                          <a:ln>
                            <a:noFill/>
                          </a:ln>
                          <a:solidFill>
                            <a:srgbClr val="000000"/>
                          </a:solidFill>
                          <a:effectLst/>
                          <a:latin typeface="+mj-lt"/>
                          <a:ea typeface="ＭＳ Ｐゴシック" charset="0"/>
                        </a:rPr>
                        <a:t>”</a:t>
                      </a:r>
                      <a:r>
                        <a:rPr kumimoji="0" lang="en-US" sz="1400" b="0" i="0" u="none" strike="noStrike" cap="none" normalizeH="0" baseline="0" dirty="0">
                          <a:ln>
                            <a:noFill/>
                          </a:ln>
                          <a:solidFill>
                            <a:srgbClr val="000000"/>
                          </a:solidFill>
                          <a:effectLst/>
                          <a:latin typeface="+mj-lt"/>
                          <a:ea typeface="ＭＳ Ｐゴシック" charset="0"/>
                        </a:rPr>
                        <a:t> Yes versus no.</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j-lt"/>
                          <a:ea typeface="ＭＳ Ｐゴシック" charset="0"/>
                        </a:rPr>
                        <a:t>Available for approximately half of states- largest states</a:t>
                      </a:r>
                      <a:endParaRPr kumimoji="0" lang="en-US" sz="1400" b="0" i="0" u="none" strike="noStrike" cap="none" normalizeH="0" baseline="0" dirty="0">
                        <a:ln>
                          <a:noFill/>
                        </a:ln>
                        <a:solidFill>
                          <a:srgbClr val="000000"/>
                        </a:solidFill>
                        <a:effectLst/>
                        <a:latin typeface="+mj-lt"/>
                        <a:ea typeface="ＭＳ Ｐゴシック"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23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j-lt"/>
                          <a:ea typeface="ＭＳ Ｐゴシック" charset="0"/>
                        </a:rPr>
                        <a:t>NSCH</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charset="0"/>
                        </a:rPr>
                        <a:t>Phone interview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charset="0"/>
                        </a:rPr>
                        <a:t>38% land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charset="0"/>
                        </a:rPr>
                        <a:t>16% cell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charset="0"/>
                        </a:rPr>
                        <a:t>Parent/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charset="0"/>
                        </a:rPr>
                        <a:t>caregiver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j-lt"/>
                        <a:ea typeface="ＭＳ Ｐゴシック"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rgbClr val="000000"/>
                          </a:solidFill>
                          <a:effectLst/>
                          <a:latin typeface="+mj-lt"/>
                          <a:ea typeface="ＭＳ Ｐゴシック" charset="0"/>
                        </a:rPr>
                        <a:t>“</a:t>
                      </a:r>
                      <a:r>
                        <a:rPr kumimoji="0" lang="en-US" sz="1400" b="0" i="0" u="none" strike="noStrike" cap="none" normalizeH="0" baseline="0" dirty="0">
                          <a:ln>
                            <a:noFill/>
                          </a:ln>
                          <a:solidFill>
                            <a:srgbClr val="000000"/>
                          </a:solidFill>
                          <a:effectLst/>
                          <a:latin typeface="+mj-lt"/>
                          <a:ea typeface="ＭＳ Ｐゴシック" charset="0"/>
                        </a:rPr>
                        <a:t>During the past 12 months/Since [his/her] birth, how many times did ___ see a doctor, nurse, or other health care provider for </a:t>
                      </a:r>
                      <a:r>
                        <a:rPr kumimoji="0" lang="en-US" sz="1400" b="0" i="1" u="none" strike="noStrike" cap="none" normalizeH="0" baseline="0" dirty="0">
                          <a:ln>
                            <a:noFill/>
                          </a:ln>
                          <a:solidFill>
                            <a:srgbClr val="000000"/>
                          </a:solidFill>
                          <a:effectLst/>
                          <a:latin typeface="+mj-lt"/>
                          <a:ea typeface="ＭＳ Ｐゴシック" charset="0"/>
                        </a:rPr>
                        <a:t>preventive </a:t>
                      </a:r>
                      <a:r>
                        <a:rPr kumimoji="0" lang="en-US" sz="1400" b="0" i="0" u="none" strike="noStrike" cap="none" normalizeH="0" baseline="0" dirty="0">
                          <a:ln>
                            <a:noFill/>
                          </a:ln>
                          <a:solidFill>
                            <a:srgbClr val="000000"/>
                          </a:solidFill>
                          <a:effectLst/>
                          <a:latin typeface="+mj-lt"/>
                          <a:ea typeface="ＭＳ Ｐゴシック" charset="0"/>
                        </a:rPr>
                        <a:t>medical care such as a physical exam or well-child checkup??</a:t>
                      </a:r>
                      <a:r>
                        <a:rPr kumimoji="0" lang="ja-JP" altLang="en-US" sz="1400" b="0" i="0" u="none" strike="noStrike" cap="none" normalizeH="0" baseline="0" dirty="0">
                          <a:ln>
                            <a:noFill/>
                          </a:ln>
                          <a:solidFill>
                            <a:srgbClr val="000000"/>
                          </a:solidFill>
                          <a:effectLst/>
                          <a:latin typeface="+mj-lt"/>
                          <a:ea typeface="ＭＳ Ｐゴシック" charset="0"/>
                        </a:rPr>
                        <a:t>”</a:t>
                      </a:r>
                      <a:r>
                        <a:rPr kumimoji="0" lang="en-US" sz="1400" b="0" i="0" u="none" strike="noStrike" cap="none" normalizeH="0" baseline="0" dirty="0">
                          <a:ln>
                            <a:noFill/>
                          </a:ln>
                          <a:solidFill>
                            <a:srgbClr val="000000"/>
                          </a:solidFill>
                          <a:effectLst/>
                          <a:latin typeface="+mj-lt"/>
                          <a:ea typeface="ＭＳ Ｐゴシック" charset="0"/>
                        </a:rPr>
                        <a:t> Scored at least 1 vs none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j-lt"/>
                          <a:ea typeface="ＭＳ Ｐゴシック" charset="0"/>
                        </a:rPr>
                        <a:t>Available for all states</a:t>
                      </a:r>
                      <a:endParaRPr kumimoji="0" lang="en-US" sz="1400" b="0" i="0" u="none" strike="noStrike" cap="none" normalizeH="0" baseline="0" dirty="0">
                        <a:ln>
                          <a:noFill/>
                        </a:ln>
                        <a:solidFill>
                          <a:srgbClr val="000000"/>
                        </a:solidFill>
                        <a:effectLst/>
                        <a:latin typeface="+mj-lt"/>
                        <a:ea typeface="ＭＳ Ｐゴシック"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95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charset="0"/>
                        </a:rPr>
                        <a:t>MEPS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charset="0"/>
                        </a:rPr>
                        <a:t>Face to face interview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charset="0"/>
                        </a:rPr>
                        <a:t>59%</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j-lt"/>
                          <a:ea typeface="ＭＳ Ｐゴシック" charset="0"/>
                        </a:rPr>
                        <a:t>Parent/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j-lt"/>
                          <a:ea typeface="ＭＳ Ｐゴシック" charset="0"/>
                        </a:rPr>
                        <a:t>caregiver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mj-lt"/>
                        <a:ea typeface="ＭＳ Ｐゴシック"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charset="0"/>
                        </a:rPr>
                        <a:t>Preventive visit measure constructed from respondent reports of health care visits</a:t>
                      </a:r>
                      <a:r>
                        <a:rPr kumimoji="0" lang="en-US" sz="1400" b="0" i="0" u="none" strike="noStrike" cap="none" normalizeH="0" baseline="30000" dirty="0">
                          <a:ln>
                            <a:noFill/>
                          </a:ln>
                          <a:solidFill>
                            <a:srgbClr val="000000"/>
                          </a:solidFill>
                          <a:effectLst/>
                          <a:latin typeface="+mj-lt"/>
                          <a:ea typeface="ＭＳ Ｐゴシック" charset="0"/>
                        </a:rPr>
                        <a:t> a</a:t>
                      </a:r>
                      <a:r>
                        <a:rPr kumimoji="0" lang="en-US" sz="1400" b="0" i="0" u="none" strike="noStrike" cap="none" normalizeH="0" baseline="0" dirty="0">
                          <a:ln>
                            <a:noFill/>
                          </a:ln>
                          <a:solidFill>
                            <a:srgbClr val="000000"/>
                          </a:solidFill>
                          <a:effectLst/>
                          <a:latin typeface="+mj-lt"/>
                          <a:ea typeface="ＭＳ Ｐゴシック" charset="0"/>
                        </a:rPr>
                        <a:t> (immunization visit, well-child visit, general checkup) (Recoded as at least 1 visit versus none)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mj-lt"/>
                          <a:ea typeface="ＭＳ Ｐゴシック" charset="0"/>
                        </a:rPr>
                        <a:t>Available for approximately half of states- largest states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j-lt"/>
                        <a:ea typeface="ＭＳ Ｐゴシック"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90939860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453446"/>
            <a:ext cx="7772400" cy="762000"/>
          </a:xfrm>
        </p:spPr>
        <p:txBody>
          <a:bodyPr>
            <a:normAutofit/>
          </a:bodyPr>
          <a:lstStyle/>
          <a:p>
            <a:r>
              <a:rPr lang="en-US" b="1" dirty="0">
                <a:latin typeface="+mj-lt"/>
              </a:rPr>
              <a:t>Young Adult Surveys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8334785"/>
              </p:ext>
            </p:extLst>
          </p:nvPr>
        </p:nvGraphicFramePr>
        <p:xfrm>
          <a:off x="434786" y="1342954"/>
          <a:ext cx="8305799" cy="4419607"/>
        </p:xfrm>
        <a:graphic>
          <a:graphicData uri="http://schemas.openxmlformats.org/drawingml/2006/table">
            <a:tbl>
              <a:tblPr/>
              <a:tblGrid>
                <a:gridCol w="782444"/>
                <a:gridCol w="914400"/>
                <a:gridCol w="1037063"/>
                <a:gridCol w="880947"/>
                <a:gridCol w="3133492"/>
                <a:gridCol w="1557453"/>
              </a:tblGrid>
              <a:tr h="3515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j-lt"/>
                          <a:ea typeface="ＭＳ Ｐゴシック" charset="0"/>
                          <a:cs typeface="Arial" panose="020B0604020202020204" pitchFamily="34" charset="0"/>
                        </a:rPr>
                        <a:t>Survey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j-lt"/>
                          <a:ea typeface="ＭＳ Ｐゴシック" charset="0"/>
                          <a:cs typeface="Arial" panose="020B0604020202020204" pitchFamily="34" charset="0"/>
                        </a:rPr>
                        <a:t>Method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j-lt"/>
                          <a:ea typeface="ＭＳ Ｐゴシック" charset="0"/>
                          <a:cs typeface="Arial" panose="020B0604020202020204" pitchFamily="34" charset="0"/>
                        </a:rPr>
                        <a:t>Response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j-lt"/>
                          <a:ea typeface="ＭＳ Ｐゴシック" charset="0"/>
                          <a:cs typeface="Arial" panose="020B0604020202020204" pitchFamily="34" charset="0"/>
                        </a:rPr>
                        <a:t>Rate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rgbClr val="000000"/>
                          </a:solidFill>
                          <a:effectLst/>
                          <a:latin typeface="+mj-lt"/>
                          <a:ea typeface="ＭＳ Ｐゴシック" charset="0"/>
                          <a:cs typeface="Arial" panose="020B0604020202020204" pitchFamily="34" charset="0"/>
                        </a:rPr>
                        <a:t>Respon</a:t>
                      </a:r>
                      <a:r>
                        <a:rPr kumimoji="0" lang="en-US" sz="1400" b="1" i="0" u="none" strike="noStrike" cap="none" normalizeH="0" baseline="0" dirty="0">
                          <a:ln>
                            <a:noFill/>
                          </a:ln>
                          <a:solidFill>
                            <a:srgbClr val="000000"/>
                          </a:solidFill>
                          <a:effectLst/>
                          <a:latin typeface="+mj-lt"/>
                          <a:ea typeface="ＭＳ Ｐゴシック" charset="0"/>
                          <a:cs typeface="Arial" panose="020B0604020202020204" pitchFamily="34" charset="0"/>
                        </a:rPr>
                        <a:t>-dent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j-lt"/>
                          <a:ea typeface="ＭＳ Ｐゴシック" charset="0"/>
                          <a:cs typeface="Arial" panose="020B0604020202020204" pitchFamily="34" charset="0"/>
                        </a:rPr>
                        <a:t>PV definition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mj-lt"/>
                          <a:ea typeface="ＭＳ Ｐゴシック" charset="0"/>
                        </a:rPr>
                        <a:t>State-level availability</a:t>
                      </a:r>
                      <a:endParaRPr kumimoji="0" lang="en-US" sz="1400" b="1" i="0" u="none" strike="noStrike" cap="none" normalizeH="0" baseline="0" dirty="0">
                        <a:ln>
                          <a:noFill/>
                        </a:ln>
                        <a:solidFill>
                          <a:srgbClr val="000000"/>
                        </a:solidFill>
                        <a:effectLst/>
                        <a:latin typeface="+mj-lt"/>
                        <a:ea typeface="ＭＳ Ｐゴシック"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r h="753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j-lt"/>
                          <a:ea typeface="ＭＳ Ｐゴシック" charset="0"/>
                          <a:cs typeface="Arial" panose="020B0604020202020204" pitchFamily="34" charset="0"/>
                        </a:rPr>
                        <a:t>BRFSS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charset="0"/>
                          <a:cs typeface="Arial" panose="020B0604020202020204" pitchFamily="34" charset="0"/>
                        </a:rPr>
                        <a:t>Phone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charset="0"/>
                          <a:cs typeface="Arial" panose="020B0604020202020204" pitchFamily="34" charset="0"/>
                        </a:rPr>
                        <a:t>interview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charset="0"/>
                          <a:cs typeface="Arial" panose="020B0604020202020204" pitchFamily="34" charset="0"/>
                        </a:rPr>
                        <a:t>53% land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charset="0"/>
                          <a:cs typeface="Arial" panose="020B0604020202020204" pitchFamily="34" charset="0"/>
                        </a:rPr>
                        <a:t>28% cell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charset="0"/>
                          <a:cs typeface="Arial" panose="020B0604020202020204" pitchFamily="34" charset="0"/>
                        </a:rPr>
                        <a:t>Young adult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rgbClr val="000000"/>
                          </a:solidFill>
                          <a:effectLst/>
                          <a:latin typeface="+mj-lt"/>
                          <a:ea typeface="ＭＳ Ｐゴシック" charset="0"/>
                          <a:cs typeface="Arial" panose="020B0604020202020204" pitchFamily="34" charset="0"/>
                        </a:rPr>
                        <a:t>“</a:t>
                      </a:r>
                      <a:r>
                        <a:rPr kumimoji="0" lang="en-US" sz="1400" b="0" i="0" u="none" strike="noStrike" cap="none" normalizeH="0" baseline="0" dirty="0">
                          <a:ln>
                            <a:noFill/>
                          </a:ln>
                          <a:solidFill>
                            <a:srgbClr val="000000"/>
                          </a:solidFill>
                          <a:effectLst/>
                          <a:latin typeface="+mj-lt"/>
                          <a:ea typeface="ＭＳ Ｐゴシック" charset="0"/>
                          <a:cs typeface="Arial" panose="020B0604020202020204" pitchFamily="34" charset="0"/>
                        </a:rPr>
                        <a:t>About how long has it been since you last visited a doctor for a routine checkup? A routine checkup is a general physical exam, not an exam for a specific injury, illness, or condition.</a:t>
                      </a:r>
                      <a:r>
                        <a:rPr kumimoji="0" lang="ja-JP" altLang="en-US" sz="1400" b="0" i="0" u="none" strike="noStrike" cap="none" normalizeH="0" baseline="0" dirty="0">
                          <a:ln>
                            <a:noFill/>
                          </a:ln>
                          <a:solidFill>
                            <a:srgbClr val="000000"/>
                          </a:solidFill>
                          <a:effectLst/>
                          <a:latin typeface="+mj-lt"/>
                          <a:ea typeface="ＭＳ Ｐゴシック" charset="0"/>
                          <a:cs typeface="Arial" panose="020B0604020202020204" pitchFamily="34" charset="0"/>
                        </a:rPr>
                        <a:t>”</a:t>
                      </a:r>
                      <a:endParaRPr kumimoji="0" lang="en-US" sz="1400" b="0" i="0" u="none" strike="noStrike" cap="none" normalizeH="0" baseline="0" dirty="0">
                        <a:ln>
                          <a:noFill/>
                        </a:ln>
                        <a:solidFill>
                          <a:srgbClr val="000000"/>
                        </a:solidFill>
                        <a:effectLst/>
                        <a:latin typeface="+mj-lt"/>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charset="0"/>
                          <a:cs typeface="Arial" panose="020B0604020202020204" pitchFamily="34" charset="0"/>
                        </a:rPr>
                        <a:t>Within past year/or other. Yes v. no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j-lt"/>
                          <a:ea typeface="ＭＳ Ｐゴシック" charset="0"/>
                        </a:rPr>
                        <a:t>Available for all states</a:t>
                      </a:r>
                      <a:endParaRPr kumimoji="0" lang="en-US" sz="1400" b="0" i="0" u="none" strike="noStrike" cap="none" normalizeH="0" baseline="0" dirty="0">
                        <a:ln>
                          <a:noFill/>
                        </a:ln>
                        <a:solidFill>
                          <a:srgbClr val="000000"/>
                        </a:solidFill>
                        <a:effectLst/>
                        <a:latin typeface="+mj-lt"/>
                        <a:ea typeface="ＭＳ Ｐゴシック"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65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j-lt"/>
                          <a:ea typeface="ＭＳ Ｐゴシック" charset="0"/>
                          <a:cs typeface="Arial" panose="020B0604020202020204" pitchFamily="34" charset="0"/>
                        </a:rPr>
                        <a:t>MEPS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j-lt"/>
                          <a:ea typeface="ＭＳ Ｐゴシック" charset="0"/>
                          <a:cs typeface="Arial" panose="020B0604020202020204" pitchFamily="34" charset="0"/>
                        </a:rPr>
                        <a:t>Face to face interview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j-lt"/>
                          <a:ea typeface="ＭＳ Ｐゴシック" charset="0"/>
                          <a:cs typeface="Arial" panose="020B0604020202020204" pitchFamily="34" charset="0"/>
                        </a:rPr>
                        <a:t>59%</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j-lt"/>
                          <a:ea typeface="ＭＳ Ｐゴシック" charset="0"/>
                          <a:cs typeface="Arial" panose="020B0604020202020204" pitchFamily="34" charset="0"/>
                        </a:rPr>
                        <a:t>Young adult 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j-lt"/>
                          <a:ea typeface="ＭＳ Ｐゴシック" charset="0"/>
                          <a:cs typeface="Arial" panose="020B0604020202020204" pitchFamily="34" charset="0"/>
                        </a:rPr>
                        <a:t>Most know. Adult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rgbClr val="000000"/>
                          </a:solidFill>
                          <a:effectLst/>
                          <a:latin typeface="+mj-lt"/>
                          <a:ea typeface="ＭＳ Ｐゴシック" charset="0"/>
                          <a:cs typeface="Arial" panose="020B0604020202020204" pitchFamily="34" charset="0"/>
                        </a:rPr>
                        <a:t>“</a:t>
                      </a:r>
                      <a:r>
                        <a:rPr kumimoji="0" lang="en-US" sz="1400" b="0" i="0" u="none" strike="noStrike" cap="none" normalizeH="0" baseline="0" dirty="0">
                          <a:ln>
                            <a:noFill/>
                          </a:ln>
                          <a:solidFill>
                            <a:srgbClr val="000000"/>
                          </a:solidFill>
                          <a:effectLst/>
                          <a:latin typeface="+mj-lt"/>
                          <a:ea typeface="ＭＳ Ｐゴシック" charset="0"/>
                          <a:cs typeface="Arial" panose="020B0604020202020204" pitchFamily="34" charset="0"/>
                        </a:rPr>
                        <a:t>About how long has it been since (person) had a routine check-up by a doctor or other health professional?</a:t>
                      </a:r>
                      <a:r>
                        <a:rPr kumimoji="0" lang="ja-JP" altLang="en-US" sz="1400" b="0" i="0" u="none" strike="noStrike" cap="none" normalizeH="0" baseline="0" dirty="0">
                          <a:ln>
                            <a:noFill/>
                          </a:ln>
                          <a:solidFill>
                            <a:srgbClr val="000000"/>
                          </a:solidFill>
                          <a:effectLst/>
                          <a:latin typeface="+mj-lt"/>
                          <a:ea typeface="ＭＳ Ｐゴシック" charset="0"/>
                          <a:cs typeface="Arial" panose="020B0604020202020204" pitchFamily="34" charset="0"/>
                        </a:rPr>
                        <a:t>”</a:t>
                      </a:r>
                      <a:r>
                        <a:rPr kumimoji="0" lang="en-US" sz="1400" b="0" i="0" u="none" strike="noStrike" cap="none" normalizeH="0" baseline="0" dirty="0">
                          <a:ln>
                            <a:noFill/>
                          </a:ln>
                          <a:solidFill>
                            <a:srgbClr val="000000"/>
                          </a:solidFill>
                          <a:effectLst/>
                          <a:latin typeface="+mj-lt"/>
                          <a:ea typeface="ＭＳ Ｐゴシック" charset="0"/>
                          <a:cs typeface="Arial" panose="020B0604020202020204" pitchFamily="34" charset="0"/>
                        </a:rPr>
                        <a:t> Within past year/or other. Yes v. no</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mj-lt"/>
                          <a:ea typeface="ＭＳ Ｐゴシック" charset="0"/>
                        </a:rPr>
                        <a:t>Available for approximately half of states- largest states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j-lt"/>
                        <a:ea typeface="ＭＳ Ｐゴシック"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941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j-lt"/>
                          <a:ea typeface="ＭＳ Ｐゴシック" charset="0"/>
                          <a:cs typeface="Arial" panose="020B0604020202020204" pitchFamily="34" charset="0"/>
                        </a:rPr>
                        <a:t>MEPS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j-lt"/>
                          <a:ea typeface="ＭＳ Ｐゴシック" charset="0"/>
                          <a:cs typeface="Arial" panose="020B0604020202020204" pitchFamily="34" charset="0"/>
                        </a:rPr>
                        <a:t>Face to face interview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j-lt"/>
                          <a:ea typeface="ＭＳ Ｐゴシック" charset="0"/>
                          <a:cs typeface="Arial" panose="020B0604020202020204" pitchFamily="34" charset="0"/>
                        </a:rPr>
                        <a:t>59%</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j-lt"/>
                          <a:ea typeface="ＭＳ Ｐゴシック" charset="0"/>
                          <a:cs typeface="Arial" panose="020B0604020202020204" pitchFamily="34" charset="0"/>
                        </a:rPr>
                        <a:t>Young adult 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j-lt"/>
                          <a:ea typeface="ＭＳ Ｐゴシック" charset="0"/>
                          <a:cs typeface="Arial" panose="020B0604020202020204" pitchFamily="34" charset="0"/>
                        </a:rPr>
                        <a:t>Most know. adult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j-lt"/>
                          <a:ea typeface="ＭＳ Ｐゴシック" charset="0"/>
                          <a:cs typeface="Arial" panose="020B0604020202020204" pitchFamily="34" charset="0"/>
                        </a:rPr>
                        <a:t>In house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charset="0"/>
                          <a:cs typeface="Arial" panose="020B0604020202020204" pitchFamily="34" charset="0"/>
                        </a:rPr>
                        <a:t>Preventive visit measure constructed from respondent reports of health care visits</a:t>
                      </a:r>
                      <a:r>
                        <a:rPr kumimoji="0" lang="en-US" sz="1400" b="0" i="0" u="none" strike="noStrike" cap="none" normalizeH="0" baseline="30000" dirty="0">
                          <a:ln>
                            <a:noFill/>
                          </a:ln>
                          <a:solidFill>
                            <a:srgbClr val="000000"/>
                          </a:solidFill>
                          <a:effectLst/>
                          <a:latin typeface="+mj-lt"/>
                          <a:ea typeface="ＭＳ Ｐゴシック" charset="0"/>
                          <a:cs typeface="Arial" panose="020B0604020202020204" pitchFamily="34" charset="0"/>
                        </a:rPr>
                        <a:t> a</a:t>
                      </a:r>
                      <a:r>
                        <a:rPr kumimoji="0" lang="en-US" sz="1400" b="0" i="0" u="none" strike="noStrike" cap="none" normalizeH="0" baseline="0" dirty="0">
                          <a:ln>
                            <a:noFill/>
                          </a:ln>
                          <a:solidFill>
                            <a:srgbClr val="000000"/>
                          </a:solidFill>
                          <a:effectLst/>
                          <a:latin typeface="+mj-lt"/>
                          <a:ea typeface="ＭＳ Ｐゴシック" charset="0"/>
                          <a:cs typeface="Arial" panose="020B0604020202020204" pitchFamily="34" charset="0"/>
                        </a:rPr>
                        <a:t> (immunization visit, well-child visit, general checkup) (Recoded as at least 1 visit versus none)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mj-lt"/>
                          <a:ea typeface="ＭＳ Ｐゴシック" charset="0"/>
                        </a:rPr>
                        <a:t>Available for approximately half of states- largest states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68574134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235"/>
            <a:ext cx="8229600" cy="1143000"/>
          </a:xfrm>
        </p:spPr>
        <p:txBody>
          <a:bodyPr>
            <a:normAutofit/>
          </a:bodyPr>
          <a:lstStyle/>
          <a:p>
            <a:r>
              <a:rPr lang="en-US" b="1" dirty="0" smtClean="0">
                <a:latin typeface="+mj-lt"/>
                <a:cs typeface="Avenir Book"/>
              </a:rPr>
              <a:t>AYA Receipt of PV Visit -2012</a:t>
            </a:r>
            <a:endParaRPr lang="en-US" dirty="0">
              <a:latin typeface="+mj-lt"/>
              <a:cs typeface="Avenir Book"/>
            </a:endParaRPr>
          </a:p>
        </p:txBody>
      </p:sp>
      <p:sp>
        <p:nvSpPr>
          <p:cNvPr id="3" name="Content Placeholder 2"/>
          <p:cNvSpPr>
            <a:spLocks noGrp="1"/>
          </p:cNvSpPr>
          <p:nvPr>
            <p:ph idx="1"/>
          </p:nvPr>
        </p:nvSpPr>
        <p:spPr>
          <a:xfrm>
            <a:off x="519955" y="1870967"/>
            <a:ext cx="8367224" cy="4329621"/>
          </a:xfrm>
        </p:spPr>
        <p:txBody>
          <a:bodyPr>
            <a:normAutofit/>
          </a:bodyPr>
          <a:lstStyle/>
          <a:p>
            <a:pPr>
              <a:spcBef>
                <a:spcPts val="1000"/>
              </a:spcBef>
              <a:buFontTx/>
              <a:buChar char="•"/>
              <a:defRPr/>
            </a:pPr>
            <a:r>
              <a:rPr lang="en-US" sz="2800" dirty="0" smtClean="0">
                <a:latin typeface="+mj-lt"/>
              </a:rPr>
              <a:t>Adolescents: 50 to 88%</a:t>
            </a:r>
          </a:p>
          <a:p>
            <a:pPr>
              <a:spcBef>
                <a:spcPts val="1000"/>
              </a:spcBef>
              <a:buFontTx/>
              <a:buChar char="•"/>
              <a:defRPr/>
            </a:pPr>
            <a:r>
              <a:rPr lang="en-US" sz="2800" dirty="0" smtClean="0">
                <a:latin typeface="+mj-lt"/>
              </a:rPr>
              <a:t>Young Adults:  26 to 58%</a:t>
            </a:r>
            <a:endParaRPr lang="en-US" dirty="0"/>
          </a:p>
        </p:txBody>
      </p:sp>
    </p:spTree>
    <p:extLst>
      <p:ext uri="{BB962C8B-B14F-4D97-AF65-F5344CB8AC3E}">
        <p14:creationId xmlns:p14="http://schemas.microsoft.com/office/powerpoint/2010/main" val="2675414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235"/>
            <a:ext cx="8229600" cy="1143000"/>
          </a:xfrm>
        </p:spPr>
        <p:txBody>
          <a:bodyPr>
            <a:normAutofit fontScale="90000"/>
          </a:bodyPr>
          <a:lstStyle/>
          <a:p>
            <a:r>
              <a:rPr lang="en-US" b="1" dirty="0" smtClean="0">
                <a:latin typeface="+mj-lt"/>
                <a:cs typeface="Avenir Book"/>
              </a:rPr>
              <a:t>Adolescent </a:t>
            </a:r>
            <a:r>
              <a:rPr lang="en-US" b="1" dirty="0">
                <a:latin typeface="+mj-lt"/>
                <a:cs typeface="Avenir Book"/>
              </a:rPr>
              <a:t>&amp; Young </a:t>
            </a:r>
            <a:r>
              <a:rPr lang="en-US" b="1" dirty="0" smtClean="0">
                <a:latin typeface="+mj-lt"/>
                <a:cs typeface="Avenir Book"/>
              </a:rPr>
              <a:t>Adult Development</a:t>
            </a:r>
            <a:endParaRPr lang="en-US" dirty="0">
              <a:latin typeface="+mj-lt"/>
              <a:cs typeface="Avenir Book"/>
            </a:endParaRPr>
          </a:p>
        </p:txBody>
      </p:sp>
      <p:sp>
        <p:nvSpPr>
          <p:cNvPr id="3" name="Content Placeholder 2"/>
          <p:cNvSpPr>
            <a:spLocks noGrp="1"/>
          </p:cNvSpPr>
          <p:nvPr>
            <p:ph idx="1"/>
          </p:nvPr>
        </p:nvSpPr>
        <p:spPr>
          <a:xfrm>
            <a:off x="519955" y="1870967"/>
            <a:ext cx="8367224" cy="4329621"/>
          </a:xfrm>
        </p:spPr>
        <p:txBody>
          <a:bodyPr>
            <a:normAutofit/>
          </a:bodyPr>
          <a:lstStyle/>
          <a:p>
            <a:pPr>
              <a:spcBef>
                <a:spcPts val="1000"/>
              </a:spcBef>
              <a:buFontTx/>
              <a:buChar char="•"/>
              <a:defRPr/>
            </a:pPr>
            <a:r>
              <a:rPr lang="en-US" sz="2800" dirty="0">
                <a:latin typeface="+mj-lt"/>
              </a:rPr>
              <a:t>Significant period of </a:t>
            </a:r>
            <a:r>
              <a:rPr lang="en-US" sz="2800" dirty="0" err="1" smtClean="0">
                <a:latin typeface="+mj-lt"/>
              </a:rPr>
              <a:t>biopsychosocial</a:t>
            </a:r>
            <a:r>
              <a:rPr lang="en-US" sz="2800" dirty="0" smtClean="0">
                <a:latin typeface="+mj-lt"/>
              </a:rPr>
              <a:t> </a:t>
            </a:r>
            <a:r>
              <a:rPr lang="en-US" sz="2800" dirty="0">
                <a:latin typeface="+mj-lt"/>
              </a:rPr>
              <a:t>development. </a:t>
            </a:r>
          </a:p>
          <a:p>
            <a:pPr>
              <a:spcBef>
                <a:spcPts val="1000"/>
              </a:spcBef>
              <a:buFontTx/>
              <a:buChar char="•"/>
              <a:defRPr/>
            </a:pPr>
            <a:r>
              <a:rPr lang="en-US" sz="2800" dirty="0">
                <a:latin typeface="+mj-lt"/>
              </a:rPr>
              <a:t>Normal experimentation with </a:t>
            </a:r>
            <a:r>
              <a:rPr lang="en-US" sz="2800" dirty="0" smtClean="0">
                <a:latin typeface="+mj-lt"/>
              </a:rPr>
              <a:t>and adoption of adult </a:t>
            </a:r>
            <a:r>
              <a:rPr lang="en-US" sz="2800" dirty="0">
                <a:latin typeface="+mj-lt"/>
              </a:rPr>
              <a:t>behaviors and identities: </a:t>
            </a:r>
            <a:endParaRPr lang="en-US" sz="2800" dirty="0" smtClean="0">
              <a:latin typeface="+mj-lt"/>
            </a:endParaRPr>
          </a:p>
          <a:p>
            <a:pPr lvl="1">
              <a:spcBef>
                <a:spcPts val="1000"/>
              </a:spcBef>
              <a:buFontTx/>
              <a:buChar char="•"/>
              <a:defRPr/>
            </a:pPr>
            <a:r>
              <a:rPr lang="en-US" dirty="0" smtClean="0">
                <a:latin typeface="+mj-lt"/>
              </a:rPr>
              <a:t>Time to foster </a:t>
            </a:r>
            <a:r>
              <a:rPr lang="en-US" dirty="0">
                <a:latin typeface="+mj-lt"/>
              </a:rPr>
              <a:t>healthy </a:t>
            </a:r>
            <a:r>
              <a:rPr lang="en-US" dirty="0" smtClean="0">
                <a:latin typeface="+mj-lt"/>
              </a:rPr>
              <a:t>choices,</a:t>
            </a:r>
            <a:r>
              <a:rPr lang="en-US" dirty="0">
                <a:latin typeface="+mj-lt"/>
              </a:rPr>
              <a:t> life </a:t>
            </a:r>
            <a:r>
              <a:rPr lang="en-US" dirty="0" smtClean="0">
                <a:latin typeface="+mj-lt"/>
              </a:rPr>
              <a:t>skills, &amp; nurturing </a:t>
            </a:r>
            <a:r>
              <a:rPr lang="en-US" dirty="0">
                <a:latin typeface="+mj-lt"/>
              </a:rPr>
              <a:t>relationships </a:t>
            </a:r>
            <a:r>
              <a:rPr lang="en-US" dirty="0" smtClean="0">
                <a:latin typeface="+mj-lt"/>
              </a:rPr>
              <a:t>to help </a:t>
            </a:r>
            <a:r>
              <a:rPr lang="en-US" dirty="0">
                <a:latin typeface="+mj-lt"/>
              </a:rPr>
              <a:t>youth </a:t>
            </a:r>
            <a:r>
              <a:rPr lang="en-US" dirty="0" smtClean="0">
                <a:latin typeface="+mj-lt"/>
              </a:rPr>
              <a:t>thrive as adults;</a:t>
            </a:r>
          </a:p>
          <a:p>
            <a:pPr lvl="1">
              <a:spcBef>
                <a:spcPts val="1000"/>
              </a:spcBef>
              <a:buFontTx/>
              <a:buChar char="•"/>
              <a:defRPr/>
            </a:pPr>
            <a:r>
              <a:rPr lang="en-US" dirty="0" smtClean="0">
                <a:latin typeface="+mj-lt"/>
              </a:rPr>
              <a:t>Without </a:t>
            </a:r>
            <a:r>
              <a:rPr lang="en-US" dirty="0">
                <a:latin typeface="+mj-lt"/>
              </a:rPr>
              <a:t>needed support, risk of negative development and </a:t>
            </a:r>
            <a:r>
              <a:rPr lang="en-US" dirty="0" smtClean="0">
                <a:latin typeface="+mj-lt"/>
              </a:rPr>
              <a:t>outcomes.</a:t>
            </a:r>
            <a:endParaRPr lang="en-US" dirty="0">
              <a:latin typeface="+mj-lt"/>
            </a:endParaRPr>
          </a:p>
          <a:p>
            <a:endParaRPr lang="en-US" dirty="0"/>
          </a:p>
        </p:txBody>
      </p:sp>
    </p:spTree>
    <p:extLst>
      <p:ext uri="{BB962C8B-B14F-4D97-AF65-F5344CB8AC3E}">
        <p14:creationId xmlns:p14="http://schemas.microsoft.com/office/powerpoint/2010/main" val="165555748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694780"/>
            <a:ext cx="7772400" cy="609600"/>
          </a:xfrm>
        </p:spPr>
        <p:txBody>
          <a:bodyPr>
            <a:noAutofit/>
          </a:bodyPr>
          <a:lstStyle/>
          <a:p>
            <a:r>
              <a:rPr lang="en-US" sz="3600" b="1" dirty="0">
                <a:latin typeface="+mj-lt"/>
              </a:rPr>
              <a:t>CMS </a:t>
            </a:r>
            <a:r>
              <a:rPr lang="en-US" sz="3600" b="1" dirty="0" smtClean="0">
                <a:latin typeface="+mj-lt"/>
              </a:rPr>
              <a:t> 2013 Preventive Care Measures</a:t>
            </a:r>
            <a:r>
              <a:rPr lang="en-US" sz="3600" b="1" dirty="0">
                <a:latin typeface="+mj-lt"/>
              </a:rPr>
              <a:t>: </a:t>
            </a:r>
            <a:br>
              <a:rPr lang="en-US" sz="3600" b="1" dirty="0">
                <a:latin typeface="+mj-lt"/>
              </a:rPr>
            </a:br>
            <a:r>
              <a:rPr lang="en-US" sz="3600" b="1" dirty="0">
                <a:latin typeface="+mj-lt"/>
              </a:rPr>
              <a:t>Child and Adolescent Measures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29792583"/>
              </p:ext>
            </p:extLst>
          </p:nvPr>
        </p:nvGraphicFramePr>
        <p:xfrm>
          <a:off x="519960" y="1619569"/>
          <a:ext cx="8023405" cy="4221270"/>
        </p:xfrm>
        <a:graphic>
          <a:graphicData uri="http://schemas.openxmlformats.org/drawingml/2006/table">
            <a:tbl>
              <a:tblPr/>
              <a:tblGrid>
                <a:gridCol w="6768346"/>
                <a:gridCol w="1255059"/>
              </a:tblGrid>
              <a:tr h="249844">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Calibri" pitchFamily="34" charset="0"/>
                          <a:ea typeface="MS Mincho" pitchFamily="49" charset="-128"/>
                        </a:rPr>
                        <a:t>Measure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Calibri" pitchFamily="34" charset="0"/>
                          <a:ea typeface="MS Mincho" pitchFamily="49" charset="-128"/>
                        </a:rPr>
                        <a:t># of states measuring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r h="416420">
                <a:tc>
                  <a:txBody>
                    <a:bodyPr/>
                    <a:lstStyle>
                      <a:lvl1pPr marL="57150"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Mincho" pitchFamily="49" charset="-128"/>
                        </a:rPr>
                        <a:t>Adolescent Well Care Visit: Visit during measurement year (ages 12-21)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Mincho" pitchFamily="49" charset="-128"/>
                        </a:rPr>
                        <a:t>43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4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Mincho" pitchFamily="49" charset="-128"/>
                          <a:cs typeface="Times New Roman" pitchFamily="18" charset="0"/>
                        </a:rPr>
                        <a:t>Adolescent Immunizations Status: Age 13 during measurement year- had 1 meningococcal and 1 </a:t>
                      </a:r>
                      <a:r>
                        <a:rPr kumimoji="0" lang="en-US" altLang="en-US" sz="2000" b="0" i="0" u="none" strike="noStrike" cap="none" normalizeH="0" baseline="0" dirty="0" err="1" smtClean="0">
                          <a:ln>
                            <a:noFill/>
                          </a:ln>
                          <a:solidFill>
                            <a:srgbClr val="000000"/>
                          </a:solidFill>
                          <a:effectLst/>
                          <a:latin typeface="Calibri" pitchFamily="34" charset="0"/>
                          <a:ea typeface="MS Mincho" pitchFamily="49" charset="-128"/>
                          <a:cs typeface="Times New Roman" pitchFamily="18" charset="0"/>
                        </a:rPr>
                        <a:t>Tdap</a:t>
                      </a:r>
                      <a:r>
                        <a:rPr kumimoji="0" lang="en-US" altLang="en-US" sz="2000" b="0" i="0" u="none" strike="noStrike" cap="none" normalizeH="0" baseline="0" dirty="0" smtClean="0">
                          <a:ln>
                            <a:noFill/>
                          </a:ln>
                          <a:solidFill>
                            <a:srgbClr val="000000"/>
                          </a:solidFill>
                          <a:effectLst/>
                          <a:latin typeface="Calibri" pitchFamily="34" charset="0"/>
                          <a:ea typeface="MS Mincho" pitchFamily="49" charset="-128"/>
                          <a:cs typeface="Times New Roman" pitchFamily="18" charset="0"/>
                        </a:rPr>
                        <a:t> or Td vaccine by 13</a:t>
                      </a:r>
                      <a:r>
                        <a:rPr kumimoji="0" lang="en-US" altLang="en-US" sz="2000" b="0" i="0" u="none" strike="noStrike" cap="none" normalizeH="0" baseline="30000" dirty="0" smtClean="0">
                          <a:ln>
                            <a:noFill/>
                          </a:ln>
                          <a:solidFill>
                            <a:srgbClr val="000000"/>
                          </a:solidFill>
                          <a:effectLst/>
                          <a:latin typeface="Calibri" pitchFamily="34" charset="0"/>
                          <a:ea typeface="MS Mincho" pitchFamily="49" charset="-128"/>
                          <a:cs typeface="Times New Roman" pitchFamily="18" charset="0"/>
                        </a:rPr>
                        <a:t>th</a:t>
                      </a:r>
                      <a:r>
                        <a:rPr kumimoji="0" lang="en-US" altLang="en-US" sz="2000" b="0" i="0" u="none" strike="noStrike" cap="none" normalizeH="0" baseline="0" dirty="0" smtClean="0">
                          <a:ln>
                            <a:noFill/>
                          </a:ln>
                          <a:solidFill>
                            <a:srgbClr val="000000"/>
                          </a:solidFill>
                          <a:effectLst/>
                          <a:latin typeface="Calibri" pitchFamily="34" charset="0"/>
                          <a:ea typeface="MS Mincho" pitchFamily="49" charset="-128"/>
                          <a:cs typeface="Times New Roman" pitchFamily="18" charset="0"/>
                        </a:rPr>
                        <a:t> birthday)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Mincho" pitchFamily="49" charset="-128"/>
                          <a:cs typeface="Times New Roman" pitchFamily="18" charset="0"/>
                        </a:rPr>
                        <a:t>32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12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Mincho" pitchFamily="49" charset="-128"/>
                          <a:cs typeface="Times New Roman" pitchFamily="18" charset="0"/>
                        </a:rPr>
                        <a:t>Chlamydia Screening: Sexually active and had screening within measurement year (females ages 16-20)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Mincho" pitchFamily="49" charset="-128"/>
                          <a:cs typeface="Times New Roman" pitchFamily="18" charset="0"/>
                        </a:rPr>
                        <a:t>35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4630">
                <a:tc>
                  <a:txBody>
                    <a:bodyPr/>
                    <a:lstStyle>
                      <a:lvl1pPr marL="57150"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Mincho" pitchFamily="49" charset="-128"/>
                          <a:cs typeface="Times New Roman" pitchFamily="18" charset="0"/>
                        </a:rPr>
                        <a:t>Child and Adolescent Access to Primary Care Practitioners: Visit within measurement- or prior- year (ages 12 months -19 years)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Mincho" pitchFamily="49" charset="-128"/>
                          <a:cs typeface="Times New Roman" pitchFamily="18" charset="0"/>
                        </a:rPr>
                        <a:t>43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4630">
                <a:tc>
                  <a:txBody>
                    <a:bodyPr/>
                    <a:lstStyle>
                      <a:lvl1pPr marL="57150"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Mincho" pitchFamily="49" charset="-128"/>
                          <a:cs typeface="Times New Roman" pitchFamily="18" charset="0"/>
                        </a:rPr>
                        <a:t>Child and Adolescent  Body Mass Index Assessment: Had outpatient visit and BMI percentile for age and gender is recorded  (ages 3-17)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Mincho" pitchFamily="49" charset="-128"/>
                          <a:cs typeface="Times New Roman" pitchFamily="18" charset="0"/>
                        </a:rPr>
                        <a:t>27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74666174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78508" y="219634"/>
            <a:ext cx="8398934" cy="1592775"/>
          </a:xfrm>
        </p:spPr>
        <p:txBody>
          <a:bodyPr>
            <a:noAutofit/>
          </a:bodyPr>
          <a:lstStyle/>
          <a:p>
            <a:r>
              <a:rPr lang="en-US" sz="3500" b="1" dirty="0">
                <a:latin typeface="+mj-lt"/>
              </a:rPr>
              <a:t>CMS </a:t>
            </a:r>
            <a:r>
              <a:rPr lang="en-US" sz="3500" b="1" dirty="0" smtClean="0">
                <a:latin typeface="+mj-lt"/>
              </a:rPr>
              <a:t>2012 &amp; 2013 Preventive Care Measure: </a:t>
            </a:r>
            <a:r>
              <a:rPr lang="en-US" sz="3500" b="1" dirty="0">
                <a:latin typeface="+mj-lt"/>
              </a:rPr>
              <a:t/>
            </a:r>
            <a:br>
              <a:rPr lang="en-US" sz="3500" b="1" dirty="0">
                <a:latin typeface="+mj-lt"/>
              </a:rPr>
            </a:br>
            <a:r>
              <a:rPr lang="en-US" sz="3500" b="1" dirty="0" smtClean="0">
                <a:latin typeface="+mj-lt"/>
              </a:rPr>
              <a:t>Adolescent Well Care Visit Rates</a:t>
            </a:r>
            <a:endParaRPr lang="en-US" sz="3500" b="1"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81012498"/>
              </p:ext>
            </p:extLst>
          </p:nvPr>
        </p:nvGraphicFramePr>
        <p:xfrm>
          <a:off x="573750" y="2196439"/>
          <a:ext cx="7951687" cy="2743114"/>
        </p:xfrm>
        <a:graphic>
          <a:graphicData uri="http://schemas.openxmlformats.org/drawingml/2006/table">
            <a:tbl>
              <a:tblPr/>
              <a:tblGrid>
                <a:gridCol w="6084849"/>
                <a:gridCol w="1866838"/>
              </a:tblGrid>
              <a:tr h="774886">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rgbClr val="000000"/>
                          </a:solidFill>
                          <a:effectLst/>
                          <a:latin typeface="Calibri" pitchFamily="34" charset="0"/>
                          <a:ea typeface="MS Mincho" pitchFamily="49" charset="-128"/>
                        </a:rPr>
                        <a:t>Measure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rgbClr val="000000"/>
                          </a:solidFill>
                          <a:effectLst/>
                          <a:latin typeface="Calibri" pitchFamily="34" charset="0"/>
                          <a:ea typeface="MS Mincho" pitchFamily="49" charset="-128"/>
                        </a:rPr>
                        <a:t>Rate: Average for  43 states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r h="492057">
                <a:tc>
                  <a:txBody>
                    <a:bodyPr/>
                    <a:lstStyle>
                      <a:lvl1pPr marL="57150"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Calibri" pitchFamily="34" charset="0"/>
                          <a:ea typeface="MS Mincho" pitchFamily="49" charset="-128"/>
                        </a:rPr>
                        <a:t>2013 Adolescent Well Care Visit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Calibri" pitchFamily="34" charset="0"/>
                          <a:ea typeface="MS Mincho" pitchFamily="49" charset="-128"/>
                        </a:rPr>
                        <a:t>44.8%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205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Calibri" pitchFamily="34" charset="0"/>
                          <a:ea typeface="MS Mincho" pitchFamily="49" charset="-128"/>
                          <a:cs typeface="Times New Roman" pitchFamily="18" charset="0"/>
                        </a:rPr>
                        <a:t>2012 </a:t>
                      </a:r>
                      <a:r>
                        <a:rPr kumimoji="0" lang="en-US" altLang="en-US" sz="2200" b="0" i="0" u="none" strike="noStrike" cap="none" normalizeH="0" baseline="0" dirty="0" smtClean="0">
                          <a:ln>
                            <a:noFill/>
                          </a:ln>
                          <a:solidFill>
                            <a:srgbClr val="000000"/>
                          </a:solidFill>
                          <a:effectLst/>
                          <a:latin typeface="Calibri" pitchFamily="34" charset="0"/>
                          <a:ea typeface="MS Mincho" pitchFamily="49" charset="-128"/>
                        </a:rPr>
                        <a:t>Adolescent Well Care Visit</a:t>
                      </a:r>
                      <a:endParaRPr kumimoji="0" lang="en-US" altLang="en-US" sz="2200" b="0" i="0" u="none" strike="noStrike" cap="none" normalizeH="0" baseline="0" dirty="0" smtClean="0">
                        <a:ln>
                          <a:noFill/>
                        </a:ln>
                        <a:solidFill>
                          <a:srgbClr val="000000"/>
                        </a:solidFill>
                        <a:effectLst/>
                        <a:latin typeface="Calibri" pitchFamily="34" charset="0"/>
                        <a:ea typeface="MS Mincho" pitchFamily="49" charset="-128"/>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Calibri" pitchFamily="34" charset="0"/>
                          <a:ea typeface="MS Mincho" pitchFamily="49" charset="-128"/>
                          <a:cs typeface="Times New Roman" pitchFamily="18" charset="0"/>
                        </a:rPr>
                        <a:t>44.4%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205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Calibri" pitchFamily="34" charset="0"/>
                          <a:ea typeface="MS Mincho" pitchFamily="49" charset="-128"/>
                          <a:cs typeface="Times New Roman" pitchFamily="18" charset="0"/>
                        </a:rPr>
                        <a:t>2012 Visits: 14/43 had rates of &gt;50% (not available for 2013)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dirty="0" smtClean="0">
                        <a:ln>
                          <a:noFill/>
                        </a:ln>
                        <a:solidFill>
                          <a:srgbClr val="000000"/>
                        </a:solidFill>
                        <a:effectLst/>
                        <a:latin typeface="Calibri" pitchFamily="34" charset="0"/>
                        <a:ea typeface="MS Mincho" pitchFamily="49" charset="-128"/>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DDE6"/>
                    </a:solidFill>
                  </a:tcPr>
                </a:tc>
              </a:tr>
              <a:tr h="492057">
                <a:tc gridSpan="2">
                  <a:txBody>
                    <a:bodyPr/>
                    <a:lstStyle>
                      <a:lvl1pPr marL="57150"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Calibri" pitchFamily="34" charset="0"/>
                          <a:ea typeface="MS Mincho" pitchFamily="49" charset="-128"/>
                          <a:cs typeface="Times New Roman" pitchFamily="18" charset="0"/>
                        </a:rPr>
                        <a:t>2012 Visits: 29/43 had rates of &lt;50% (not available for 2013)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dirty="0" smtClean="0">
                        <a:ln>
                          <a:noFill/>
                        </a:ln>
                        <a:solidFill>
                          <a:srgbClr val="000000"/>
                        </a:solidFill>
                        <a:effectLst/>
                        <a:latin typeface="Calibri" pitchFamily="34" charset="0"/>
                        <a:ea typeface="MS Mincho" pitchFamily="49" charset="-128"/>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DDE6"/>
                    </a:solidFill>
                  </a:tcPr>
                </a:tc>
              </a:tr>
            </a:tbl>
          </a:graphicData>
        </a:graphic>
      </p:graphicFrame>
    </p:spTree>
    <p:extLst>
      <p:ext uri="{BB962C8B-B14F-4D97-AF65-F5344CB8AC3E}">
        <p14:creationId xmlns:p14="http://schemas.microsoft.com/office/powerpoint/2010/main" val="358037788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008"/>
            <a:ext cx="8229600" cy="1143000"/>
          </a:xfrm>
        </p:spPr>
        <p:txBody>
          <a:bodyPr>
            <a:noAutofit/>
          </a:bodyPr>
          <a:lstStyle/>
          <a:p>
            <a:r>
              <a:rPr lang="en-US" b="1" dirty="0" smtClean="0">
                <a:latin typeface="+mj-lt"/>
              </a:rPr>
              <a:t>Consumer Resources: </a:t>
            </a:r>
            <a:br>
              <a:rPr lang="en-US" b="1" dirty="0" smtClean="0">
                <a:latin typeface="+mj-lt"/>
              </a:rPr>
            </a:br>
            <a:r>
              <a:rPr lang="en-US" b="1" dirty="0" smtClean="0">
                <a:latin typeface="+mj-lt"/>
              </a:rPr>
              <a:t>A starter set</a:t>
            </a:r>
            <a:endParaRPr lang="en-US" b="1" dirty="0">
              <a:latin typeface="+mj-lt"/>
            </a:endParaRPr>
          </a:p>
        </p:txBody>
      </p:sp>
      <p:sp>
        <p:nvSpPr>
          <p:cNvPr id="3" name="Content Placeholder 2"/>
          <p:cNvSpPr>
            <a:spLocks noGrp="1"/>
          </p:cNvSpPr>
          <p:nvPr>
            <p:ph idx="1"/>
          </p:nvPr>
        </p:nvSpPr>
        <p:spPr>
          <a:xfrm>
            <a:off x="519113" y="1865034"/>
            <a:ext cx="8229600" cy="4525963"/>
          </a:xfrm>
        </p:spPr>
        <p:txBody>
          <a:bodyPr>
            <a:noAutofit/>
          </a:bodyPr>
          <a:lstStyle/>
          <a:p>
            <a:pPr>
              <a:spcBef>
                <a:spcPts val="500"/>
              </a:spcBef>
            </a:pPr>
            <a:r>
              <a:rPr lang="en-US" sz="2600" dirty="0" smtClean="0"/>
              <a:t>Young </a:t>
            </a:r>
            <a:r>
              <a:rPr lang="en-US" sz="2600" dirty="0" err="1" smtClean="0"/>
              <a:t>Invincibles</a:t>
            </a:r>
            <a:r>
              <a:rPr lang="en-US" sz="2600" dirty="0"/>
              <a:t>: http://</a:t>
            </a:r>
            <a:r>
              <a:rPr lang="en-US" sz="2600" dirty="0" err="1"/>
              <a:t>younginvincibles.org</a:t>
            </a:r>
            <a:endParaRPr lang="en-US" sz="2600" dirty="0" smtClean="0"/>
          </a:p>
          <a:p>
            <a:pPr>
              <a:spcBef>
                <a:spcPts val="500"/>
              </a:spcBef>
            </a:pPr>
            <a:r>
              <a:rPr lang="en-US" sz="2600" dirty="0" smtClean="0"/>
              <a:t>Boston Children’s Hospital/Harvard University websites </a:t>
            </a:r>
          </a:p>
          <a:p>
            <a:pPr lvl="1">
              <a:spcBef>
                <a:spcPts val="500"/>
              </a:spcBef>
            </a:pPr>
            <a:r>
              <a:rPr lang="en-US" sz="2600" dirty="0" smtClean="0"/>
              <a:t>[</a:t>
            </a:r>
            <a:r>
              <a:rPr lang="en-US" sz="2600" dirty="0"/>
              <a:t>www.YoungMensHealthsite.org</a:t>
            </a:r>
            <a:r>
              <a:rPr lang="en-US" sz="2600" dirty="0" smtClean="0"/>
              <a:t>]</a:t>
            </a:r>
          </a:p>
          <a:p>
            <a:pPr lvl="1">
              <a:spcBef>
                <a:spcPts val="500"/>
              </a:spcBef>
            </a:pPr>
            <a:r>
              <a:rPr lang="en-US" sz="2600" dirty="0" smtClean="0"/>
              <a:t>[</a:t>
            </a:r>
            <a:r>
              <a:rPr lang="en-US" sz="2600" dirty="0" err="1"/>
              <a:t>www.youngwomenshealth.org</a:t>
            </a:r>
            <a:r>
              <a:rPr lang="en-US" sz="2600" dirty="0" smtClean="0"/>
              <a:t>]</a:t>
            </a:r>
          </a:p>
          <a:p>
            <a:pPr>
              <a:spcBef>
                <a:spcPts val="500"/>
              </a:spcBef>
            </a:pPr>
            <a:r>
              <a:rPr lang="en-US" sz="2600" dirty="0"/>
              <a:t>Got transition: http://</a:t>
            </a:r>
            <a:r>
              <a:rPr lang="en-US" sz="2600" dirty="0" err="1"/>
              <a:t>www.gottransition.org</a:t>
            </a:r>
            <a:endParaRPr lang="en-US" sz="2600" dirty="0" smtClean="0"/>
          </a:p>
          <a:p>
            <a:pPr>
              <a:spcBef>
                <a:spcPts val="500"/>
              </a:spcBef>
            </a:pPr>
            <a:r>
              <a:rPr lang="en-US" sz="2600" dirty="0"/>
              <a:t>Adolescent Health Working </a:t>
            </a:r>
            <a:r>
              <a:rPr lang="en-US" sz="2600" dirty="0" smtClean="0"/>
              <a:t>Group: </a:t>
            </a:r>
          </a:p>
          <a:p>
            <a:pPr lvl="1">
              <a:spcBef>
                <a:spcPts val="500"/>
              </a:spcBef>
            </a:pPr>
            <a:r>
              <a:rPr lang="en-US" sz="2600" dirty="0" smtClean="0"/>
              <a:t>http</a:t>
            </a:r>
            <a:r>
              <a:rPr lang="en-US" sz="2600" dirty="0"/>
              <a:t>://</a:t>
            </a:r>
            <a:r>
              <a:rPr lang="en-US" sz="2600" dirty="0" err="1" smtClean="0"/>
              <a:t>www.ahwg.net</a:t>
            </a:r>
            <a:endParaRPr lang="en-US" sz="2600" dirty="0"/>
          </a:p>
          <a:p>
            <a:pPr>
              <a:spcBef>
                <a:spcPts val="500"/>
              </a:spcBef>
            </a:pPr>
            <a:r>
              <a:rPr lang="en-US" sz="2600" dirty="0" smtClean="0"/>
              <a:t>HHS: Office of Adolescent Health: </a:t>
            </a:r>
          </a:p>
          <a:p>
            <a:pPr lvl="1">
              <a:spcBef>
                <a:spcPts val="500"/>
              </a:spcBef>
            </a:pPr>
            <a:r>
              <a:rPr lang="en-US" sz="2600" dirty="0" smtClean="0"/>
              <a:t>http</a:t>
            </a:r>
            <a:r>
              <a:rPr lang="en-US" sz="2600" dirty="0"/>
              <a:t>://www.hhs.gov/ash/oah/</a:t>
            </a:r>
            <a:r>
              <a:rPr lang="en-US" sz="2600" dirty="0" err="1"/>
              <a:t>index.html</a:t>
            </a:r>
            <a:endParaRPr lang="en-US" sz="2600" dirty="0" smtClean="0"/>
          </a:p>
          <a:p>
            <a:pPr>
              <a:spcBef>
                <a:spcPts val="500"/>
              </a:spcBef>
            </a:pPr>
            <a:endParaRPr lang="en-US" sz="2600" dirty="0"/>
          </a:p>
        </p:txBody>
      </p:sp>
    </p:spTree>
    <p:extLst>
      <p:ext uri="{BB962C8B-B14F-4D97-AF65-F5344CB8AC3E}">
        <p14:creationId xmlns:p14="http://schemas.microsoft.com/office/powerpoint/2010/main" val="244070761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8577"/>
            <a:ext cx="8229600" cy="1143000"/>
          </a:xfrm>
        </p:spPr>
        <p:txBody>
          <a:bodyPr>
            <a:noAutofit/>
          </a:bodyPr>
          <a:lstStyle/>
          <a:p>
            <a:r>
              <a:rPr lang="en-US" sz="3200" b="1" i="1" dirty="0" smtClean="0">
                <a:solidFill>
                  <a:srgbClr val="FFFF00"/>
                </a:solidFill>
                <a:latin typeface="+mj-lt"/>
              </a:rPr>
              <a:t>Introducing: </a:t>
            </a:r>
            <a:br>
              <a:rPr lang="en-US" sz="3200" b="1" i="1" dirty="0" smtClean="0">
                <a:solidFill>
                  <a:srgbClr val="FFFF00"/>
                </a:solidFill>
                <a:latin typeface="+mj-lt"/>
              </a:rPr>
            </a:br>
            <a:r>
              <a:rPr lang="en-US" sz="3200" b="1" dirty="0">
                <a:solidFill>
                  <a:srgbClr val="FFFF00"/>
                </a:solidFill>
                <a:latin typeface="+mj-lt"/>
              </a:rPr>
              <a:t>The Adolescent and Young Adult Health National Resource Center</a:t>
            </a:r>
            <a:r>
              <a:rPr lang="en-US" sz="3200" b="1" dirty="0">
                <a:latin typeface="+mj-lt"/>
              </a:rPr>
              <a:t/>
            </a:r>
            <a:br>
              <a:rPr lang="en-US" sz="3200" b="1" dirty="0">
                <a:latin typeface="+mj-lt"/>
              </a:rPr>
            </a:br>
            <a:r>
              <a:rPr lang="en-US" sz="3200" b="1" i="1" dirty="0">
                <a:latin typeface="+mj-lt"/>
              </a:rPr>
              <a:t/>
            </a:r>
            <a:br>
              <a:rPr lang="en-US" sz="3200" b="1" i="1" dirty="0">
                <a:latin typeface="+mj-lt"/>
              </a:rPr>
            </a:br>
            <a:endParaRPr lang="en-US" sz="3200" b="1" i="1" dirty="0">
              <a:latin typeface="+mj-lt"/>
            </a:endParaRPr>
          </a:p>
        </p:txBody>
      </p:sp>
      <p:sp>
        <p:nvSpPr>
          <p:cNvPr id="3" name="Content Placeholder 2"/>
          <p:cNvSpPr>
            <a:spLocks noGrp="1"/>
          </p:cNvSpPr>
          <p:nvPr>
            <p:ph idx="1"/>
          </p:nvPr>
        </p:nvSpPr>
        <p:spPr>
          <a:xfrm>
            <a:off x="519955" y="1865201"/>
            <a:ext cx="8229600" cy="3360385"/>
          </a:xfrm>
        </p:spPr>
        <p:txBody>
          <a:bodyPr>
            <a:noAutofit/>
          </a:bodyPr>
          <a:lstStyle/>
          <a:p>
            <a:pPr>
              <a:spcBef>
                <a:spcPts val="500"/>
              </a:spcBef>
            </a:pPr>
            <a:r>
              <a:rPr lang="en-US" sz="2800" dirty="0" smtClean="0"/>
              <a:t>Four-year cooperative agreement supported by MCHB (Sept 1, 2014 – August 30, 2018)</a:t>
            </a:r>
          </a:p>
          <a:p>
            <a:pPr>
              <a:spcBef>
                <a:spcPts val="500"/>
              </a:spcBef>
            </a:pPr>
            <a:r>
              <a:rPr lang="en-US" sz="2800" b="1" dirty="0" smtClean="0"/>
              <a:t>Purpose:</a:t>
            </a:r>
          </a:p>
          <a:p>
            <a:pPr marL="338138" indent="0">
              <a:spcBef>
                <a:spcPts val="500"/>
              </a:spcBef>
              <a:buNone/>
            </a:pPr>
            <a:r>
              <a:rPr lang="en-US" sz="2800" dirty="0" smtClean="0"/>
              <a:t>To improve adolescent </a:t>
            </a:r>
            <a:r>
              <a:rPr lang="en-US" sz="2800" dirty="0"/>
              <a:t>and young </a:t>
            </a:r>
            <a:r>
              <a:rPr lang="en-US" sz="2800" dirty="0" smtClean="0"/>
              <a:t>adult health </a:t>
            </a:r>
            <a:r>
              <a:rPr lang="en-US" sz="2800" dirty="0"/>
              <a:t>and address their health issues by strengthening the </a:t>
            </a:r>
            <a:r>
              <a:rPr lang="en-US" sz="2800" dirty="0" smtClean="0"/>
              <a:t>capacity of </a:t>
            </a:r>
            <a:r>
              <a:rPr lang="en-US" sz="2800" dirty="0"/>
              <a:t>State Title V MCH Programs and their public health and clinical partners to better serve these </a:t>
            </a:r>
            <a:r>
              <a:rPr lang="en-US" sz="2800" dirty="0" smtClean="0"/>
              <a:t>populations (</a:t>
            </a:r>
            <a:r>
              <a:rPr lang="en-US" sz="2800" dirty="0"/>
              <a:t>ages 10-25)</a:t>
            </a:r>
          </a:p>
          <a:p>
            <a:pPr>
              <a:spcBef>
                <a:spcPts val="500"/>
              </a:spcBef>
            </a:pPr>
            <a:endParaRPr lang="en-US" sz="2800" dirty="0" smtClean="0"/>
          </a:p>
          <a:p>
            <a:pPr marL="0" indent="0">
              <a:spcBef>
                <a:spcPts val="500"/>
              </a:spcBef>
              <a:buNone/>
            </a:pPr>
            <a:endParaRPr lang="en-US" sz="2800" dirty="0" smtClean="0"/>
          </a:p>
          <a:p>
            <a:pPr>
              <a:spcBef>
                <a:spcPts val="500"/>
              </a:spcBef>
            </a:pPr>
            <a:endParaRPr lang="en-US" sz="2800" dirty="0"/>
          </a:p>
        </p:txBody>
      </p:sp>
    </p:spTree>
    <p:extLst>
      <p:ext uri="{BB962C8B-B14F-4D97-AF65-F5344CB8AC3E}">
        <p14:creationId xmlns:p14="http://schemas.microsoft.com/office/powerpoint/2010/main" val="338559959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77302" y="1497100"/>
            <a:ext cx="3580633" cy="3480254"/>
          </a:xfrm>
          <a:prstGeom prst="ellipse">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Arial"/>
            </a:endParaRPr>
          </a:p>
        </p:txBody>
      </p:sp>
      <p:sp>
        <p:nvSpPr>
          <p:cNvPr id="3" name="TextBox 2"/>
          <p:cNvSpPr txBox="1"/>
          <p:nvPr/>
        </p:nvSpPr>
        <p:spPr>
          <a:xfrm>
            <a:off x="694765" y="2523567"/>
            <a:ext cx="3060654" cy="769441"/>
          </a:xfrm>
          <a:prstGeom prst="rect">
            <a:avLst/>
          </a:prstGeom>
          <a:noFill/>
        </p:spPr>
        <p:txBody>
          <a:bodyPr wrap="none" rtlCol="0">
            <a:spAutoFit/>
          </a:bodyPr>
          <a:lstStyle/>
          <a:p>
            <a:pPr defTabSz="457200"/>
            <a:r>
              <a:rPr lang="en-US" sz="4400" b="1" dirty="0" smtClean="0">
                <a:solidFill>
                  <a:srgbClr val="4D4D4D"/>
                </a:solidFill>
                <a:latin typeface="Arial"/>
              </a:rPr>
              <a:t>AYAH-NRC</a:t>
            </a:r>
            <a:endParaRPr lang="en-US" sz="4400" b="1" dirty="0">
              <a:solidFill>
                <a:srgbClr val="4D4D4D"/>
              </a:solidFill>
              <a:latin typeface="Arial"/>
            </a:endParaRPr>
          </a:p>
        </p:txBody>
      </p:sp>
      <p:cxnSp>
        <p:nvCxnSpPr>
          <p:cNvPr id="10" name="Straight Connector 9"/>
          <p:cNvCxnSpPr/>
          <p:nvPr/>
        </p:nvCxnSpPr>
        <p:spPr>
          <a:xfrm>
            <a:off x="4535712" y="914400"/>
            <a:ext cx="0" cy="525780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535712" y="1251857"/>
            <a:ext cx="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4800600" y="1143000"/>
            <a:ext cx="3886200" cy="3698654"/>
            <a:chOff x="4800600" y="1844431"/>
            <a:chExt cx="3886200" cy="3698654"/>
          </a:xfrm>
          <a:solidFill>
            <a:srgbClr val="FFFF00"/>
          </a:solidFill>
        </p:grpSpPr>
        <p:sp>
          <p:nvSpPr>
            <p:cNvPr id="13" name="TextBox 12"/>
            <p:cNvSpPr txBox="1"/>
            <p:nvPr/>
          </p:nvSpPr>
          <p:spPr>
            <a:xfrm>
              <a:off x="4800600" y="1844431"/>
              <a:ext cx="3886200" cy="1135696"/>
            </a:xfrm>
            <a:prstGeom prst="rect">
              <a:avLst/>
            </a:prstGeom>
            <a:grpFill/>
            <a:ln>
              <a:solidFill>
                <a:srgbClr val="4D4D4D"/>
              </a:solidFill>
            </a:ln>
          </p:spPr>
          <p:txBody>
            <a:bodyPr wrap="square" rtlCol="0">
              <a:spAutoFit/>
            </a:bodyPr>
            <a:lstStyle/>
            <a:p>
              <a:pPr algn="ctr" defTabSz="457200">
                <a:lnSpc>
                  <a:spcPct val="80000"/>
                </a:lnSpc>
              </a:pPr>
              <a:r>
                <a:rPr lang="en-US" sz="2400" b="1" dirty="0" smtClean="0">
                  <a:solidFill>
                    <a:srgbClr val="333333"/>
                  </a:solidFill>
                  <a:latin typeface="Arial"/>
                </a:rPr>
                <a:t>University of California      San Francisco</a:t>
              </a:r>
            </a:p>
            <a:p>
              <a:pPr algn="ctr" defTabSz="457200">
                <a:lnSpc>
                  <a:spcPct val="80000"/>
                </a:lnSpc>
              </a:pPr>
              <a:r>
                <a:rPr lang="en-US" i="1" dirty="0" smtClean="0"/>
                <a:t>Charles Irwin, Claire </a:t>
              </a:r>
              <a:r>
                <a:rPr lang="en-US" i="1" dirty="0" err="1" smtClean="0"/>
                <a:t>Brindis</a:t>
              </a:r>
              <a:r>
                <a:rPr lang="en-US" i="1" dirty="0" smtClean="0"/>
                <a:t>, Sally Adams, Jane Park</a:t>
              </a:r>
              <a:endParaRPr lang="en-US" dirty="0" smtClean="0"/>
            </a:p>
          </p:txBody>
        </p:sp>
        <p:sp>
          <p:nvSpPr>
            <p:cNvPr id="15" name="TextBox 14"/>
            <p:cNvSpPr txBox="1"/>
            <p:nvPr/>
          </p:nvSpPr>
          <p:spPr>
            <a:xfrm>
              <a:off x="4811594" y="3254832"/>
              <a:ext cx="3824405" cy="840230"/>
            </a:xfrm>
            <a:prstGeom prst="rect">
              <a:avLst/>
            </a:prstGeom>
            <a:grpFill/>
            <a:ln>
              <a:solidFill>
                <a:srgbClr val="4D4D4D"/>
              </a:solidFill>
            </a:ln>
          </p:spPr>
          <p:txBody>
            <a:bodyPr wrap="square" rtlCol="0">
              <a:spAutoFit/>
            </a:bodyPr>
            <a:lstStyle/>
            <a:p>
              <a:pPr algn="ctr" defTabSz="457200">
                <a:lnSpc>
                  <a:spcPct val="80000"/>
                </a:lnSpc>
              </a:pPr>
              <a:r>
                <a:rPr lang="en-US" sz="2400" b="1" dirty="0">
                  <a:solidFill>
                    <a:srgbClr val="333333"/>
                  </a:solidFill>
                </a:rPr>
                <a:t>University of </a:t>
              </a:r>
              <a:r>
                <a:rPr lang="en-US" sz="2400" b="1" dirty="0" smtClean="0">
                  <a:solidFill>
                    <a:srgbClr val="333333"/>
                  </a:solidFill>
                </a:rPr>
                <a:t>Minnesota</a:t>
              </a:r>
            </a:p>
            <a:p>
              <a:pPr algn="ctr" defTabSz="457200">
                <a:lnSpc>
                  <a:spcPct val="80000"/>
                </a:lnSpc>
              </a:pPr>
              <a:r>
                <a:rPr lang="en-US" i="1" dirty="0" smtClean="0"/>
                <a:t>Michael </a:t>
              </a:r>
              <a:r>
                <a:rPr lang="en-US" i="1" dirty="0" err="1" smtClean="0"/>
                <a:t>Resnick</a:t>
              </a:r>
              <a:r>
                <a:rPr lang="en-US" i="1" dirty="0" smtClean="0"/>
                <a:t>, Kristin </a:t>
              </a:r>
              <a:r>
                <a:rPr lang="en-US" i="1" dirty="0"/>
                <a:t>Teipel, </a:t>
              </a:r>
              <a:r>
                <a:rPr lang="en-US" i="1" dirty="0" err="1"/>
                <a:t>Glynis</a:t>
              </a:r>
              <a:r>
                <a:rPr lang="en-US" i="1" dirty="0"/>
                <a:t> </a:t>
              </a:r>
              <a:r>
                <a:rPr lang="en-US" i="1" dirty="0" smtClean="0"/>
                <a:t>Shea, Rena Large</a:t>
              </a:r>
              <a:endParaRPr lang="en-US" dirty="0"/>
            </a:p>
          </p:txBody>
        </p:sp>
        <p:cxnSp>
          <p:nvCxnSpPr>
            <p:cNvPr id="17" name="Straight Arrow Connector 16"/>
            <p:cNvCxnSpPr/>
            <p:nvPr/>
          </p:nvCxnSpPr>
          <p:spPr>
            <a:xfrm>
              <a:off x="6770808" y="4706279"/>
              <a:ext cx="0" cy="836806"/>
            </a:xfrm>
            <a:prstGeom prst="straightConnector1">
              <a:avLst/>
            </a:prstGeom>
            <a:grpFill/>
            <a:ln w="38100" cmpd="sng">
              <a:solidFill>
                <a:schemeClr val="tx2">
                  <a:lumMod val="75000"/>
                </a:schemeClr>
              </a:solidFill>
              <a:prstDash val="sysDash"/>
              <a:tailEnd type="arrow"/>
            </a:ln>
          </p:spPr>
          <p:style>
            <a:lnRef idx="2">
              <a:schemeClr val="accent1"/>
            </a:lnRef>
            <a:fillRef idx="0">
              <a:schemeClr val="accent1"/>
            </a:fillRef>
            <a:effectRef idx="1">
              <a:schemeClr val="accent1"/>
            </a:effectRef>
            <a:fontRef idx="minor">
              <a:schemeClr val="tx1"/>
            </a:fontRef>
          </p:style>
        </p:cxnSp>
      </p:grpSp>
      <p:sp>
        <p:nvSpPr>
          <p:cNvPr id="16" name="TextBox 15"/>
          <p:cNvSpPr txBox="1"/>
          <p:nvPr/>
        </p:nvSpPr>
        <p:spPr>
          <a:xfrm>
            <a:off x="609600" y="3276602"/>
            <a:ext cx="3200400" cy="928459"/>
          </a:xfrm>
          <a:prstGeom prst="rect">
            <a:avLst/>
          </a:prstGeom>
          <a:noFill/>
        </p:spPr>
        <p:txBody>
          <a:bodyPr wrap="square" rtlCol="0">
            <a:spAutoFit/>
          </a:bodyPr>
          <a:lstStyle/>
          <a:p>
            <a:pPr algn="ctr" defTabSz="457200">
              <a:lnSpc>
                <a:spcPct val="90000"/>
              </a:lnSpc>
            </a:pPr>
            <a:r>
              <a:rPr lang="en-US" sz="2000" dirty="0" smtClean="0">
                <a:solidFill>
                  <a:srgbClr val="333333"/>
                </a:solidFill>
                <a:latin typeface="Arial"/>
              </a:rPr>
              <a:t>Adolescent &amp;             Young Adult Health – National Resource Center</a:t>
            </a:r>
            <a:endParaRPr lang="en-US" sz="2000" dirty="0">
              <a:solidFill>
                <a:srgbClr val="333333"/>
              </a:solidFill>
              <a:latin typeface="Arial"/>
            </a:endParaRPr>
          </a:p>
        </p:txBody>
      </p:sp>
      <p:sp>
        <p:nvSpPr>
          <p:cNvPr id="18" name="TextBox 17"/>
          <p:cNvSpPr txBox="1"/>
          <p:nvPr/>
        </p:nvSpPr>
        <p:spPr>
          <a:xfrm>
            <a:off x="4800600" y="3733800"/>
            <a:ext cx="3824405" cy="1135696"/>
          </a:xfrm>
          <a:prstGeom prst="rect">
            <a:avLst/>
          </a:prstGeom>
          <a:solidFill>
            <a:srgbClr val="FFFF00"/>
          </a:solidFill>
          <a:ln>
            <a:solidFill>
              <a:srgbClr val="4D4D4D"/>
            </a:solidFill>
          </a:ln>
        </p:spPr>
        <p:txBody>
          <a:bodyPr wrap="square" rtlCol="0">
            <a:spAutoFit/>
          </a:bodyPr>
          <a:lstStyle/>
          <a:p>
            <a:pPr algn="ctr" defTabSz="457200">
              <a:lnSpc>
                <a:spcPct val="80000"/>
              </a:lnSpc>
            </a:pPr>
            <a:r>
              <a:rPr lang="en-US" sz="2400" b="1" dirty="0" smtClean="0">
                <a:solidFill>
                  <a:srgbClr val="333333"/>
                </a:solidFill>
              </a:rPr>
              <a:t>Association of Maternal &amp; Child Health Programs</a:t>
            </a:r>
          </a:p>
          <a:p>
            <a:pPr algn="ctr" defTabSz="457200">
              <a:lnSpc>
                <a:spcPct val="80000"/>
              </a:lnSpc>
            </a:pPr>
            <a:r>
              <a:rPr lang="en-US" i="1" dirty="0"/>
              <a:t>Lacy </a:t>
            </a:r>
            <a:r>
              <a:rPr lang="en-US" i="1" dirty="0" err="1"/>
              <a:t>Fehrenbach</a:t>
            </a:r>
            <a:r>
              <a:rPr lang="en-US" i="1" dirty="0"/>
              <a:t>, </a:t>
            </a:r>
            <a:r>
              <a:rPr lang="en-US" i="1" dirty="0" smtClean="0"/>
              <a:t>Maritza Valenzuela, </a:t>
            </a:r>
            <a:r>
              <a:rPr lang="en-US" i="1" dirty="0" err="1"/>
              <a:t>Treeby</a:t>
            </a:r>
            <a:r>
              <a:rPr lang="en-US" i="1" dirty="0"/>
              <a:t> Brown</a:t>
            </a:r>
            <a:r>
              <a:rPr lang="en-US" dirty="0"/>
              <a:t> </a:t>
            </a:r>
          </a:p>
        </p:txBody>
      </p:sp>
      <p:sp>
        <p:nvSpPr>
          <p:cNvPr id="24" name="TextBox 23"/>
          <p:cNvSpPr txBox="1"/>
          <p:nvPr/>
        </p:nvSpPr>
        <p:spPr>
          <a:xfrm>
            <a:off x="4800600" y="5257802"/>
            <a:ext cx="3824405" cy="664797"/>
          </a:xfrm>
          <a:prstGeom prst="rect">
            <a:avLst/>
          </a:prstGeom>
          <a:solidFill>
            <a:srgbClr val="FFFF00"/>
          </a:solidFill>
          <a:ln>
            <a:solidFill>
              <a:srgbClr val="4D4D4D"/>
            </a:solidFill>
          </a:ln>
        </p:spPr>
        <p:txBody>
          <a:bodyPr wrap="square" rtlCol="0">
            <a:spAutoFit/>
          </a:bodyPr>
          <a:lstStyle/>
          <a:p>
            <a:pPr algn="ctr" defTabSz="457200">
              <a:lnSpc>
                <a:spcPct val="80000"/>
              </a:lnSpc>
            </a:pPr>
            <a:r>
              <a:rPr lang="en-US" sz="2400" b="1" dirty="0" smtClean="0">
                <a:solidFill>
                  <a:srgbClr val="333333"/>
                </a:solidFill>
              </a:rPr>
              <a:t>University of Vermont</a:t>
            </a:r>
          </a:p>
          <a:p>
            <a:pPr algn="ctr"/>
            <a:r>
              <a:rPr lang="en-US" i="1" dirty="0"/>
              <a:t>Wendy Davis, Judith Shaw</a:t>
            </a:r>
            <a:endParaRPr lang="en-US" dirty="0"/>
          </a:p>
        </p:txBody>
      </p:sp>
      <p:grpSp>
        <p:nvGrpSpPr>
          <p:cNvPr id="25" name="Group 24"/>
          <p:cNvGrpSpPr/>
          <p:nvPr/>
        </p:nvGrpSpPr>
        <p:grpSpPr>
          <a:xfrm>
            <a:off x="4057934" y="685802"/>
            <a:ext cx="949495" cy="5714999"/>
            <a:chOff x="4057934" y="1251857"/>
            <a:chExt cx="949495" cy="4666343"/>
          </a:xfrm>
        </p:grpSpPr>
        <p:cxnSp>
          <p:nvCxnSpPr>
            <p:cNvPr id="26" name="Straight Connector 25"/>
            <p:cNvCxnSpPr/>
            <p:nvPr/>
          </p:nvCxnSpPr>
          <p:spPr>
            <a:xfrm flipH="1">
              <a:off x="4057934" y="3340327"/>
              <a:ext cx="459637"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535712" y="1251857"/>
              <a:ext cx="0" cy="4666343"/>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535712" y="1251857"/>
              <a:ext cx="471717"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535712" y="5907314"/>
              <a:ext cx="471717"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7779682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0" y="533400"/>
            <a:ext cx="2971800" cy="6019800"/>
          </a:xfrm>
          <a:prstGeom prst="rect">
            <a:avLst/>
          </a:prstGeom>
          <a:solidFill>
            <a:schemeClr val="bg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4320985" y="4343400"/>
            <a:ext cx="0" cy="38100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6051170" y="1241610"/>
            <a:ext cx="3810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510985" y="527168"/>
            <a:ext cx="2133600" cy="1674305"/>
          </a:xfrm>
          <a:prstGeom prst="rect">
            <a:avLst/>
          </a:prstGeom>
          <a:solidFill>
            <a:schemeClr val="bg1"/>
          </a:solidFill>
          <a:ln w="28575" cmpd="sng">
            <a:solidFill>
              <a:srgbClr val="000000"/>
            </a:solidFill>
          </a:ln>
        </p:spPr>
        <p:txBody>
          <a:bodyPr wrap="square">
            <a:spAutoFit/>
          </a:bodyPr>
          <a:lstStyle/>
          <a:p>
            <a:pPr algn="ctr">
              <a:lnSpc>
                <a:spcPct val="80000"/>
              </a:lnSpc>
            </a:pPr>
            <a:r>
              <a:rPr lang="en-US" b="1" dirty="0" smtClean="0"/>
              <a:t>ACCOUNTABILITY</a:t>
            </a:r>
          </a:p>
          <a:p>
            <a:pPr algn="ctr">
              <a:lnSpc>
                <a:spcPct val="80000"/>
              </a:lnSpc>
              <a:spcAft>
                <a:spcPts val="600"/>
              </a:spcAft>
            </a:pPr>
            <a:r>
              <a:rPr lang="en-US" b="1" u="sng" dirty="0" smtClean="0"/>
              <a:t>TEAM</a:t>
            </a:r>
          </a:p>
          <a:p>
            <a:pPr>
              <a:lnSpc>
                <a:spcPct val="80000"/>
              </a:lnSpc>
            </a:pPr>
            <a:r>
              <a:rPr lang="en-US" sz="1400" b="1" dirty="0" smtClean="0"/>
              <a:t>Co-Chairs:</a:t>
            </a:r>
          </a:p>
          <a:p>
            <a:pPr>
              <a:lnSpc>
                <a:spcPct val="80000"/>
              </a:lnSpc>
            </a:pPr>
            <a:r>
              <a:rPr lang="en-US" sz="1400" dirty="0" smtClean="0"/>
              <a:t>Charles Irwin, </a:t>
            </a:r>
          </a:p>
          <a:p>
            <a:pPr>
              <a:lnSpc>
                <a:spcPct val="80000"/>
              </a:lnSpc>
            </a:pPr>
            <a:r>
              <a:rPr lang="en-US" sz="1400" dirty="0" smtClean="0"/>
              <a:t>Maritza Valenzuela</a:t>
            </a:r>
          </a:p>
          <a:p>
            <a:pPr>
              <a:lnSpc>
                <a:spcPct val="80000"/>
              </a:lnSpc>
              <a:spcAft>
                <a:spcPts val="600"/>
              </a:spcAft>
            </a:pPr>
            <a:endParaRPr lang="en-US" sz="1000" b="1" dirty="0" smtClean="0"/>
          </a:p>
          <a:p>
            <a:pPr>
              <a:lnSpc>
                <a:spcPct val="80000"/>
              </a:lnSpc>
            </a:pPr>
            <a:r>
              <a:rPr lang="en-US" sz="1400" b="1" dirty="0" smtClean="0"/>
              <a:t>Team</a:t>
            </a:r>
            <a:r>
              <a:rPr lang="en-US" sz="1400" dirty="0" smtClean="0"/>
              <a:t>: </a:t>
            </a:r>
          </a:p>
          <a:p>
            <a:pPr>
              <a:lnSpc>
                <a:spcPct val="80000"/>
              </a:lnSpc>
              <a:spcAft>
                <a:spcPts val="600"/>
              </a:spcAft>
            </a:pPr>
            <a:r>
              <a:rPr lang="en-US" sz="1400" dirty="0" smtClean="0"/>
              <a:t>Sally Adams, Jane Park</a:t>
            </a:r>
            <a:endParaRPr lang="en-US" sz="1400" dirty="0"/>
          </a:p>
        </p:txBody>
      </p:sp>
      <p:sp>
        <p:nvSpPr>
          <p:cNvPr id="8" name="Rectangle 7"/>
          <p:cNvSpPr/>
          <p:nvPr/>
        </p:nvSpPr>
        <p:spPr>
          <a:xfrm>
            <a:off x="3321420" y="762000"/>
            <a:ext cx="2438400" cy="1515287"/>
          </a:xfrm>
          <a:prstGeom prst="rect">
            <a:avLst/>
          </a:prstGeom>
          <a:ln>
            <a:solidFill>
              <a:schemeClr val="tx1"/>
            </a:solidFill>
          </a:ln>
        </p:spPr>
        <p:txBody>
          <a:bodyPr wrap="square">
            <a:spAutoFit/>
          </a:bodyPr>
          <a:lstStyle/>
          <a:p>
            <a:pPr algn="ctr">
              <a:spcAft>
                <a:spcPts val="600"/>
              </a:spcAft>
            </a:pPr>
            <a:r>
              <a:rPr lang="en-US" b="1" u="sng" dirty="0" smtClean="0"/>
              <a:t>ACCESS TEAM</a:t>
            </a:r>
          </a:p>
          <a:p>
            <a:pPr>
              <a:lnSpc>
                <a:spcPct val="80000"/>
              </a:lnSpc>
            </a:pPr>
            <a:r>
              <a:rPr lang="en-US" sz="1400" b="1" dirty="0"/>
              <a:t>Co-Chairs:</a:t>
            </a:r>
          </a:p>
          <a:p>
            <a:pPr>
              <a:lnSpc>
                <a:spcPct val="80000"/>
              </a:lnSpc>
            </a:pPr>
            <a:r>
              <a:rPr lang="en-US" sz="1400" dirty="0" smtClean="0"/>
              <a:t>Judith Shaw, Charles Irwin</a:t>
            </a:r>
            <a:endParaRPr lang="en-US" sz="1400" dirty="0"/>
          </a:p>
          <a:p>
            <a:pPr>
              <a:lnSpc>
                <a:spcPct val="80000"/>
              </a:lnSpc>
              <a:spcAft>
                <a:spcPts val="600"/>
              </a:spcAft>
            </a:pPr>
            <a:endParaRPr lang="en-US" sz="1000" b="1" dirty="0"/>
          </a:p>
          <a:p>
            <a:pPr>
              <a:lnSpc>
                <a:spcPct val="80000"/>
              </a:lnSpc>
            </a:pPr>
            <a:r>
              <a:rPr lang="en-US" sz="1400" b="1" dirty="0"/>
              <a:t>Team</a:t>
            </a:r>
            <a:r>
              <a:rPr lang="en-US" sz="1400" dirty="0"/>
              <a:t>: </a:t>
            </a:r>
          </a:p>
          <a:p>
            <a:pPr>
              <a:lnSpc>
                <a:spcPct val="80000"/>
              </a:lnSpc>
              <a:spcAft>
                <a:spcPts val="600"/>
              </a:spcAft>
            </a:pPr>
            <a:r>
              <a:rPr lang="en-US" sz="1400" dirty="0" smtClean="0"/>
              <a:t>Claire </a:t>
            </a:r>
            <a:r>
              <a:rPr lang="en-US" sz="1400" dirty="0" err="1" smtClean="0"/>
              <a:t>Brindis</a:t>
            </a:r>
            <a:r>
              <a:rPr lang="en-US" sz="1400" dirty="0" smtClean="0"/>
              <a:t>, </a:t>
            </a:r>
            <a:r>
              <a:rPr lang="en-US" sz="1400" dirty="0"/>
              <a:t>Jane </a:t>
            </a:r>
            <a:r>
              <a:rPr lang="en-US" sz="1400" dirty="0" smtClean="0"/>
              <a:t>Park, Maritza Valenzuela</a:t>
            </a:r>
            <a:endParaRPr lang="en-US" sz="1400" dirty="0"/>
          </a:p>
        </p:txBody>
      </p:sp>
      <p:sp>
        <p:nvSpPr>
          <p:cNvPr id="11" name="Rectangle 10"/>
          <p:cNvSpPr/>
          <p:nvPr/>
        </p:nvSpPr>
        <p:spPr>
          <a:xfrm>
            <a:off x="3169020" y="2667000"/>
            <a:ext cx="2743200" cy="3733800"/>
          </a:xfrm>
          <a:prstGeom prst="rect">
            <a:avLst/>
          </a:prstGeom>
          <a:solidFill>
            <a:schemeClr val="accent6">
              <a:lumMod val="20000"/>
              <a:lumOff val="80000"/>
              <a:alpha val="3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330385" y="2787134"/>
            <a:ext cx="2438400" cy="1515287"/>
          </a:xfrm>
          <a:prstGeom prst="rect">
            <a:avLst/>
          </a:prstGeom>
          <a:noFill/>
          <a:ln>
            <a:solidFill>
              <a:srgbClr val="000000"/>
            </a:solidFill>
          </a:ln>
        </p:spPr>
        <p:txBody>
          <a:bodyPr wrap="square" rtlCol="0">
            <a:spAutoFit/>
          </a:bodyPr>
          <a:lstStyle/>
          <a:p>
            <a:pPr algn="ctr">
              <a:spcAft>
                <a:spcPts val="600"/>
              </a:spcAft>
            </a:pPr>
            <a:r>
              <a:rPr lang="en-US" b="1" u="sng" dirty="0" smtClean="0"/>
              <a:t>QUALITY TEAM</a:t>
            </a:r>
          </a:p>
          <a:p>
            <a:pPr>
              <a:lnSpc>
                <a:spcPct val="80000"/>
              </a:lnSpc>
            </a:pPr>
            <a:r>
              <a:rPr lang="en-US" sz="1400" b="1" dirty="0"/>
              <a:t>Co-Chairs:</a:t>
            </a:r>
          </a:p>
          <a:p>
            <a:pPr>
              <a:lnSpc>
                <a:spcPct val="80000"/>
              </a:lnSpc>
            </a:pPr>
            <a:r>
              <a:rPr lang="en-US" sz="1400" dirty="0" smtClean="0"/>
              <a:t>Wendy Davis, Lacy </a:t>
            </a:r>
            <a:r>
              <a:rPr lang="en-US" sz="1400" dirty="0" err="1" smtClean="0"/>
              <a:t>Fehrenbach</a:t>
            </a:r>
            <a:endParaRPr lang="en-US" sz="1400" dirty="0"/>
          </a:p>
          <a:p>
            <a:pPr>
              <a:lnSpc>
                <a:spcPct val="80000"/>
              </a:lnSpc>
              <a:spcAft>
                <a:spcPts val="600"/>
              </a:spcAft>
            </a:pPr>
            <a:endParaRPr lang="en-US" sz="1000" b="1" dirty="0"/>
          </a:p>
          <a:p>
            <a:pPr>
              <a:lnSpc>
                <a:spcPct val="80000"/>
              </a:lnSpc>
            </a:pPr>
            <a:r>
              <a:rPr lang="en-US" sz="1400" b="1" dirty="0"/>
              <a:t>Team</a:t>
            </a:r>
            <a:r>
              <a:rPr lang="en-US" sz="1400" dirty="0"/>
              <a:t>: </a:t>
            </a:r>
          </a:p>
          <a:p>
            <a:pPr>
              <a:lnSpc>
                <a:spcPct val="80000"/>
              </a:lnSpc>
              <a:spcAft>
                <a:spcPts val="600"/>
              </a:spcAft>
            </a:pPr>
            <a:r>
              <a:rPr lang="en-US" sz="1400" dirty="0" err="1" smtClean="0"/>
              <a:t>Treeby</a:t>
            </a:r>
            <a:r>
              <a:rPr lang="en-US" sz="1400" dirty="0" smtClean="0"/>
              <a:t> Brown, Jane </a:t>
            </a:r>
            <a:r>
              <a:rPr lang="en-US" sz="1400" dirty="0"/>
              <a:t>Park, Maritza </a:t>
            </a:r>
            <a:r>
              <a:rPr lang="en-US" sz="1400" dirty="0" smtClean="0"/>
              <a:t>Valenzuela</a:t>
            </a:r>
            <a:endParaRPr lang="en-US" sz="1400" dirty="0"/>
          </a:p>
        </p:txBody>
      </p:sp>
      <p:sp>
        <p:nvSpPr>
          <p:cNvPr id="10" name="TextBox 9"/>
          <p:cNvSpPr txBox="1"/>
          <p:nvPr/>
        </p:nvSpPr>
        <p:spPr>
          <a:xfrm>
            <a:off x="3330385" y="4736068"/>
            <a:ext cx="2438400" cy="1419876"/>
          </a:xfrm>
          <a:prstGeom prst="rect">
            <a:avLst/>
          </a:prstGeom>
          <a:noFill/>
          <a:ln>
            <a:solidFill>
              <a:srgbClr val="000000"/>
            </a:solidFill>
          </a:ln>
        </p:spPr>
        <p:txBody>
          <a:bodyPr wrap="square" rtlCol="0">
            <a:spAutoFit/>
          </a:bodyPr>
          <a:lstStyle/>
          <a:p>
            <a:pPr algn="ctr">
              <a:spcAft>
                <a:spcPts val="1200"/>
              </a:spcAft>
            </a:pPr>
            <a:r>
              <a:rPr lang="en-US" b="1" u="sng" dirty="0" smtClean="0"/>
              <a:t>INTEGRATION TEAM</a:t>
            </a:r>
            <a:endParaRPr lang="en-US" b="1" u="sng" dirty="0"/>
          </a:p>
          <a:p>
            <a:pPr>
              <a:lnSpc>
                <a:spcPct val="80000"/>
              </a:lnSpc>
            </a:pPr>
            <a:r>
              <a:rPr lang="en-US" sz="1400" b="1" dirty="0"/>
              <a:t>Co-Chairs:</a:t>
            </a:r>
          </a:p>
          <a:p>
            <a:pPr>
              <a:lnSpc>
                <a:spcPct val="80000"/>
              </a:lnSpc>
            </a:pPr>
            <a:r>
              <a:rPr lang="en-US" sz="1400" dirty="0" smtClean="0"/>
              <a:t>Claire </a:t>
            </a:r>
            <a:r>
              <a:rPr lang="en-US" sz="1400" dirty="0" err="1" smtClean="0"/>
              <a:t>Brindis</a:t>
            </a:r>
            <a:r>
              <a:rPr lang="en-US" sz="1400" dirty="0" smtClean="0"/>
              <a:t>, Kristin Teipel</a:t>
            </a:r>
            <a:endParaRPr lang="en-US" sz="1400" dirty="0"/>
          </a:p>
          <a:p>
            <a:pPr>
              <a:lnSpc>
                <a:spcPct val="80000"/>
              </a:lnSpc>
              <a:spcAft>
                <a:spcPts val="600"/>
              </a:spcAft>
            </a:pPr>
            <a:endParaRPr lang="en-US" sz="1000" b="1" dirty="0"/>
          </a:p>
          <a:p>
            <a:pPr>
              <a:lnSpc>
                <a:spcPct val="80000"/>
              </a:lnSpc>
            </a:pPr>
            <a:r>
              <a:rPr lang="en-US" sz="1400" b="1" dirty="0"/>
              <a:t>Team</a:t>
            </a:r>
            <a:r>
              <a:rPr lang="en-US" sz="1400" dirty="0"/>
              <a:t>: </a:t>
            </a:r>
          </a:p>
          <a:p>
            <a:pPr>
              <a:lnSpc>
                <a:spcPct val="80000"/>
              </a:lnSpc>
              <a:spcAft>
                <a:spcPts val="600"/>
              </a:spcAft>
            </a:pPr>
            <a:r>
              <a:rPr lang="en-US" sz="1400" dirty="0" smtClean="0"/>
              <a:t>Jane </a:t>
            </a:r>
            <a:r>
              <a:rPr lang="en-US" sz="1400" dirty="0"/>
              <a:t>Park, Maritza </a:t>
            </a:r>
            <a:r>
              <a:rPr lang="en-US" sz="1400" dirty="0" smtClean="0"/>
              <a:t>Valenzuela</a:t>
            </a:r>
            <a:endParaRPr lang="en-US" sz="1400" dirty="0"/>
          </a:p>
        </p:txBody>
      </p:sp>
      <p:sp>
        <p:nvSpPr>
          <p:cNvPr id="14" name="TextBox 13"/>
          <p:cNvSpPr txBox="1"/>
          <p:nvPr/>
        </p:nvSpPr>
        <p:spPr>
          <a:xfrm>
            <a:off x="6412005" y="551325"/>
            <a:ext cx="2286000" cy="1342932"/>
          </a:xfrm>
          <a:prstGeom prst="rect">
            <a:avLst/>
          </a:prstGeom>
          <a:solidFill>
            <a:schemeClr val="bg1"/>
          </a:solidFill>
          <a:ln w="28575" cmpd="sng">
            <a:solidFill>
              <a:srgbClr val="000000"/>
            </a:solidFill>
          </a:ln>
        </p:spPr>
        <p:txBody>
          <a:bodyPr wrap="square" rtlCol="0">
            <a:spAutoFit/>
          </a:bodyPr>
          <a:lstStyle/>
          <a:p>
            <a:pPr algn="ctr">
              <a:spcAft>
                <a:spcPts val="600"/>
              </a:spcAft>
            </a:pPr>
            <a:r>
              <a:rPr lang="en-US" b="1" u="sng" dirty="0" smtClean="0"/>
              <a:t>EQUITY TEAM</a:t>
            </a:r>
          </a:p>
          <a:p>
            <a:pPr>
              <a:lnSpc>
                <a:spcPct val="80000"/>
              </a:lnSpc>
            </a:pPr>
            <a:r>
              <a:rPr lang="en-US" sz="1400" b="1" dirty="0"/>
              <a:t>Co-Chairs:</a:t>
            </a:r>
          </a:p>
          <a:p>
            <a:pPr>
              <a:lnSpc>
                <a:spcPct val="80000"/>
              </a:lnSpc>
            </a:pPr>
            <a:r>
              <a:rPr lang="en-US" sz="1400" dirty="0" smtClean="0"/>
              <a:t>Kristin Teipel, </a:t>
            </a:r>
          </a:p>
          <a:p>
            <a:pPr>
              <a:lnSpc>
                <a:spcPct val="80000"/>
              </a:lnSpc>
            </a:pPr>
            <a:r>
              <a:rPr lang="en-US" sz="1400" dirty="0" smtClean="0"/>
              <a:t>Maritza Valenzuela</a:t>
            </a:r>
            <a:endParaRPr lang="en-US" sz="1400" dirty="0"/>
          </a:p>
          <a:p>
            <a:pPr>
              <a:lnSpc>
                <a:spcPct val="80000"/>
              </a:lnSpc>
              <a:spcAft>
                <a:spcPts val="600"/>
              </a:spcAft>
            </a:pPr>
            <a:endParaRPr lang="en-US" sz="1000" b="1" dirty="0"/>
          </a:p>
          <a:p>
            <a:pPr>
              <a:lnSpc>
                <a:spcPct val="80000"/>
              </a:lnSpc>
            </a:pPr>
            <a:r>
              <a:rPr lang="en-US" sz="1400" b="1" dirty="0"/>
              <a:t>Team</a:t>
            </a:r>
            <a:r>
              <a:rPr lang="en-US" sz="1400" dirty="0"/>
              <a:t>: </a:t>
            </a:r>
            <a:r>
              <a:rPr lang="en-US" sz="1400" dirty="0" err="1" smtClean="0"/>
              <a:t>Glynis</a:t>
            </a:r>
            <a:r>
              <a:rPr lang="en-US" sz="1400" dirty="0" smtClean="0"/>
              <a:t> Shea, </a:t>
            </a:r>
            <a:r>
              <a:rPr lang="en-US" sz="1400" dirty="0"/>
              <a:t>Jane </a:t>
            </a:r>
            <a:r>
              <a:rPr lang="en-US" sz="1400" dirty="0" smtClean="0"/>
              <a:t>Park</a:t>
            </a:r>
            <a:endParaRPr lang="en-US" sz="1400" dirty="0"/>
          </a:p>
        </p:txBody>
      </p:sp>
      <p:cxnSp>
        <p:nvCxnSpPr>
          <p:cNvPr id="22" name="Straight Arrow Connector 21"/>
          <p:cNvCxnSpPr/>
          <p:nvPr/>
        </p:nvCxnSpPr>
        <p:spPr>
          <a:xfrm>
            <a:off x="2644585" y="1196785"/>
            <a:ext cx="3810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8" idx="2"/>
            <a:endCxn id="11" idx="0"/>
          </p:cNvCxnSpPr>
          <p:nvPr/>
        </p:nvCxnSpPr>
        <p:spPr>
          <a:xfrm>
            <a:off x="4540620" y="2277287"/>
            <a:ext cx="0" cy="389713"/>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403410" y="4708144"/>
            <a:ext cx="2552699" cy="984444"/>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4" name="TextBox 43"/>
          <p:cNvSpPr txBox="1"/>
          <p:nvPr/>
        </p:nvSpPr>
        <p:spPr>
          <a:xfrm>
            <a:off x="531160" y="4833649"/>
            <a:ext cx="2286000" cy="762645"/>
          </a:xfrm>
          <a:prstGeom prst="rect">
            <a:avLst/>
          </a:prstGeom>
          <a:solidFill>
            <a:schemeClr val="tx1"/>
          </a:solidFill>
          <a:ln>
            <a:noFill/>
          </a:ln>
        </p:spPr>
        <p:txBody>
          <a:bodyPr wrap="square" rtlCol="0">
            <a:spAutoFit/>
          </a:bodyPr>
          <a:lstStyle/>
          <a:p>
            <a:pPr algn="ctr">
              <a:lnSpc>
                <a:spcPct val="80000"/>
              </a:lnSpc>
            </a:pPr>
            <a:r>
              <a:rPr lang="en-US" dirty="0" smtClean="0">
                <a:solidFill>
                  <a:schemeClr val="bg1"/>
                </a:solidFill>
              </a:rPr>
              <a:t>Adolescent &amp; Young Adult Health National Resource Center</a:t>
            </a:r>
            <a:endParaRPr lang="en-US" dirty="0">
              <a:solidFill>
                <a:schemeClr val="bg1"/>
              </a:solidFill>
            </a:endParaRPr>
          </a:p>
        </p:txBody>
      </p:sp>
    </p:spTree>
    <p:extLst>
      <p:ext uri="{BB962C8B-B14F-4D97-AF65-F5344CB8AC3E}">
        <p14:creationId xmlns:p14="http://schemas.microsoft.com/office/powerpoint/2010/main" val="287651873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418"/>
            <a:ext cx="8229600" cy="1143000"/>
          </a:xfrm>
        </p:spPr>
        <p:txBody>
          <a:bodyPr>
            <a:normAutofit/>
          </a:bodyPr>
          <a:lstStyle/>
          <a:p>
            <a:r>
              <a:rPr lang="en-US" b="1" dirty="0" smtClean="0">
                <a:latin typeface="+mj-lt"/>
              </a:rPr>
              <a:t>AYAH-NRC’s support for </a:t>
            </a:r>
            <a:r>
              <a:rPr lang="en-US" b="1" dirty="0">
                <a:latin typeface="+mj-lt"/>
              </a:rPr>
              <a:t>S</a:t>
            </a:r>
            <a:r>
              <a:rPr lang="en-US" b="1" dirty="0" smtClean="0">
                <a:latin typeface="+mj-lt"/>
              </a:rPr>
              <a:t>tates </a:t>
            </a:r>
            <a:endParaRPr lang="en-US" b="1" i="1" dirty="0">
              <a:latin typeface="+mj-lt"/>
            </a:endParaRPr>
          </a:p>
        </p:txBody>
      </p:sp>
      <p:sp>
        <p:nvSpPr>
          <p:cNvPr id="3" name="Content Placeholder 2"/>
          <p:cNvSpPr>
            <a:spLocks noGrp="1"/>
          </p:cNvSpPr>
          <p:nvPr>
            <p:ph idx="1"/>
          </p:nvPr>
        </p:nvSpPr>
        <p:spPr>
          <a:xfrm>
            <a:off x="519113" y="1867647"/>
            <a:ext cx="8167687" cy="4258517"/>
          </a:xfrm>
        </p:spPr>
        <p:txBody>
          <a:bodyPr>
            <a:normAutofit/>
          </a:bodyPr>
          <a:lstStyle/>
          <a:p>
            <a:pPr>
              <a:spcBef>
                <a:spcPts val="500"/>
              </a:spcBef>
            </a:pPr>
            <a:r>
              <a:rPr lang="en-US" sz="2400" b="1" dirty="0"/>
              <a:t>Collaborative Improvement and Innovation Network</a:t>
            </a:r>
            <a:r>
              <a:rPr lang="en-US" sz="2400" dirty="0"/>
              <a:t> (</a:t>
            </a:r>
            <a:r>
              <a:rPr lang="en-US" sz="2400" dirty="0" err="1"/>
              <a:t>CoIIN</a:t>
            </a:r>
            <a:r>
              <a:rPr lang="en-US" sz="2400" dirty="0"/>
              <a:t>) </a:t>
            </a:r>
            <a:r>
              <a:rPr lang="en-US" sz="2400" dirty="0" smtClean="0"/>
              <a:t>to increase high</a:t>
            </a:r>
            <a:r>
              <a:rPr lang="en-US" sz="2400" dirty="0"/>
              <a:t>-quality preventive services for </a:t>
            </a:r>
            <a:r>
              <a:rPr lang="en-US" sz="2400" dirty="0" smtClean="0"/>
              <a:t>AYAs</a:t>
            </a:r>
          </a:p>
          <a:p>
            <a:pPr lvl="1">
              <a:spcBef>
                <a:spcPts val="500"/>
              </a:spcBef>
            </a:pPr>
            <a:r>
              <a:rPr lang="en-US" sz="2400" dirty="0" err="1" smtClean="0"/>
              <a:t>CoIINs</a:t>
            </a:r>
            <a:r>
              <a:rPr lang="en-US" sz="2400" dirty="0" smtClean="0"/>
              <a:t> employ </a:t>
            </a:r>
            <a:r>
              <a:rPr lang="en-US" sz="2400" dirty="0"/>
              <a:t>collaborative learning, quality improvement methods, and data-driven innovation to drive a national strategy and guide state implementation teams</a:t>
            </a:r>
            <a:r>
              <a:rPr lang="en-US" sz="2400" dirty="0" smtClean="0"/>
              <a:t>.</a:t>
            </a:r>
          </a:p>
          <a:p>
            <a:pPr lvl="1">
              <a:spcBef>
                <a:spcPts val="500"/>
              </a:spcBef>
            </a:pPr>
            <a:r>
              <a:rPr lang="en-US" sz="2400" dirty="0"/>
              <a:t>State MCH programs, selected through an application process, partner with national experts to discover, identify and implement evidence-based strategies for increasing </a:t>
            </a:r>
            <a:r>
              <a:rPr lang="en-US" sz="2400" dirty="0" smtClean="0"/>
              <a:t>AYA access </a:t>
            </a:r>
            <a:r>
              <a:rPr lang="en-US" sz="2400" dirty="0"/>
              <a:t>to </a:t>
            </a:r>
            <a:r>
              <a:rPr lang="en-US" sz="2400" dirty="0" smtClean="0"/>
              <a:t>well visits care </a:t>
            </a:r>
            <a:r>
              <a:rPr lang="en-US" sz="2400" dirty="0"/>
              <a:t>and improving the quality of services</a:t>
            </a:r>
            <a:r>
              <a:rPr lang="en-US" sz="2400" dirty="0" smtClean="0"/>
              <a:t>.</a:t>
            </a:r>
          </a:p>
          <a:p>
            <a:pPr lvl="1">
              <a:spcBef>
                <a:spcPts val="500"/>
              </a:spcBef>
            </a:pPr>
            <a:endParaRPr lang="en-US" sz="2400" dirty="0">
              <a:solidFill>
                <a:srgbClr val="FF0000"/>
              </a:solidFill>
            </a:endParaRPr>
          </a:p>
          <a:p>
            <a:pPr marL="0" indent="0">
              <a:spcBef>
                <a:spcPts val="500"/>
              </a:spcBef>
              <a:buNone/>
            </a:pPr>
            <a:endParaRPr lang="en-US" sz="2400" dirty="0"/>
          </a:p>
          <a:p>
            <a:pPr marL="0" indent="0">
              <a:spcBef>
                <a:spcPts val="500"/>
              </a:spcBef>
              <a:buNone/>
            </a:pPr>
            <a:endParaRPr lang="en-US" sz="2400" dirty="0"/>
          </a:p>
          <a:p>
            <a:pPr marL="0" indent="0">
              <a:spcBef>
                <a:spcPts val="500"/>
              </a:spcBef>
              <a:buNone/>
            </a:pPr>
            <a:endParaRPr lang="en-US" sz="2400" dirty="0" smtClean="0"/>
          </a:p>
          <a:p>
            <a:pPr>
              <a:spcBef>
                <a:spcPts val="500"/>
              </a:spcBef>
            </a:pPr>
            <a:endParaRPr lang="en-US" sz="2400" dirty="0"/>
          </a:p>
        </p:txBody>
      </p:sp>
    </p:spTree>
    <p:extLst>
      <p:ext uri="{BB962C8B-B14F-4D97-AF65-F5344CB8AC3E}">
        <p14:creationId xmlns:p14="http://schemas.microsoft.com/office/powerpoint/2010/main" val="71367218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418"/>
            <a:ext cx="8229600" cy="1143000"/>
          </a:xfrm>
        </p:spPr>
        <p:txBody>
          <a:bodyPr>
            <a:normAutofit/>
          </a:bodyPr>
          <a:lstStyle/>
          <a:p>
            <a:r>
              <a:rPr lang="en-US" b="1" dirty="0" smtClean="0">
                <a:latin typeface="+mj-lt"/>
              </a:rPr>
              <a:t>AYAH-NRC’s support for </a:t>
            </a:r>
            <a:r>
              <a:rPr lang="en-US" b="1" dirty="0">
                <a:latin typeface="+mj-lt"/>
              </a:rPr>
              <a:t>S</a:t>
            </a:r>
            <a:r>
              <a:rPr lang="en-US" b="1" dirty="0" smtClean="0">
                <a:latin typeface="+mj-lt"/>
              </a:rPr>
              <a:t>tates </a:t>
            </a:r>
            <a:endParaRPr lang="en-US" b="1" i="1" dirty="0">
              <a:latin typeface="+mj-lt"/>
            </a:endParaRPr>
          </a:p>
        </p:txBody>
      </p:sp>
      <p:sp>
        <p:nvSpPr>
          <p:cNvPr id="3" name="Content Placeholder 2"/>
          <p:cNvSpPr>
            <a:spLocks noGrp="1"/>
          </p:cNvSpPr>
          <p:nvPr>
            <p:ph idx="1"/>
          </p:nvPr>
        </p:nvSpPr>
        <p:spPr>
          <a:xfrm>
            <a:off x="519113" y="1407419"/>
            <a:ext cx="8167687" cy="4718746"/>
          </a:xfrm>
        </p:spPr>
        <p:txBody>
          <a:bodyPr>
            <a:normAutofit/>
          </a:bodyPr>
          <a:lstStyle/>
          <a:p>
            <a:pPr marL="0" indent="0">
              <a:spcBef>
                <a:spcPts val="500"/>
              </a:spcBef>
              <a:buNone/>
            </a:pPr>
            <a:r>
              <a:rPr lang="en-US" sz="3500" b="1" dirty="0" smtClean="0"/>
              <a:t>Important </a:t>
            </a:r>
            <a:r>
              <a:rPr lang="en-US" sz="3500" b="1" dirty="0" err="1" smtClean="0"/>
              <a:t>CoIIN</a:t>
            </a:r>
            <a:r>
              <a:rPr lang="en-US" sz="3500" b="1" dirty="0" smtClean="0"/>
              <a:t> Dates</a:t>
            </a:r>
            <a:endParaRPr lang="en-US" sz="3500" dirty="0" smtClean="0"/>
          </a:p>
          <a:p>
            <a:r>
              <a:rPr lang="en-US" sz="2600" u="sng" dirty="0"/>
              <a:t>March 2015</a:t>
            </a:r>
            <a:r>
              <a:rPr lang="en-US" sz="2600" dirty="0" smtClean="0"/>
              <a:t>:</a:t>
            </a:r>
            <a:r>
              <a:rPr lang="en-US" sz="2600" dirty="0"/>
              <a:t> </a:t>
            </a:r>
            <a:r>
              <a:rPr lang="en-US" sz="2600" i="1" dirty="0" smtClean="0"/>
              <a:t>Request </a:t>
            </a:r>
            <a:r>
              <a:rPr lang="en-US" sz="2600" i="1" dirty="0"/>
              <a:t>for Applications</a:t>
            </a:r>
            <a:r>
              <a:rPr lang="en-US" sz="2600" dirty="0"/>
              <a:t> </a:t>
            </a:r>
            <a:r>
              <a:rPr lang="en-US" sz="2600" dirty="0" smtClean="0"/>
              <a:t>will be </a:t>
            </a:r>
            <a:r>
              <a:rPr lang="en-US" sz="2600" dirty="0"/>
              <a:t>r</a:t>
            </a:r>
            <a:r>
              <a:rPr lang="en-US" sz="2600" dirty="0" smtClean="0"/>
              <a:t>eleased and distributed to </a:t>
            </a:r>
            <a:r>
              <a:rPr lang="en-US" sz="2600" dirty="0"/>
              <a:t>state MCH programs</a:t>
            </a:r>
            <a:r>
              <a:rPr lang="en-US" sz="2600" dirty="0" smtClean="0"/>
              <a:t>.</a:t>
            </a:r>
            <a:endParaRPr lang="en-US" sz="2600" dirty="0"/>
          </a:p>
          <a:p>
            <a:r>
              <a:rPr lang="en-US" sz="2600" u="sng" dirty="0"/>
              <a:t>March 12, 2015</a:t>
            </a:r>
            <a:r>
              <a:rPr lang="en-US" sz="2600" dirty="0" smtClean="0"/>
              <a:t>: Informational </a:t>
            </a:r>
            <a:r>
              <a:rPr lang="en-US" sz="2600" dirty="0"/>
              <a:t>webinar </a:t>
            </a:r>
            <a:r>
              <a:rPr lang="en-US" sz="2600" dirty="0" smtClean="0"/>
              <a:t>(3</a:t>
            </a:r>
            <a:r>
              <a:rPr lang="en-US" sz="2600" dirty="0"/>
              <a:t>:00pm </a:t>
            </a:r>
            <a:r>
              <a:rPr lang="en-US" sz="2600" dirty="0" smtClean="0"/>
              <a:t>EST) (Stay tuned for registration info). </a:t>
            </a:r>
            <a:endParaRPr lang="en-US" sz="2600" dirty="0"/>
          </a:p>
          <a:p>
            <a:r>
              <a:rPr lang="en-US" sz="2600" u="sng" dirty="0"/>
              <a:t>April 2015</a:t>
            </a:r>
            <a:r>
              <a:rPr lang="en-US" sz="2600" dirty="0"/>
              <a:t>: Applications due to AMCHP</a:t>
            </a:r>
            <a:r>
              <a:rPr lang="en-US" sz="2600" dirty="0" smtClean="0"/>
              <a:t>.</a:t>
            </a:r>
            <a:endParaRPr lang="en-US" sz="2600" dirty="0"/>
          </a:p>
          <a:p>
            <a:r>
              <a:rPr lang="en-US" sz="2600" u="sng" dirty="0"/>
              <a:t>May 2015</a:t>
            </a:r>
            <a:r>
              <a:rPr lang="en-US" sz="2600" dirty="0"/>
              <a:t>: Five states selected to participate in Cohort 1, and the work begins</a:t>
            </a:r>
            <a:r>
              <a:rPr lang="en-US" sz="2600" dirty="0" smtClean="0"/>
              <a:t>!</a:t>
            </a:r>
            <a:endParaRPr lang="en-US" sz="2600" dirty="0"/>
          </a:p>
          <a:p>
            <a:r>
              <a:rPr lang="en-US" sz="2600" u="sng" dirty="0"/>
              <a:t>July 2015</a:t>
            </a:r>
            <a:r>
              <a:rPr lang="en-US" sz="2600" dirty="0"/>
              <a:t>: </a:t>
            </a:r>
            <a:r>
              <a:rPr lang="en-US" sz="2600" dirty="0" err="1"/>
              <a:t>CoIIN</a:t>
            </a:r>
            <a:r>
              <a:rPr lang="en-US" sz="2600" dirty="0"/>
              <a:t> Summit </a:t>
            </a:r>
            <a:r>
              <a:rPr lang="en-US" sz="2600" dirty="0" smtClean="0"/>
              <a:t>for Cohort </a:t>
            </a:r>
            <a:r>
              <a:rPr lang="en-US" sz="2600" dirty="0"/>
              <a:t>1 states </a:t>
            </a:r>
            <a:r>
              <a:rPr lang="en-US" sz="2600" dirty="0" smtClean="0"/>
              <a:t>with training </a:t>
            </a:r>
            <a:r>
              <a:rPr lang="en-US" sz="2600" dirty="0"/>
              <a:t>and accelerate collaborative learning</a:t>
            </a:r>
            <a:r>
              <a:rPr lang="en-US" sz="2600" dirty="0" smtClean="0"/>
              <a:t>.</a:t>
            </a:r>
            <a:endParaRPr lang="en-US" sz="2600" dirty="0"/>
          </a:p>
          <a:p>
            <a:pPr marL="0" indent="0">
              <a:spcBef>
                <a:spcPts val="500"/>
              </a:spcBef>
              <a:buNone/>
            </a:pPr>
            <a:endParaRPr lang="en-US" sz="2400" dirty="0"/>
          </a:p>
          <a:p>
            <a:pPr marL="0" indent="0">
              <a:spcBef>
                <a:spcPts val="500"/>
              </a:spcBef>
              <a:buNone/>
            </a:pPr>
            <a:endParaRPr lang="en-US" sz="2400" dirty="0" smtClean="0"/>
          </a:p>
          <a:p>
            <a:pPr>
              <a:spcBef>
                <a:spcPts val="500"/>
              </a:spcBef>
            </a:pPr>
            <a:endParaRPr lang="en-US" sz="2400" dirty="0"/>
          </a:p>
        </p:txBody>
      </p:sp>
    </p:spTree>
    <p:extLst>
      <p:ext uri="{BB962C8B-B14F-4D97-AF65-F5344CB8AC3E}">
        <p14:creationId xmlns:p14="http://schemas.microsoft.com/office/powerpoint/2010/main" val="225139429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955" y="1524000"/>
            <a:ext cx="8229600" cy="4871115"/>
          </a:xfrm>
        </p:spPr>
        <p:txBody>
          <a:bodyPr>
            <a:noAutofit/>
          </a:bodyPr>
          <a:lstStyle/>
          <a:p>
            <a:pPr>
              <a:spcBef>
                <a:spcPts val="300"/>
              </a:spcBef>
            </a:pPr>
            <a:r>
              <a:rPr lang="en-US" sz="2200" b="1" dirty="0"/>
              <a:t>Community-level Integration:</a:t>
            </a:r>
            <a:r>
              <a:rPr lang="en-US" sz="2200" dirty="0"/>
              <a:t> </a:t>
            </a:r>
          </a:p>
          <a:p>
            <a:pPr lvl="1">
              <a:spcBef>
                <a:spcPts val="300"/>
              </a:spcBef>
            </a:pPr>
            <a:r>
              <a:rPr lang="en-US" sz="2200" dirty="0"/>
              <a:t>Extending the </a:t>
            </a:r>
            <a:r>
              <a:rPr lang="en-US" sz="2200" dirty="0" err="1"/>
              <a:t>CoIIN’s</a:t>
            </a:r>
            <a:r>
              <a:rPr lang="en-US" sz="2200" dirty="0"/>
              <a:t> reach, the Center provides intensive support for integrating health care delivery and public health systems.</a:t>
            </a:r>
          </a:p>
          <a:p>
            <a:pPr>
              <a:spcBef>
                <a:spcPts val="300"/>
              </a:spcBef>
            </a:pPr>
            <a:r>
              <a:rPr lang="en-US" sz="2200" b="1" dirty="0" smtClean="0"/>
              <a:t>Data </a:t>
            </a:r>
            <a:r>
              <a:rPr lang="en-US" sz="2200" b="1" dirty="0"/>
              <a:t>&amp; Measures:</a:t>
            </a:r>
            <a:r>
              <a:rPr lang="en-US" sz="2200" dirty="0"/>
              <a:t> </a:t>
            </a:r>
            <a:endParaRPr lang="en-US" sz="2200" b="1" dirty="0"/>
          </a:p>
          <a:p>
            <a:pPr lvl="1">
              <a:spcBef>
                <a:spcPts val="300"/>
              </a:spcBef>
            </a:pPr>
            <a:r>
              <a:rPr lang="en-US" sz="2200" dirty="0" smtClean="0"/>
              <a:t>Support state </a:t>
            </a:r>
            <a:r>
              <a:rPr lang="en-US" sz="2200" dirty="0"/>
              <a:t>MCH programs adopting the adolescent well-</a:t>
            </a:r>
            <a:r>
              <a:rPr lang="en-US" sz="2200" dirty="0" smtClean="0"/>
              <a:t>visit National </a:t>
            </a:r>
            <a:r>
              <a:rPr lang="en-US" sz="2200" dirty="0"/>
              <a:t>Performance </a:t>
            </a:r>
            <a:r>
              <a:rPr lang="en-US" sz="2200" dirty="0" smtClean="0"/>
              <a:t>Measure.</a:t>
            </a:r>
            <a:endParaRPr lang="en-US" sz="2200" dirty="0"/>
          </a:p>
          <a:p>
            <a:pPr>
              <a:spcBef>
                <a:spcPts val="300"/>
              </a:spcBef>
            </a:pPr>
            <a:r>
              <a:rPr lang="en-US" sz="2200" b="1" dirty="0"/>
              <a:t>Best Practices:</a:t>
            </a:r>
            <a:r>
              <a:rPr lang="en-US" sz="2200" dirty="0"/>
              <a:t> </a:t>
            </a:r>
            <a:endParaRPr lang="en-US" sz="2200" dirty="0" smtClean="0"/>
          </a:p>
          <a:p>
            <a:pPr lvl="1">
              <a:spcBef>
                <a:spcPts val="300"/>
              </a:spcBef>
            </a:pPr>
            <a:r>
              <a:rPr lang="en-US" sz="2200" dirty="0" smtClean="0"/>
              <a:t>identify </a:t>
            </a:r>
            <a:r>
              <a:rPr lang="en-US" sz="2200" dirty="0"/>
              <a:t>and </a:t>
            </a:r>
            <a:r>
              <a:rPr lang="en-US" sz="2200" dirty="0" smtClean="0"/>
              <a:t>disseminate </a:t>
            </a:r>
            <a:r>
              <a:rPr lang="en-US" sz="2200" dirty="0"/>
              <a:t>up-to-date evidence-based </a:t>
            </a:r>
            <a:r>
              <a:rPr lang="en-US" sz="2200" dirty="0" smtClean="0"/>
              <a:t>practices(EPB) </a:t>
            </a:r>
            <a:r>
              <a:rPr lang="en-US" sz="2200" dirty="0"/>
              <a:t>relevant </a:t>
            </a:r>
            <a:r>
              <a:rPr lang="en-US" sz="2200" dirty="0" smtClean="0"/>
              <a:t>to AYA health </a:t>
            </a:r>
            <a:r>
              <a:rPr lang="en-US" sz="2200" dirty="0"/>
              <a:t>care </a:t>
            </a:r>
            <a:r>
              <a:rPr lang="en-US" sz="2200" dirty="0" smtClean="0"/>
              <a:t>and</a:t>
            </a:r>
          </a:p>
          <a:p>
            <a:pPr lvl="1">
              <a:spcBef>
                <a:spcPts val="300"/>
              </a:spcBef>
            </a:pPr>
            <a:r>
              <a:rPr lang="en-US" sz="2200" dirty="0" smtClean="0"/>
              <a:t>Support implementation EBP through </a:t>
            </a:r>
            <a:r>
              <a:rPr lang="en-US" sz="2200" dirty="0"/>
              <a:t>training and technical assistance</a:t>
            </a:r>
            <a:r>
              <a:rPr lang="en-US" sz="2200" dirty="0" smtClean="0"/>
              <a:t>.</a:t>
            </a:r>
            <a:endParaRPr lang="en-US" sz="2200" dirty="0"/>
          </a:p>
          <a:p>
            <a:pPr marL="0" indent="0">
              <a:spcBef>
                <a:spcPts val="300"/>
              </a:spcBef>
              <a:buNone/>
            </a:pPr>
            <a:endParaRPr lang="en-US" sz="2200" dirty="0" smtClean="0"/>
          </a:p>
          <a:p>
            <a:pPr>
              <a:spcBef>
                <a:spcPts val="300"/>
              </a:spcBef>
            </a:pPr>
            <a:endParaRPr lang="en-US" sz="2200" dirty="0"/>
          </a:p>
        </p:txBody>
      </p:sp>
      <p:sp>
        <p:nvSpPr>
          <p:cNvPr id="5" name="Title 1"/>
          <p:cNvSpPr>
            <a:spLocks noGrp="1"/>
          </p:cNvSpPr>
          <p:nvPr>
            <p:ph type="title"/>
          </p:nvPr>
        </p:nvSpPr>
        <p:spPr>
          <a:xfrm>
            <a:off x="457200" y="264418"/>
            <a:ext cx="8229600" cy="1143000"/>
          </a:xfrm>
        </p:spPr>
        <p:txBody>
          <a:bodyPr>
            <a:normAutofit/>
          </a:bodyPr>
          <a:lstStyle/>
          <a:p>
            <a:r>
              <a:rPr lang="en-US" b="1" dirty="0" smtClean="0">
                <a:latin typeface="+mj-lt"/>
              </a:rPr>
              <a:t>AYAH-NRC’s support for </a:t>
            </a:r>
            <a:r>
              <a:rPr lang="en-US" b="1" dirty="0">
                <a:latin typeface="+mj-lt"/>
              </a:rPr>
              <a:t>S</a:t>
            </a:r>
            <a:r>
              <a:rPr lang="en-US" b="1" dirty="0" smtClean="0">
                <a:latin typeface="+mj-lt"/>
              </a:rPr>
              <a:t>tates </a:t>
            </a:r>
            <a:endParaRPr lang="en-US" b="1" i="1" dirty="0">
              <a:latin typeface="+mj-lt"/>
            </a:endParaRPr>
          </a:p>
        </p:txBody>
      </p:sp>
    </p:spTree>
    <p:extLst>
      <p:ext uri="{BB962C8B-B14F-4D97-AF65-F5344CB8AC3E}">
        <p14:creationId xmlns:p14="http://schemas.microsoft.com/office/powerpoint/2010/main" val="169238853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456"/>
            <a:ext cx="8229600" cy="857571"/>
          </a:xfrm>
        </p:spPr>
        <p:txBody>
          <a:bodyPr>
            <a:normAutofit/>
          </a:bodyPr>
          <a:lstStyle/>
          <a:p>
            <a:r>
              <a:rPr lang="en-US" b="1" i="1" dirty="0" smtClean="0">
                <a:latin typeface="+mj-lt"/>
              </a:rPr>
              <a:t>Small Groups </a:t>
            </a:r>
            <a:endParaRPr lang="en-US" b="1" i="1" dirty="0">
              <a:latin typeface="+mj-lt"/>
            </a:endParaRPr>
          </a:p>
        </p:txBody>
      </p:sp>
      <p:sp>
        <p:nvSpPr>
          <p:cNvPr id="3" name="Content Placeholder 2"/>
          <p:cNvSpPr>
            <a:spLocks noGrp="1"/>
          </p:cNvSpPr>
          <p:nvPr>
            <p:ph idx="1"/>
          </p:nvPr>
        </p:nvSpPr>
        <p:spPr>
          <a:xfrm>
            <a:off x="457200" y="2808941"/>
            <a:ext cx="8229600" cy="3529113"/>
          </a:xfrm>
        </p:spPr>
        <p:txBody>
          <a:bodyPr>
            <a:normAutofit/>
          </a:bodyPr>
          <a:lstStyle/>
          <a:p>
            <a:pPr marL="0" indent="0">
              <a:spcBef>
                <a:spcPts val="500"/>
              </a:spcBef>
              <a:buNone/>
            </a:pPr>
            <a:r>
              <a:rPr lang="en-US" sz="2400" b="1" dirty="0" smtClean="0"/>
              <a:t>In your small groups: </a:t>
            </a:r>
            <a:r>
              <a:rPr lang="en-US" sz="2400" b="1" dirty="0" smtClean="0">
                <a:solidFill>
                  <a:schemeClr val="bg1"/>
                </a:solidFill>
              </a:rPr>
              <a:t>30 minutes</a:t>
            </a:r>
          </a:p>
          <a:p>
            <a:pPr>
              <a:spcBef>
                <a:spcPts val="500"/>
              </a:spcBef>
            </a:pPr>
            <a:r>
              <a:rPr lang="en-US" sz="2400" dirty="0" smtClean="0"/>
              <a:t>Briefly share experiences working on A or YA health?</a:t>
            </a:r>
          </a:p>
          <a:p>
            <a:pPr>
              <a:spcBef>
                <a:spcPts val="500"/>
              </a:spcBef>
            </a:pPr>
            <a:r>
              <a:rPr lang="en-US" sz="2400" dirty="0" smtClean="0"/>
              <a:t>What factors in your state support a focus on the well-visit? What factors are barriers to this focus?</a:t>
            </a:r>
          </a:p>
          <a:p>
            <a:pPr>
              <a:spcBef>
                <a:spcPts val="500"/>
              </a:spcBef>
            </a:pPr>
            <a:r>
              <a:rPr lang="en-US" sz="2400" dirty="0" smtClean="0"/>
              <a:t>What is one strategy that you would like to pursue?</a:t>
            </a:r>
          </a:p>
          <a:p>
            <a:pPr>
              <a:spcBef>
                <a:spcPts val="500"/>
              </a:spcBef>
            </a:pPr>
            <a:r>
              <a:rPr lang="en-US" sz="2400" dirty="0" smtClean="0"/>
              <a:t>What are the two most important things you need to take action on the well-visit (Information? Skills?)</a:t>
            </a:r>
          </a:p>
          <a:p>
            <a:pPr marL="0" indent="0">
              <a:spcBef>
                <a:spcPts val="500"/>
              </a:spcBef>
              <a:buNone/>
            </a:pPr>
            <a:r>
              <a:rPr lang="en-US" sz="2400" b="1" dirty="0" smtClean="0"/>
              <a:t>Designate note-taker &amp; person to report back (3 </a:t>
            </a:r>
            <a:r>
              <a:rPr lang="en-US" sz="2400" b="1" dirty="0" err="1" smtClean="0"/>
              <a:t>mins</a:t>
            </a:r>
            <a:r>
              <a:rPr lang="en-US" sz="2400" b="1" dirty="0" smtClean="0"/>
              <a:t>/group)</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4018199306"/>
              </p:ext>
            </p:extLst>
          </p:nvPr>
        </p:nvGraphicFramePr>
        <p:xfrm>
          <a:off x="519113" y="1342921"/>
          <a:ext cx="8144435" cy="1234440"/>
        </p:xfrm>
        <a:graphic>
          <a:graphicData uri="http://schemas.openxmlformats.org/drawingml/2006/table">
            <a:tbl>
              <a:tblPr firstRow="1" bandRow="1">
                <a:tableStyleId>{C083E6E3-FA7D-4D7B-A595-EF9225AFEA82}</a:tableStyleId>
              </a:tblPr>
              <a:tblGrid>
                <a:gridCol w="4351711"/>
                <a:gridCol w="3792724"/>
              </a:tblGrid>
              <a:tr h="836406">
                <a:tc>
                  <a:txBody>
                    <a:bodyPr/>
                    <a:lstStyle/>
                    <a:p>
                      <a:pPr marL="125730" lvl="2" indent="0">
                        <a:spcBef>
                          <a:spcPts val="0"/>
                        </a:spcBef>
                        <a:buFont typeface="Arial" pitchFamily="34" charset="0"/>
                        <a:buNone/>
                      </a:pPr>
                      <a:r>
                        <a:rPr lang="en-US" sz="2700" b="1" dirty="0" smtClean="0">
                          <a:solidFill>
                            <a:srgbClr val="FFFFFF"/>
                          </a:solidFill>
                        </a:rPr>
                        <a:t>Choose 1 of these 4 groups</a:t>
                      </a:r>
                    </a:p>
                    <a:p>
                      <a:pPr marL="400050" lvl="2" indent="-274320">
                        <a:spcBef>
                          <a:spcPts val="0"/>
                        </a:spcBef>
                        <a:buFont typeface="Arial" pitchFamily="34" charset="0"/>
                        <a:buChar char="•"/>
                      </a:pPr>
                      <a:r>
                        <a:rPr lang="en-US" sz="2400" b="0" dirty="0" smtClean="0">
                          <a:solidFill>
                            <a:srgbClr val="FFFFFF"/>
                          </a:solidFill>
                        </a:rPr>
                        <a:t>Access for Adolescents</a:t>
                      </a:r>
                    </a:p>
                    <a:p>
                      <a:pPr marL="400050" marR="0" lvl="2" indent="-27432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2400" b="0" dirty="0" smtClean="0">
                          <a:solidFill>
                            <a:srgbClr val="FFFFFF"/>
                          </a:solidFill>
                        </a:rPr>
                        <a:t>Access for Young Adults</a:t>
                      </a:r>
                    </a:p>
                  </a:txBody>
                  <a:tcPr/>
                </a:tc>
                <a:tc>
                  <a:txBody>
                    <a:bodyPr/>
                    <a:lstStyle/>
                    <a:p>
                      <a:pPr marL="400050" lvl="2" indent="-274320">
                        <a:spcBef>
                          <a:spcPts val="0"/>
                        </a:spcBef>
                        <a:buFont typeface="Arial" pitchFamily="34" charset="0"/>
                        <a:buChar char="•"/>
                      </a:pPr>
                      <a:endParaRPr lang="en-US" sz="2200" b="0" dirty="0" smtClean="0">
                        <a:solidFill>
                          <a:srgbClr val="FFFFFF"/>
                        </a:solidFill>
                      </a:endParaRPr>
                    </a:p>
                    <a:p>
                      <a:pPr marL="400050" lvl="2" indent="-274320">
                        <a:spcBef>
                          <a:spcPts val="0"/>
                        </a:spcBef>
                        <a:buFont typeface="Arial" pitchFamily="34" charset="0"/>
                        <a:buChar char="•"/>
                      </a:pPr>
                      <a:r>
                        <a:rPr lang="en-US" sz="2400" b="0" dirty="0" smtClean="0">
                          <a:solidFill>
                            <a:srgbClr val="FFFFFF"/>
                          </a:solidFill>
                        </a:rPr>
                        <a:t>Quality for Adolescents</a:t>
                      </a:r>
                    </a:p>
                    <a:p>
                      <a:pPr marL="400050" marR="0" lvl="2" indent="-27432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2400" b="0" dirty="0" smtClean="0">
                          <a:solidFill>
                            <a:srgbClr val="FFFFFF"/>
                          </a:solidFill>
                        </a:rPr>
                        <a:t>Quality for Young Adults</a:t>
                      </a:r>
                    </a:p>
                  </a:txBody>
                  <a:tcPr/>
                </a:tc>
              </a:tr>
            </a:tbl>
          </a:graphicData>
        </a:graphic>
      </p:graphicFrame>
    </p:spTree>
    <p:extLst>
      <p:ext uri="{BB962C8B-B14F-4D97-AF65-F5344CB8AC3E}">
        <p14:creationId xmlns:p14="http://schemas.microsoft.com/office/powerpoint/2010/main" val="38593252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1143000"/>
          </a:xfrm>
        </p:spPr>
        <p:txBody>
          <a:bodyPr/>
          <a:lstStyle/>
          <a:p>
            <a:pPr>
              <a:defRPr/>
            </a:pPr>
            <a:r>
              <a:rPr lang="en-US" b="1" dirty="0" smtClean="0">
                <a:latin typeface="+mj-lt"/>
                <a:ea typeface="ＭＳ Ｐゴシック" charset="0"/>
                <a:cs typeface="ＭＳ Ｐゴシック" charset="0"/>
              </a:rPr>
              <a:t>AYA Brain </a:t>
            </a:r>
            <a:r>
              <a:rPr lang="en-US" b="1" dirty="0">
                <a:latin typeface="+mj-lt"/>
                <a:ea typeface="ＭＳ Ｐゴシック" charset="0"/>
                <a:cs typeface="ＭＳ Ｐゴシック" charset="0"/>
              </a:rPr>
              <a:t>Development</a:t>
            </a:r>
          </a:p>
        </p:txBody>
      </p:sp>
      <p:sp>
        <p:nvSpPr>
          <p:cNvPr id="24578" name="Content Placeholder 2"/>
          <p:cNvSpPr>
            <a:spLocks noGrp="1"/>
          </p:cNvSpPr>
          <p:nvPr>
            <p:ph idx="1"/>
          </p:nvPr>
        </p:nvSpPr>
        <p:spPr>
          <a:xfrm>
            <a:off x="430315" y="1788470"/>
            <a:ext cx="8307388" cy="4878388"/>
          </a:xfrm>
        </p:spPr>
        <p:txBody>
          <a:bodyPr>
            <a:normAutofit/>
          </a:bodyPr>
          <a:lstStyle/>
          <a:p>
            <a:pPr>
              <a:spcBef>
                <a:spcPts val="500"/>
              </a:spcBef>
            </a:pPr>
            <a:r>
              <a:rPr lang="en-US" dirty="0">
                <a:effectLst/>
                <a:latin typeface="+mj-lt"/>
                <a:ea typeface="ＭＳ Ｐゴシック" charset="0"/>
                <a:cs typeface="ＭＳ Ｐゴシック" charset="0"/>
              </a:rPr>
              <a:t>Brain development now extends into the young adult years</a:t>
            </a:r>
          </a:p>
          <a:p>
            <a:pPr>
              <a:spcBef>
                <a:spcPts val="500"/>
              </a:spcBef>
            </a:pPr>
            <a:r>
              <a:rPr lang="en-US" dirty="0">
                <a:effectLst/>
                <a:latin typeface="+mj-lt"/>
                <a:ea typeface="ＭＳ Ｐゴシック" charset="0"/>
                <a:cs typeface="ＭＳ Ｐゴシック" charset="0"/>
              </a:rPr>
              <a:t>Most of this development occurs in the frontal lobe</a:t>
            </a:r>
          </a:p>
          <a:p>
            <a:pPr lvl="1">
              <a:spcBef>
                <a:spcPts val="500"/>
              </a:spcBef>
            </a:pPr>
            <a:r>
              <a:rPr lang="en-US" dirty="0">
                <a:effectLst/>
                <a:latin typeface="+mj-lt"/>
                <a:ea typeface="ＭＳ Ｐゴシック" charset="0"/>
              </a:rPr>
              <a:t>Executive functions</a:t>
            </a:r>
          </a:p>
          <a:p>
            <a:pPr lvl="1">
              <a:spcBef>
                <a:spcPts val="500"/>
              </a:spcBef>
            </a:pPr>
            <a:r>
              <a:rPr lang="en-US" dirty="0">
                <a:effectLst/>
                <a:latin typeface="+mj-lt"/>
                <a:ea typeface="ＭＳ Ｐゴシック" charset="0"/>
              </a:rPr>
              <a:t>Planning</a:t>
            </a:r>
          </a:p>
          <a:p>
            <a:pPr lvl="1">
              <a:spcBef>
                <a:spcPts val="500"/>
              </a:spcBef>
            </a:pPr>
            <a:r>
              <a:rPr lang="en-US" dirty="0">
                <a:effectLst/>
                <a:latin typeface="+mj-lt"/>
                <a:ea typeface="ＭＳ Ｐゴシック" charset="0"/>
              </a:rPr>
              <a:t>Reasoning</a:t>
            </a:r>
          </a:p>
          <a:p>
            <a:pPr lvl="1">
              <a:spcBef>
                <a:spcPts val="500"/>
              </a:spcBef>
            </a:pPr>
            <a:r>
              <a:rPr lang="en-US" dirty="0">
                <a:effectLst/>
                <a:latin typeface="+mj-lt"/>
                <a:ea typeface="ＭＳ Ｐゴシック" charset="0"/>
              </a:rPr>
              <a:t>Impulse control</a:t>
            </a: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l="45000" t="34444" r="6667" b="24445"/>
          <a:stretch>
            <a:fillRect/>
          </a:stretch>
        </p:blipFill>
        <p:spPr bwMode="auto">
          <a:xfrm>
            <a:off x="4191001" y="3523130"/>
            <a:ext cx="43005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383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914401" y="2837495"/>
            <a:ext cx="7313613" cy="1882598"/>
          </a:xfrm>
        </p:spPr>
        <p:txBody>
          <a:bodyPr>
            <a:noAutofit/>
          </a:bodyPr>
          <a:lstStyle/>
          <a:p>
            <a:r>
              <a:rPr lang="en-US" sz="5400" b="1" dirty="0" smtClean="0">
                <a:latin typeface="+mj-lt"/>
              </a:rPr>
              <a:t/>
            </a:r>
            <a:br>
              <a:rPr lang="en-US" sz="5400" b="1" dirty="0" smtClean="0">
                <a:latin typeface="+mj-lt"/>
              </a:rPr>
            </a:br>
            <a:r>
              <a:rPr lang="en-US" sz="4800" dirty="0" smtClean="0">
                <a:latin typeface="+mj-lt"/>
                <a:cs typeface="Goudy Old Style"/>
              </a:rPr>
              <a:t>What </a:t>
            </a:r>
            <a:r>
              <a:rPr lang="en-US" sz="4800" dirty="0">
                <a:latin typeface="+mj-lt"/>
                <a:cs typeface="Goudy Old Style"/>
              </a:rPr>
              <a:t>support is available </a:t>
            </a:r>
            <a:r>
              <a:rPr lang="en-US" sz="4800" dirty="0" smtClean="0">
                <a:latin typeface="+mj-lt"/>
                <a:cs typeface="Goudy Old Style"/>
              </a:rPr>
              <a:t/>
            </a:r>
            <a:br>
              <a:rPr lang="en-US" sz="4800" dirty="0" smtClean="0">
                <a:latin typeface="+mj-lt"/>
                <a:cs typeface="Goudy Old Style"/>
              </a:rPr>
            </a:br>
            <a:r>
              <a:rPr lang="en-US" sz="4800" dirty="0" smtClean="0">
                <a:latin typeface="+mj-lt"/>
                <a:cs typeface="Goudy Old Style"/>
              </a:rPr>
              <a:t>for </a:t>
            </a:r>
            <a:r>
              <a:rPr lang="en-US" sz="4800" dirty="0">
                <a:latin typeface="+mj-lt"/>
                <a:cs typeface="Goudy Old Style"/>
              </a:rPr>
              <a:t>other </a:t>
            </a:r>
            <a:r>
              <a:rPr lang="en-US" sz="4800" dirty="0" smtClean="0">
                <a:latin typeface="+mj-lt"/>
                <a:cs typeface="Goudy Old Style"/>
              </a:rPr>
              <a:t>AYA  </a:t>
            </a:r>
            <a:r>
              <a:rPr lang="en-US" sz="4800" dirty="0">
                <a:latin typeface="+mj-lt"/>
                <a:cs typeface="Goudy Old Style"/>
              </a:rPr>
              <a:t>Performance Measures?</a:t>
            </a:r>
            <a:r>
              <a:rPr lang="en-US" sz="4800" dirty="0">
                <a:latin typeface="+mj-lt"/>
              </a:rPr>
              <a:t/>
            </a:r>
            <a:br>
              <a:rPr lang="en-US" sz="4800" dirty="0">
                <a:latin typeface="+mj-lt"/>
              </a:rPr>
            </a:br>
            <a:endParaRPr lang="en-US" sz="5400" dirty="0">
              <a:latin typeface="+mj-lt"/>
            </a:endParaRPr>
          </a:p>
        </p:txBody>
      </p:sp>
      <p:sp>
        <p:nvSpPr>
          <p:cNvPr id="2" name="Rectangle 1"/>
          <p:cNvSpPr/>
          <p:nvPr/>
        </p:nvSpPr>
        <p:spPr>
          <a:xfrm>
            <a:off x="3133152" y="1442435"/>
            <a:ext cx="2893741" cy="1107996"/>
          </a:xfrm>
          <a:prstGeom prst="rect">
            <a:avLst/>
          </a:prstGeom>
        </p:spPr>
        <p:txBody>
          <a:bodyPr wrap="none">
            <a:spAutoFit/>
          </a:bodyPr>
          <a:lstStyle/>
          <a:p>
            <a:r>
              <a:rPr lang="en-US" sz="6600" b="1" dirty="0">
                <a:solidFill>
                  <a:schemeClr val="bg1"/>
                </a:solidFill>
              </a:rPr>
              <a:t>PART IV</a:t>
            </a:r>
            <a:endParaRPr lang="en-US" sz="6600" dirty="0">
              <a:solidFill>
                <a:schemeClr val="bg1"/>
              </a:solidFill>
            </a:endParaRPr>
          </a:p>
        </p:txBody>
      </p:sp>
    </p:spTree>
    <p:extLst>
      <p:ext uri="{BB962C8B-B14F-4D97-AF65-F5344CB8AC3E}">
        <p14:creationId xmlns:p14="http://schemas.microsoft.com/office/powerpoint/2010/main" val="60883454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sz="3600" dirty="0" smtClean="0"/>
              <a:t>Support for performance measures in adolescent health population domain</a:t>
            </a:r>
            <a:endParaRPr lang="en-US" sz="3600" dirty="0"/>
          </a:p>
        </p:txBody>
      </p:sp>
      <p:sp>
        <p:nvSpPr>
          <p:cNvPr id="3" name="Content Placeholder 2"/>
          <p:cNvSpPr>
            <a:spLocks noGrp="1"/>
          </p:cNvSpPr>
          <p:nvPr>
            <p:ph idx="1"/>
          </p:nvPr>
        </p:nvSpPr>
        <p:spPr>
          <a:xfrm>
            <a:off x="457200" y="1471960"/>
            <a:ext cx="8229600" cy="5018049"/>
          </a:xfrm>
        </p:spPr>
        <p:txBody>
          <a:bodyPr>
            <a:normAutofit fontScale="92500" lnSpcReduction="10000"/>
          </a:bodyPr>
          <a:lstStyle/>
          <a:p>
            <a:r>
              <a:rPr lang="en-US" dirty="0" smtClean="0"/>
              <a:t> </a:t>
            </a:r>
            <a:r>
              <a:rPr lang="en-US" sz="3000" dirty="0" smtClean="0"/>
              <a:t>By Resource Center</a:t>
            </a:r>
          </a:p>
          <a:p>
            <a:pPr lvl="1"/>
            <a:r>
              <a:rPr lang="en-US" sz="2600" dirty="0" smtClean="0"/>
              <a:t>AYAH-NRC</a:t>
            </a:r>
          </a:p>
          <a:p>
            <a:pPr lvl="2"/>
            <a:r>
              <a:rPr lang="en-US" sz="2200" dirty="0" smtClean="0"/>
              <a:t>Adolescent well-visit</a:t>
            </a:r>
          </a:p>
          <a:p>
            <a:pPr lvl="1"/>
            <a:r>
              <a:rPr lang="en-US" sz="2600" dirty="0" smtClean="0"/>
              <a:t>Children’s Safety Network</a:t>
            </a:r>
          </a:p>
          <a:p>
            <a:pPr lvl="2"/>
            <a:r>
              <a:rPr lang="en-US" sz="2200" dirty="0" smtClean="0"/>
              <a:t>Bullying</a:t>
            </a:r>
          </a:p>
          <a:p>
            <a:pPr lvl="2"/>
            <a:r>
              <a:rPr lang="en-US" sz="2200" dirty="0" smtClean="0"/>
              <a:t>Injury-related hospital admissions</a:t>
            </a:r>
          </a:p>
          <a:p>
            <a:pPr lvl="1"/>
            <a:r>
              <a:rPr lang="en-US" sz="2600" dirty="0"/>
              <a:t>Strengthen Evidence Base for MCH </a:t>
            </a:r>
            <a:r>
              <a:rPr lang="en-US" sz="2600" dirty="0" smtClean="0"/>
              <a:t>Programs (JHU)</a:t>
            </a:r>
          </a:p>
          <a:p>
            <a:pPr lvl="2"/>
            <a:r>
              <a:rPr lang="en-US" sz="2200" dirty="0" smtClean="0"/>
              <a:t>Physical activity</a:t>
            </a:r>
          </a:p>
          <a:p>
            <a:r>
              <a:rPr lang="en-US" sz="3000" dirty="0" smtClean="0"/>
              <a:t>Internal coordination among resource centers – no wrong portal</a:t>
            </a:r>
          </a:p>
          <a:p>
            <a:r>
              <a:rPr lang="en-US" sz="3000" dirty="0" smtClean="0"/>
              <a:t>MCHB staff working in concert with the resource centers</a:t>
            </a:r>
          </a:p>
          <a:p>
            <a:endParaRPr lang="en-US" dirty="0" smtClean="0"/>
          </a:p>
          <a:p>
            <a:endParaRPr lang="en-US" dirty="0" smtClean="0"/>
          </a:p>
          <a:p>
            <a:endParaRPr lang="en-US" dirty="0" smtClean="0"/>
          </a:p>
          <a:p>
            <a:pPr lvl="1"/>
            <a:endParaRPr lang="en-US" dirty="0"/>
          </a:p>
        </p:txBody>
      </p:sp>
    </p:spTree>
    <p:extLst>
      <p:ext uri="{BB962C8B-B14F-4D97-AF65-F5344CB8AC3E}">
        <p14:creationId xmlns:p14="http://schemas.microsoft.com/office/powerpoint/2010/main" val="7237762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914401" y="401261"/>
            <a:ext cx="7313613" cy="868363"/>
          </a:xfrm>
        </p:spPr>
        <p:txBody>
          <a:bodyPr>
            <a:normAutofit/>
          </a:bodyPr>
          <a:lstStyle/>
          <a:p>
            <a:r>
              <a:rPr lang="en-US" b="1" dirty="0">
                <a:latin typeface="+mj-lt"/>
                <a:cs typeface="Avenir Book"/>
              </a:rPr>
              <a:t>References/Further </a:t>
            </a:r>
            <a:r>
              <a:rPr lang="en-US" b="1" dirty="0" smtClean="0">
                <a:latin typeface="+mj-lt"/>
                <a:cs typeface="Avenir Book"/>
              </a:rPr>
              <a:t>Readings</a:t>
            </a:r>
            <a:endParaRPr lang="en-US" dirty="0">
              <a:solidFill>
                <a:srgbClr val="FF0000"/>
              </a:solidFill>
              <a:latin typeface="+mj-lt"/>
              <a:cs typeface="Avenir Book"/>
            </a:endParaRPr>
          </a:p>
        </p:txBody>
      </p:sp>
      <p:sp>
        <p:nvSpPr>
          <p:cNvPr id="60418" name="Content Placeholder 2"/>
          <p:cNvSpPr>
            <a:spLocks noGrp="1"/>
          </p:cNvSpPr>
          <p:nvPr>
            <p:ph idx="1"/>
          </p:nvPr>
        </p:nvSpPr>
        <p:spPr>
          <a:xfrm>
            <a:off x="519113" y="1430244"/>
            <a:ext cx="8270944" cy="3702027"/>
          </a:xfrm>
        </p:spPr>
        <p:txBody>
          <a:bodyPr>
            <a:noAutofit/>
          </a:bodyPr>
          <a:lstStyle/>
          <a:p>
            <a:pPr marL="233363" indent="-233363">
              <a:spcBef>
                <a:spcPct val="0"/>
              </a:spcBef>
              <a:buFontTx/>
              <a:buNone/>
            </a:pPr>
            <a:r>
              <a:rPr lang="en-US" sz="1600" dirty="0" smtClean="0"/>
              <a:t>Hagan </a:t>
            </a:r>
            <a:r>
              <a:rPr lang="en-US" sz="1600" dirty="0"/>
              <a:t>JF, Shaw J, Duncan P. </a:t>
            </a:r>
            <a:r>
              <a:rPr lang="en-US" sz="1600" i="1" dirty="0"/>
              <a:t>Bright Futures: Guidelines for Health Supervision of Infants, Children, and Adolescents. </a:t>
            </a:r>
            <a:r>
              <a:rPr lang="en-US" sz="1600" dirty="0"/>
              <a:t>2008. Available at </a:t>
            </a:r>
            <a:r>
              <a:rPr lang="en-US" sz="1600" u="sng" dirty="0">
                <a:solidFill>
                  <a:schemeClr val="bg1"/>
                </a:solidFill>
              </a:rPr>
              <a:t>http://</a:t>
            </a:r>
            <a:r>
              <a:rPr lang="en-US" sz="1600" u="sng" dirty="0" smtClean="0">
                <a:solidFill>
                  <a:schemeClr val="bg1"/>
                </a:solidFill>
              </a:rPr>
              <a:t>brightfutures.aap.org/3rd_Edition_Guidelines_and_Pocket_Guide.html</a:t>
            </a:r>
            <a:endParaRPr lang="en-US" sz="1600" dirty="0" smtClean="0"/>
          </a:p>
          <a:p>
            <a:pPr marL="233363" indent="-233363">
              <a:buNone/>
            </a:pPr>
            <a:r>
              <a:rPr lang="en-US" sz="1600" dirty="0"/>
              <a:t>Gore FM, </a:t>
            </a:r>
            <a:r>
              <a:rPr lang="en-US" sz="1600" dirty="0" err="1"/>
              <a:t>Bloem</a:t>
            </a:r>
            <a:r>
              <a:rPr lang="en-US" sz="1600" dirty="0"/>
              <a:t> PJN, Patton GC, Ferguson J, Joseph V, Coffey C, Sawyer SM, </a:t>
            </a:r>
            <a:r>
              <a:rPr lang="en-US" sz="1600" dirty="0" err="1"/>
              <a:t>Mathers</a:t>
            </a:r>
            <a:r>
              <a:rPr lang="en-US" sz="1600" dirty="0"/>
              <a:t> CD</a:t>
            </a:r>
          </a:p>
          <a:p>
            <a:pPr marL="233363" indent="-233363">
              <a:buNone/>
            </a:pPr>
            <a:r>
              <a:rPr lang="en-US" sz="1600" dirty="0"/>
              <a:t>Global burden of disease in young people aged 10–24 years: a systematic analysis. The Lancet. Published Online: 07 June </a:t>
            </a:r>
            <a:r>
              <a:rPr lang="en-US" sz="1600" dirty="0" smtClean="0"/>
              <a:t>2011</a:t>
            </a:r>
          </a:p>
          <a:p>
            <a:pPr marL="233363" indent="-233363">
              <a:buNone/>
            </a:pPr>
            <a:r>
              <a:rPr lang="en-US" sz="1600" dirty="0" smtClean="0"/>
              <a:t>Lau</a:t>
            </a:r>
            <a:r>
              <a:rPr lang="en-US" sz="1600" dirty="0"/>
              <a:t>, JS, Adams SH, Park MJ, </a:t>
            </a:r>
            <a:r>
              <a:rPr lang="en-US" sz="1600" dirty="0" err="1"/>
              <a:t>Boscardin</a:t>
            </a:r>
            <a:r>
              <a:rPr lang="en-US" sz="1600" dirty="0"/>
              <a:t> WJ Irwin CE </a:t>
            </a:r>
            <a:r>
              <a:rPr lang="en-US" sz="1600" dirty="0" err="1"/>
              <a:t>Jr</a:t>
            </a:r>
            <a:r>
              <a:rPr lang="en-US" sz="1600" dirty="0"/>
              <a:t> Improvement in Preventive Care of Young Adults After the Affordable Care Act The Affordable Care Act Is Helping </a:t>
            </a:r>
            <a:r>
              <a:rPr lang="en-US" sz="1600" i="1" dirty="0"/>
              <a:t>JAMA </a:t>
            </a:r>
            <a:r>
              <a:rPr lang="en-US" sz="1600" i="1" dirty="0" err="1"/>
              <a:t>Pediatr</a:t>
            </a:r>
            <a:r>
              <a:rPr lang="en-US" sz="1600" dirty="0"/>
              <a:t>. 2014;168(12):1101-1106</a:t>
            </a:r>
            <a:r>
              <a:rPr lang="en-US" sz="1600" dirty="0" smtClean="0"/>
              <a:t>.</a:t>
            </a:r>
            <a:endParaRPr lang="en-US" sz="1600" dirty="0"/>
          </a:p>
          <a:p>
            <a:pPr marL="233363" lvl="0" indent="-233363">
              <a:buNone/>
            </a:pPr>
            <a:r>
              <a:rPr lang="en-US" sz="1600" dirty="0" err="1"/>
              <a:t>Kirzinger</a:t>
            </a:r>
            <a:r>
              <a:rPr lang="en-US" sz="1600" dirty="0"/>
              <a:t> WK, Cohen RA, </a:t>
            </a:r>
            <a:r>
              <a:rPr lang="en-US" sz="1600" dirty="0" err="1"/>
              <a:t>Gindi</a:t>
            </a:r>
            <a:r>
              <a:rPr lang="en-US" sz="1600" dirty="0"/>
              <a:t> RM. Trends in insurance coverage and source of private coverage among young adults aged 19–25: United States, 2008–2012. NCHS data brief, no 137. Hyattsville, MD: National Center for Health Statistics. 2013. </a:t>
            </a:r>
            <a:r>
              <a:rPr lang="en-US" sz="1600" u="sng" dirty="0"/>
              <a:t>http://</a:t>
            </a:r>
            <a:r>
              <a:rPr lang="en-US" sz="1600" u="sng" dirty="0" smtClean="0"/>
              <a:t>www.cdc.gov/nchs/data/databriefs/db137.pdf</a:t>
            </a:r>
          </a:p>
          <a:p>
            <a:pPr marL="233363" indent="-233363">
              <a:spcBef>
                <a:spcPct val="0"/>
              </a:spcBef>
              <a:buNone/>
            </a:pPr>
            <a:r>
              <a:rPr lang="en-US" sz="1600" dirty="0" smtClean="0"/>
              <a:t>National </a:t>
            </a:r>
            <a:r>
              <a:rPr lang="en-US" sz="1600" dirty="0"/>
              <a:t>Adolescent and Young Adult Health Information Center (2013). Summary of Recommended Guidelines for Clinical Preventive Services for Young Adults ages 18-26: Risk Factors and Recommended Screening Tests.  San Francisco, CA: National Adolescent and Young Adult Health Information Center, University of California, San Francisco. Retrieved from </a:t>
            </a:r>
            <a:r>
              <a:rPr lang="en-US" sz="1600" u="sng" dirty="0"/>
              <a:t>http://nahic.ucsf.edu/cps/YAguidelines</a:t>
            </a:r>
            <a:r>
              <a:rPr lang="en-US" sz="1600" dirty="0"/>
              <a:t> </a:t>
            </a:r>
            <a:r>
              <a:rPr lang="en-US" sz="1600" dirty="0" smtClean="0"/>
              <a:t>National Resource Council/Institute of Medicine.</a:t>
            </a:r>
          </a:p>
          <a:p>
            <a:pPr marL="233363" indent="-233363">
              <a:spcBef>
                <a:spcPct val="0"/>
              </a:spcBef>
              <a:buFontTx/>
              <a:buNone/>
            </a:pPr>
            <a:endParaRPr lang="en-US" sz="1600" dirty="0"/>
          </a:p>
          <a:p>
            <a:pPr marL="233363" indent="-233363">
              <a:spcBef>
                <a:spcPct val="0"/>
              </a:spcBef>
              <a:buNone/>
            </a:pPr>
            <a:endParaRPr lang="en-US" sz="1600" dirty="0" smtClean="0"/>
          </a:p>
          <a:p>
            <a:pPr marL="233363" indent="-233363">
              <a:buFontTx/>
              <a:buNone/>
            </a:pPr>
            <a:endParaRPr lang="en-US" sz="1200" dirty="0" smtClean="0">
              <a:latin typeface="Goudy Old Style" charset="0"/>
            </a:endParaRPr>
          </a:p>
        </p:txBody>
      </p:sp>
    </p:spTree>
    <p:extLst>
      <p:ext uri="{BB962C8B-B14F-4D97-AF65-F5344CB8AC3E}">
        <p14:creationId xmlns:p14="http://schemas.microsoft.com/office/powerpoint/2010/main" val="120647770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528078" y="1585652"/>
            <a:ext cx="8059276" cy="5439304"/>
          </a:xfrm>
        </p:spPr>
        <p:txBody>
          <a:bodyPr>
            <a:normAutofit/>
          </a:bodyPr>
          <a:lstStyle/>
          <a:p>
            <a:pPr marL="233363" indent="-233363">
              <a:spcBef>
                <a:spcPct val="0"/>
              </a:spcBef>
              <a:buNone/>
            </a:pPr>
            <a:r>
              <a:rPr lang="en-US" sz="1800" dirty="0" smtClean="0"/>
              <a:t>National </a:t>
            </a:r>
            <a:r>
              <a:rPr lang="en-US" sz="1800" dirty="0"/>
              <a:t>Research Council. (2014</a:t>
            </a:r>
            <a:r>
              <a:rPr lang="en-US" sz="1800" dirty="0" smtClean="0"/>
              <a:t>.) Investing in the Health and </a:t>
            </a:r>
            <a:r>
              <a:rPr lang="en-US" sz="1800" dirty="0"/>
              <a:t>Well-Being of Young Adults</a:t>
            </a:r>
            <a:r>
              <a:rPr lang="en-US" sz="1800" dirty="0" smtClean="0"/>
              <a:t>:. </a:t>
            </a:r>
            <a:r>
              <a:rPr lang="en-US" sz="1800" dirty="0"/>
              <a:t>Washington, DC: The National Academies </a:t>
            </a:r>
            <a:r>
              <a:rPr lang="en-US" sz="1800" dirty="0" smtClean="0"/>
              <a:t>Press.</a:t>
            </a:r>
            <a:endParaRPr lang="en-US" sz="1800" dirty="0"/>
          </a:p>
          <a:p>
            <a:pPr marL="233363" indent="-233363">
              <a:spcBef>
                <a:spcPct val="0"/>
              </a:spcBef>
              <a:buNone/>
            </a:pPr>
            <a:r>
              <a:rPr lang="en-US" sz="1800" dirty="0"/>
              <a:t>National Research </a:t>
            </a:r>
            <a:r>
              <a:rPr lang="en-US" sz="1800" dirty="0" smtClean="0"/>
              <a:t>Council/Institute Medicine. </a:t>
            </a:r>
            <a:r>
              <a:rPr lang="en-US" sz="1800" dirty="0"/>
              <a:t>(2008). </a:t>
            </a:r>
            <a:r>
              <a:rPr lang="en-US" sz="1800" i="1" dirty="0"/>
              <a:t>Adolescent Health Services: Missing Opportunities</a:t>
            </a:r>
            <a:r>
              <a:rPr lang="en-US" sz="1800" dirty="0"/>
              <a:t>. Washington, D.C.: The National Academies Press</a:t>
            </a:r>
            <a:r>
              <a:rPr lang="en-US" sz="1800" dirty="0" smtClean="0"/>
              <a:t>.</a:t>
            </a:r>
          </a:p>
          <a:p>
            <a:pPr marL="233363" indent="-233363">
              <a:spcBef>
                <a:spcPct val="0"/>
              </a:spcBef>
              <a:buFontTx/>
              <a:buNone/>
            </a:pPr>
            <a:r>
              <a:rPr lang="en-US" sz="1800" dirty="0" err="1" smtClean="0"/>
              <a:t>Ozer</a:t>
            </a:r>
            <a:r>
              <a:rPr lang="en-US" sz="1800" dirty="0" smtClean="0"/>
              <a:t> </a:t>
            </a:r>
            <a:r>
              <a:rPr lang="en-US" sz="1800" dirty="0"/>
              <a:t>EM, Urquhart J, Park JM, </a:t>
            </a:r>
            <a:r>
              <a:rPr lang="en-US" sz="1800" dirty="0" err="1"/>
              <a:t>Brindis</a:t>
            </a:r>
            <a:r>
              <a:rPr lang="en-US" sz="1800" dirty="0"/>
              <a:t> CB, Irwin CE, Jr.</a:t>
            </a:r>
            <a:r>
              <a:rPr lang="en-US" sz="1800" i="1" dirty="0"/>
              <a:t> </a:t>
            </a:r>
            <a:r>
              <a:rPr lang="en-US" sz="1800" dirty="0"/>
              <a:t>Young adult guidelines: there but can't be found, </a:t>
            </a:r>
            <a:r>
              <a:rPr lang="en-US" sz="1800" i="1" dirty="0"/>
              <a:t>Arch </a:t>
            </a:r>
            <a:r>
              <a:rPr lang="en-US" sz="1800" i="1" dirty="0" err="1"/>
              <a:t>Pediatr</a:t>
            </a:r>
            <a:r>
              <a:rPr lang="en-US" sz="1800" i="1" dirty="0"/>
              <a:t> </a:t>
            </a:r>
            <a:r>
              <a:rPr lang="en-US" sz="1800" i="1" dirty="0" err="1"/>
              <a:t>Adolesc</a:t>
            </a:r>
            <a:r>
              <a:rPr lang="en-US" sz="1800" i="1" dirty="0"/>
              <a:t> Med</a:t>
            </a:r>
            <a:r>
              <a:rPr lang="en-US" sz="1800" dirty="0"/>
              <a:t>, 2012;49:476-482.</a:t>
            </a:r>
          </a:p>
          <a:p>
            <a:pPr marL="0" indent="0">
              <a:spcBef>
                <a:spcPct val="0"/>
              </a:spcBef>
              <a:buFontTx/>
              <a:buNone/>
            </a:pPr>
            <a:endParaRPr lang="en-US" sz="2000" dirty="0" smtClean="0"/>
          </a:p>
          <a:p>
            <a:pPr marL="0" indent="0">
              <a:spcBef>
                <a:spcPct val="0"/>
              </a:spcBef>
              <a:buFontTx/>
              <a:buNone/>
            </a:pPr>
            <a:endParaRPr lang="en-US" sz="2000" dirty="0"/>
          </a:p>
          <a:p>
            <a:pPr marL="0" indent="0" algn="ctr">
              <a:spcBef>
                <a:spcPct val="0"/>
              </a:spcBef>
              <a:buNone/>
            </a:pPr>
            <a:r>
              <a:rPr lang="en-US" sz="2400" i="1" dirty="0"/>
              <a:t>NAHIC is a resource center dedicated to adolescent and young adult health policy. For more information about the impact of the ACA on youth populations, please visit our </a:t>
            </a:r>
            <a:r>
              <a:rPr lang="en-US" sz="2400" i="1" dirty="0" smtClean="0"/>
              <a:t>website, including the new Resource Center Page at</a:t>
            </a:r>
            <a:endParaRPr lang="en-US" sz="2400" i="1" dirty="0"/>
          </a:p>
          <a:p>
            <a:pPr marL="0" indent="0" algn="ctr">
              <a:spcBef>
                <a:spcPct val="0"/>
              </a:spcBef>
              <a:buNone/>
            </a:pPr>
            <a:r>
              <a:rPr lang="en-US" sz="2400" i="1" dirty="0" smtClean="0"/>
              <a:t> </a:t>
            </a:r>
            <a:r>
              <a:rPr lang="en-US" sz="2400" i="1" u="sng" dirty="0"/>
              <a:t>http://nahic.ucsf.edu/resources/ACA </a:t>
            </a:r>
          </a:p>
          <a:p>
            <a:pPr marL="0" indent="0">
              <a:spcBef>
                <a:spcPct val="0"/>
              </a:spcBef>
              <a:buFontTx/>
              <a:buNone/>
            </a:pPr>
            <a:endParaRPr lang="en-US" sz="2000" dirty="0"/>
          </a:p>
          <a:p>
            <a:pPr marL="0" indent="0">
              <a:buFontTx/>
              <a:buNone/>
            </a:pPr>
            <a:endParaRPr lang="en-US" sz="2000" i="1" dirty="0">
              <a:solidFill>
                <a:srgbClr val="FF0000"/>
              </a:solidFill>
              <a:latin typeface="+mj-lt"/>
            </a:endParaRPr>
          </a:p>
        </p:txBody>
      </p:sp>
      <p:sp>
        <p:nvSpPr>
          <p:cNvPr id="6" name="Title 1"/>
          <p:cNvSpPr>
            <a:spLocks noGrp="1"/>
          </p:cNvSpPr>
          <p:nvPr>
            <p:ph type="title"/>
          </p:nvPr>
        </p:nvSpPr>
        <p:spPr>
          <a:xfrm>
            <a:off x="914401" y="401261"/>
            <a:ext cx="7313613" cy="868363"/>
          </a:xfrm>
        </p:spPr>
        <p:txBody>
          <a:bodyPr>
            <a:normAutofit/>
          </a:bodyPr>
          <a:lstStyle/>
          <a:p>
            <a:r>
              <a:rPr lang="en-US" b="1" dirty="0">
                <a:latin typeface="+mj-lt"/>
                <a:cs typeface="Avenir Book"/>
              </a:rPr>
              <a:t>References/Further </a:t>
            </a:r>
            <a:r>
              <a:rPr lang="en-US" b="1" dirty="0" smtClean="0">
                <a:latin typeface="+mj-lt"/>
                <a:cs typeface="Avenir Book"/>
              </a:rPr>
              <a:t>Readings</a:t>
            </a:r>
            <a:endParaRPr lang="en-US" dirty="0">
              <a:solidFill>
                <a:srgbClr val="FF0000"/>
              </a:solidFill>
              <a:latin typeface="+mj-lt"/>
              <a:cs typeface="Avenir Book"/>
            </a:endParaRPr>
          </a:p>
        </p:txBody>
      </p:sp>
    </p:spTree>
    <p:extLst>
      <p:ext uri="{BB962C8B-B14F-4D97-AF65-F5344CB8AC3E}">
        <p14:creationId xmlns:p14="http://schemas.microsoft.com/office/powerpoint/2010/main" val="1090244599"/>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Grp="1"/>
          </p:cNvSpPr>
          <p:nvPr>
            <p:ph type="subTitle" idx="1"/>
          </p:nvPr>
        </p:nvSpPr>
        <p:spPr>
          <a:xfrm>
            <a:off x="703439" y="552663"/>
            <a:ext cx="7974894" cy="4854222"/>
          </a:xfrm>
        </p:spPr>
        <p:txBody>
          <a:bodyPr>
            <a:normAutofit/>
          </a:bodyPr>
          <a:lstStyle/>
          <a:p>
            <a:pPr fontAlgn="auto">
              <a:lnSpc>
                <a:spcPct val="80000"/>
              </a:lnSpc>
              <a:spcAft>
                <a:spcPts val="0"/>
              </a:spcAft>
              <a:buClr>
                <a:srgbClr val="6FB7D7"/>
              </a:buClr>
              <a:buFont typeface="Wingdings 2" pitchFamily="18" charset="2"/>
              <a:buNone/>
              <a:defRPr/>
            </a:pPr>
            <a:r>
              <a:rPr lang="en-US" sz="4000" b="1" dirty="0" smtClean="0">
                <a:solidFill>
                  <a:srgbClr val="FFFFFF"/>
                </a:solidFill>
                <a:latin typeface="+mj-lt"/>
                <a:ea typeface="ＭＳ Ｐゴシック" charset="-128"/>
                <a:cs typeface="Avenir Book"/>
              </a:rPr>
              <a:t>AYAH-National Resource Center </a:t>
            </a:r>
          </a:p>
          <a:p>
            <a:pPr fontAlgn="auto">
              <a:lnSpc>
                <a:spcPct val="80000"/>
              </a:lnSpc>
              <a:spcAft>
                <a:spcPts val="0"/>
              </a:spcAft>
              <a:buClr>
                <a:srgbClr val="6FB7D7"/>
              </a:buClr>
              <a:buFont typeface="Wingdings 2" pitchFamily="18" charset="2"/>
              <a:buNone/>
              <a:defRPr/>
            </a:pPr>
            <a:r>
              <a:rPr lang="en-US" sz="4000" b="1" dirty="0" smtClean="0">
                <a:solidFill>
                  <a:srgbClr val="FFFFFF"/>
                </a:solidFill>
                <a:latin typeface="+mj-lt"/>
                <a:ea typeface="ＭＳ Ｐゴシック" charset="-128"/>
                <a:cs typeface="Avenir Book"/>
              </a:rPr>
              <a:t>Contact Information</a:t>
            </a:r>
          </a:p>
          <a:p>
            <a:pPr fontAlgn="auto">
              <a:lnSpc>
                <a:spcPct val="80000"/>
              </a:lnSpc>
              <a:spcAft>
                <a:spcPts val="0"/>
              </a:spcAft>
              <a:buClr>
                <a:srgbClr val="6FB7D7"/>
              </a:buClr>
              <a:buFont typeface="Wingdings 2" pitchFamily="18" charset="2"/>
              <a:buNone/>
              <a:defRPr/>
            </a:pPr>
            <a:endParaRPr lang="en-US" sz="1000" b="1" dirty="0" smtClean="0">
              <a:solidFill>
                <a:srgbClr val="FFFFFF"/>
              </a:solidFill>
              <a:latin typeface="+mj-lt"/>
              <a:ea typeface="ＭＳ Ｐゴシック" charset="-128"/>
              <a:cs typeface="Arial" pitchFamily="34" charset="0"/>
            </a:endParaRPr>
          </a:p>
          <a:p>
            <a:pPr fontAlgn="auto">
              <a:lnSpc>
                <a:spcPct val="80000"/>
              </a:lnSpc>
              <a:spcAft>
                <a:spcPts val="0"/>
              </a:spcAft>
              <a:buClr>
                <a:srgbClr val="6FB7D7"/>
              </a:buClr>
              <a:buFont typeface="Wingdings 2" pitchFamily="18" charset="2"/>
              <a:buNone/>
              <a:defRPr/>
            </a:pPr>
            <a:r>
              <a:rPr lang="en-US" sz="2600" b="1" dirty="0" smtClean="0">
                <a:solidFill>
                  <a:srgbClr val="FFFFFF"/>
                </a:solidFill>
                <a:latin typeface="+mj-lt"/>
                <a:ea typeface="ＭＳ Ｐゴシック" charset="-128"/>
                <a:cs typeface="Arial" pitchFamily="34" charset="0"/>
              </a:rPr>
              <a:t>Jane Park, MPH</a:t>
            </a:r>
            <a:endParaRPr lang="en-US" sz="2600" dirty="0" smtClean="0">
              <a:solidFill>
                <a:srgbClr val="FFFFFF"/>
              </a:solidFill>
              <a:latin typeface="+mj-lt"/>
              <a:ea typeface="ＭＳ Ｐゴシック" charset="-128"/>
              <a:cs typeface="Arial" pitchFamily="34" charset="0"/>
            </a:endParaRPr>
          </a:p>
          <a:p>
            <a:pPr fontAlgn="auto">
              <a:lnSpc>
                <a:spcPct val="80000"/>
              </a:lnSpc>
              <a:spcAft>
                <a:spcPts val="0"/>
              </a:spcAft>
              <a:buClr>
                <a:srgbClr val="6FB7D7"/>
              </a:buClr>
              <a:buFont typeface="Wingdings 2" pitchFamily="18" charset="2"/>
              <a:buNone/>
              <a:defRPr/>
            </a:pPr>
            <a:r>
              <a:rPr lang="en-US" sz="2600" b="1" dirty="0" smtClean="0">
                <a:solidFill>
                  <a:srgbClr val="FFFFFF"/>
                </a:solidFill>
                <a:latin typeface="+mj-lt"/>
                <a:ea typeface="ＭＳ Ｐゴシック" charset="-128"/>
                <a:cs typeface="Arial" pitchFamily="34" charset="0"/>
              </a:rPr>
              <a:t>Telephone: </a:t>
            </a:r>
            <a:r>
              <a:rPr lang="en-US" sz="2600" dirty="0" smtClean="0">
                <a:solidFill>
                  <a:srgbClr val="FFFFFF"/>
                </a:solidFill>
                <a:latin typeface="+mj-lt"/>
                <a:ea typeface="ＭＳ Ｐゴシック" charset="-128"/>
                <a:cs typeface="Arial" pitchFamily="34" charset="0"/>
              </a:rPr>
              <a:t>415-269-4272</a:t>
            </a:r>
          </a:p>
          <a:p>
            <a:pPr fontAlgn="auto">
              <a:lnSpc>
                <a:spcPct val="80000"/>
              </a:lnSpc>
              <a:spcAft>
                <a:spcPts val="0"/>
              </a:spcAft>
              <a:buClr>
                <a:srgbClr val="6FB7D7"/>
              </a:buClr>
              <a:buFont typeface="Wingdings 2" pitchFamily="18" charset="2"/>
              <a:buNone/>
              <a:defRPr/>
            </a:pPr>
            <a:r>
              <a:rPr lang="en-US" sz="2600" b="1" dirty="0" smtClean="0">
                <a:solidFill>
                  <a:srgbClr val="FFFFFF"/>
                </a:solidFill>
                <a:latin typeface="+mj-lt"/>
                <a:ea typeface="ＭＳ Ｐゴシック" charset="-128"/>
                <a:cs typeface="Arial" pitchFamily="34" charset="0"/>
              </a:rPr>
              <a:t>Email: </a:t>
            </a:r>
            <a:r>
              <a:rPr lang="en-US" sz="2600" u="sng" dirty="0" smtClean="0">
                <a:solidFill>
                  <a:schemeClr val="bg1"/>
                </a:solidFill>
                <a:latin typeface="+mj-lt"/>
                <a:ea typeface="ＭＳ Ｐゴシック" charset="-128"/>
                <a:cs typeface="Arial" pitchFamily="34" charset="0"/>
              </a:rPr>
              <a:t>jane.park@ucsf.edu</a:t>
            </a:r>
          </a:p>
          <a:p>
            <a:pPr fontAlgn="auto">
              <a:lnSpc>
                <a:spcPct val="80000"/>
              </a:lnSpc>
              <a:spcAft>
                <a:spcPts val="0"/>
              </a:spcAft>
              <a:buClr>
                <a:srgbClr val="6FB7D7"/>
              </a:buClr>
              <a:buFont typeface="Wingdings 2" pitchFamily="18" charset="2"/>
              <a:buNone/>
              <a:defRPr/>
            </a:pPr>
            <a:endParaRPr lang="en-US" sz="2000" dirty="0" smtClean="0">
              <a:latin typeface="+mj-lt"/>
              <a:ea typeface="ＭＳ Ｐゴシック" charset="-128"/>
              <a:cs typeface="Arial" pitchFamily="34" charset="0"/>
            </a:endParaRPr>
          </a:p>
          <a:p>
            <a:pPr>
              <a:lnSpc>
                <a:spcPct val="80000"/>
              </a:lnSpc>
              <a:buClr>
                <a:srgbClr val="6FB7D7"/>
              </a:buClr>
              <a:defRPr/>
            </a:pPr>
            <a:r>
              <a:rPr lang="en-US" sz="2600" b="1" dirty="0" smtClean="0">
                <a:solidFill>
                  <a:schemeClr val="bg1"/>
                </a:solidFill>
                <a:latin typeface="+mj-lt"/>
                <a:ea typeface="ＭＳ Ｐゴシック" charset="-128"/>
                <a:cs typeface="Arial" pitchFamily="34" charset="0"/>
              </a:rPr>
              <a:t>AYAH-</a:t>
            </a:r>
            <a:r>
              <a:rPr lang="en-US" sz="2600" b="1" dirty="0">
                <a:solidFill>
                  <a:schemeClr val="bg1"/>
                </a:solidFill>
                <a:latin typeface="+mj-lt"/>
                <a:ea typeface="ＭＳ Ｐゴシック" charset="-128"/>
                <a:cs typeface="Arial" pitchFamily="34" charset="0"/>
              </a:rPr>
              <a:t>NRC website</a:t>
            </a:r>
            <a:r>
              <a:rPr lang="en-US" sz="2600" b="1" dirty="0" smtClean="0">
                <a:solidFill>
                  <a:schemeClr val="bg1"/>
                </a:solidFill>
                <a:latin typeface="+mj-lt"/>
                <a:ea typeface="ＭＳ Ｐゴシック" charset="-128"/>
                <a:cs typeface="Arial" pitchFamily="34" charset="0"/>
              </a:rPr>
              <a:t>: </a:t>
            </a:r>
          </a:p>
          <a:p>
            <a:pPr>
              <a:lnSpc>
                <a:spcPct val="80000"/>
              </a:lnSpc>
              <a:buClr>
                <a:srgbClr val="6FB7D7"/>
              </a:buClr>
              <a:defRPr/>
            </a:pPr>
            <a:r>
              <a:rPr lang="en-US" sz="2600" u="sng" dirty="0" smtClean="0">
                <a:solidFill>
                  <a:schemeClr val="bg1"/>
                </a:solidFill>
                <a:latin typeface="+mj-lt"/>
                <a:ea typeface="ＭＳ Ｐゴシック" charset="-128"/>
                <a:cs typeface="Arial" pitchFamily="34" charset="0"/>
              </a:rPr>
              <a:t>http</a:t>
            </a:r>
            <a:r>
              <a:rPr lang="en-US" sz="2600" u="sng" dirty="0">
                <a:solidFill>
                  <a:schemeClr val="bg1"/>
                </a:solidFill>
                <a:latin typeface="+mj-lt"/>
                <a:ea typeface="ＭＳ Ｐゴシック" charset="-128"/>
                <a:cs typeface="Arial" pitchFamily="34" charset="0"/>
              </a:rPr>
              <a:t>://</a:t>
            </a:r>
            <a:r>
              <a:rPr lang="en-US" sz="2600" u="sng" dirty="0" err="1">
                <a:solidFill>
                  <a:schemeClr val="bg1"/>
                </a:solidFill>
                <a:latin typeface="+mj-lt"/>
                <a:ea typeface="ＭＳ Ｐゴシック" charset="-128"/>
                <a:cs typeface="Arial" pitchFamily="34" charset="0"/>
              </a:rPr>
              <a:t>nahic.ucsf.edu</a:t>
            </a:r>
            <a:r>
              <a:rPr lang="en-US" sz="2600" u="sng" dirty="0">
                <a:solidFill>
                  <a:schemeClr val="bg1"/>
                </a:solidFill>
                <a:latin typeface="+mj-lt"/>
                <a:ea typeface="ＭＳ Ｐゴシック" charset="-128"/>
                <a:cs typeface="Arial" pitchFamily="34" charset="0"/>
              </a:rPr>
              <a:t>/resources/</a:t>
            </a:r>
            <a:r>
              <a:rPr lang="en-US" sz="2600" u="sng" dirty="0" err="1">
                <a:solidFill>
                  <a:schemeClr val="bg1"/>
                </a:solidFill>
                <a:latin typeface="+mj-lt"/>
                <a:ea typeface="ＭＳ Ｐゴシック" charset="-128"/>
                <a:cs typeface="Arial" pitchFamily="34" charset="0"/>
              </a:rPr>
              <a:t>resource_center</a:t>
            </a:r>
            <a:r>
              <a:rPr lang="en-US" sz="2600" u="sng" dirty="0">
                <a:solidFill>
                  <a:schemeClr val="bg1"/>
                </a:solidFill>
                <a:latin typeface="+mj-lt"/>
                <a:ea typeface="ＭＳ Ｐゴシック" charset="-128"/>
                <a:cs typeface="Arial" pitchFamily="34" charset="0"/>
              </a:rPr>
              <a:t>/ </a:t>
            </a:r>
            <a:endParaRPr lang="en-US" sz="2600" u="sng" dirty="0" smtClean="0">
              <a:solidFill>
                <a:schemeClr val="bg1"/>
              </a:solidFill>
              <a:latin typeface="+mj-lt"/>
              <a:ea typeface="ＭＳ Ｐゴシック" charset="-128"/>
              <a:cs typeface="Arial" pitchFamily="34" charset="0"/>
            </a:endParaRPr>
          </a:p>
          <a:p>
            <a:pPr fontAlgn="auto">
              <a:spcBef>
                <a:spcPct val="20000"/>
              </a:spcBef>
              <a:spcAft>
                <a:spcPts val="0"/>
              </a:spcAft>
              <a:buClr>
                <a:schemeClr val="accent1"/>
              </a:buClr>
              <a:buSzPct val="75000"/>
              <a:buFont typeface="Wingdings 2" pitchFamily="18" charset="2"/>
              <a:buNone/>
              <a:defRPr/>
            </a:pPr>
            <a:r>
              <a:rPr lang="en-US" sz="2600" dirty="0" smtClean="0">
                <a:solidFill>
                  <a:srgbClr val="FFFFFF"/>
                </a:solidFill>
                <a:latin typeface="+mj-lt"/>
                <a:ea typeface="ＭＳ Ｐゴシック" charset="-128"/>
                <a:cs typeface="Arial" pitchFamily="34" charset="0"/>
              </a:rPr>
              <a:t>NAHIC website:</a:t>
            </a:r>
            <a:r>
              <a:rPr lang="en-US" sz="2600" dirty="0" smtClean="0">
                <a:solidFill>
                  <a:srgbClr val="FFFFFF"/>
                </a:solidFill>
                <a:latin typeface="+mj-lt"/>
                <a:ea typeface="ＭＳ Ｐゴシック" charset="-128"/>
              </a:rPr>
              <a:t> </a:t>
            </a:r>
            <a:r>
              <a:rPr lang="en-US" sz="2600" u="sng" dirty="0" smtClean="0">
                <a:solidFill>
                  <a:schemeClr val="bg1"/>
                </a:solidFill>
                <a:latin typeface="+mj-lt"/>
                <a:ea typeface="ＭＳ Ｐゴシック" charset="-128"/>
              </a:rPr>
              <a:t>http://nahic.ucsf.edu/</a:t>
            </a:r>
          </a:p>
          <a:p>
            <a:pPr>
              <a:lnSpc>
                <a:spcPct val="80000"/>
              </a:lnSpc>
              <a:spcBef>
                <a:spcPts val="2472"/>
              </a:spcBef>
              <a:buClr>
                <a:srgbClr val="6FB7D7"/>
              </a:buClr>
              <a:defRPr/>
            </a:pPr>
            <a:r>
              <a:rPr lang="en-US" sz="3000" b="1" dirty="0" smtClean="0">
                <a:solidFill>
                  <a:srgbClr val="FFFFFF"/>
                </a:solidFill>
                <a:latin typeface="Calibri headings"/>
                <a:ea typeface="ＭＳ Ｐゴシック" charset="-128"/>
                <a:cs typeface="Calibri headings"/>
              </a:rPr>
              <a:t>Please visit our table! (#30) </a:t>
            </a:r>
            <a:endParaRPr lang="en-US" sz="3000" b="1" dirty="0">
              <a:solidFill>
                <a:srgbClr val="FFFFFF"/>
              </a:solidFill>
              <a:latin typeface="Calibri headings"/>
              <a:ea typeface="ＭＳ Ｐゴシック" charset="-128"/>
              <a:cs typeface="Calibri headings"/>
            </a:endParaRPr>
          </a:p>
          <a:p>
            <a:pPr fontAlgn="auto">
              <a:lnSpc>
                <a:spcPct val="80000"/>
              </a:lnSpc>
              <a:spcAft>
                <a:spcPts val="0"/>
              </a:spcAft>
              <a:buClr>
                <a:srgbClr val="6FB7D7"/>
              </a:buClr>
              <a:buFont typeface="Wingdings 2" pitchFamily="18" charset="2"/>
              <a:buNone/>
              <a:defRPr/>
            </a:pPr>
            <a:endParaRPr lang="en-US" sz="2600" b="1" dirty="0" smtClean="0">
              <a:latin typeface="+mj-lt"/>
              <a:ea typeface="ＭＳ Ｐゴシック" charset="-128"/>
              <a:cs typeface="Arial" pitchFamily="34" charset="0"/>
            </a:endParaRPr>
          </a:p>
        </p:txBody>
      </p:sp>
    </p:spTree>
    <p:extLst>
      <p:ext uri="{BB962C8B-B14F-4D97-AF65-F5344CB8AC3E}">
        <p14:creationId xmlns:p14="http://schemas.microsoft.com/office/powerpoint/2010/main" val="150246895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574"/>
            <a:ext cx="8229600" cy="1143000"/>
          </a:xfrm>
        </p:spPr>
        <p:txBody>
          <a:bodyPr>
            <a:normAutofit fontScale="90000"/>
          </a:bodyPr>
          <a:lstStyle/>
          <a:p>
            <a:r>
              <a:rPr lang="en-US" b="1" dirty="0">
                <a:latin typeface="+mj-lt"/>
                <a:cs typeface="Avenir Book"/>
              </a:rPr>
              <a:t>Health Issues of </a:t>
            </a:r>
            <a:r>
              <a:rPr lang="en-US" b="1" dirty="0" smtClean="0">
                <a:latin typeface="+mj-lt"/>
                <a:cs typeface="Avenir Book"/>
              </a:rPr>
              <a:t/>
            </a:r>
            <a:br>
              <a:rPr lang="en-US" b="1" dirty="0" smtClean="0">
                <a:latin typeface="+mj-lt"/>
                <a:cs typeface="Avenir Book"/>
              </a:rPr>
            </a:br>
            <a:r>
              <a:rPr lang="en-US" b="1" dirty="0" smtClean="0">
                <a:latin typeface="+mj-lt"/>
                <a:cs typeface="Avenir Book"/>
              </a:rPr>
              <a:t>Adolescence </a:t>
            </a:r>
            <a:r>
              <a:rPr lang="en-US" b="1" dirty="0">
                <a:latin typeface="+mj-lt"/>
                <a:cs typeface="Avenir Book"/>
              </a:rPr>
              <a:t>&amp; Young Adulthood</a:t>
            </a:r>
            <a:endParaRPr lang="en-US" dirty="0">
              <a:latin typeface="+mj-lt"/>
              <a:cs typeface="Avenir Book"/>
            </a:endParaRPr>
          </a:p>
        </p:txBody>
      </p:sp>
      <p:sp>
        <p:nvSpPr>
          <p:cNvPr id="3" name="Content Placeholder 2"/>
          <p:cNvSpPr>
            <a:spLocks noGrp="1"/>
          </p:cNvSpPr>
          <p:nvPr>
            <p:ph idx="1"/>
          </p:nvPr>
        </p:nvSpPr>
        <p:spPr>
          <a:xfrm>
            <a:off x="519955" y="1868486"/>
            <a:ext cx="8229600" cy="4525963"/>
          </a:xfrm>
        </p:spPr>
        <p:txBody>
          <a:bodyPr>
            <a:normAutofit/>
          </a:bodyPr>
          <a:lstStyle/>
          <a:p>
            <a:pPr>
              <a:spcBef>
                <a:spcPts val="1000"/>
              </a:spcBef>
              <a:buFont typeface="Arial" pitchFamily="34" charset="0"/>
              <a:buChar char="•"/>
              <a:defRPr/>
            </a:pPr>
            <a:r>
              <a:rPr lang="en-US" sz="2800" dirty="0"/>
              <a:t>The major health problems of </a:t>
            </a:r>
            <a:r>
              <a:rPr lang="en-US" sz="2800" dirty="0" smtClean="0"/>
              <a:t>adolescence </a:t>
            </a:r>
            <a:r>
              <a:rPr lang="en-US" sz="2800" dirty="0"/>
              <a:t>and early adulthood are largely preventable.</a:t>
            </a:r>
          </a:p>
          <a:p>
            <a:pPr>
              <a:spcBef>
                <a:spcPts val="1000"/>
              </a:spcBef>
              <a:buFont typeface="Arial" pitchFamily="34" charset="0"/>
              <a:buChar char="•"/>
              <a:defRPr/>
            </a:pPr>
            <a:r>
              <a:rPr lang="en-US" sz="2800" dirty="0"/>
              <a:t>Many problems are linked to behaviors and related outcomes.</a:t>
            </a:r>
          </a:p>
          <a:p>
            <a:pPr>
              <a:spcBef>
                <a:spcPts val="1000"/>
              </a:spcBef>
              <a:buFont typeface="Arial" pitchFamily="34" charset="0"/>
              <a:buChar char="•"/>
              <a:defRPr/>
            </a:pPr>
            <a:r>
              <a:rPr lang="en-US" sz="2800" dirty="0"/>
              <a:t>Few youths have serious impairment that interferes with daily functioning, BUT</a:t>
            </a:r>
          </a:p>
          <a:p>
            <a:pPr>
              <a:spcBef>
                <a:spcPts val="1000"/>
              </a:spcBef>
              <a:buFont typeface="Arial" pitchFamily="34" charset="0"/>
              <a:buChar char="•"/>
              <a:defRPr/>
            </a:pPr>
            <a:r>
              <a:rPr lang="en-US" sz="2800" dirty="0"/>
              <a:t>Those with chronic conditions, including mental health disorders, </a:t>
            </a:r>
            <a:r>
              <a:rPr lang="en-US" sz="2800" dirty="0" smtClean="0"/>
              <a:t>are learning </a:t>
            </a:r>
            <a:r>
              <a:rPr lang="en-US" sz="2800" dirty="0"/>
              <a:t>to manage these conditions with increasing </a:t>
            </a:r>
            <a:r>
              <a:rPr lang="en-US" sz="2800" i="1" dirty="0" smtClean="0"/>
              <a:t>interdependence</a:t>
            </a:r>
            <a:r>
              <a:rPr lang="en-US" sz="2800" dirty="0"/>
              <a:t>.</a:t>
            </a:r>
          </a:p>
          <a:p>
            <a:endParaRPr lang="en-US" sz="2800" dirty="0"/>
          </a:p>
        </p:txBody>
      </p:sp>
    </p:spTree>
    <p:extLst>
      <p:ext uri="{BB962C8B-B14F-4D97-AF65-F5344CB8AC3E}">
        <p14:creationId xmlns:p14="http://schemas.microsoft.com/office/powerpoint/2010/main" val="28435508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10240" y="281786"/>
            <a:ext cx="7910513" cy="1447800"/>
          </a:xfrm>
        </p:spPr>
        <p:txBody>
          <a:bodyPr>
            <a:normAutofit/>
          </a:bodyPr>
          <a:lstStyle/>
          <a:p>
            <a:pPr eaLnBrk="1" hangingPunct="1"/>
            <a:r>
              <a:rPr lang="en-US" sz="4000" b="1" dirty="0">
                <a:latin typeface="+mj-lt"/>
              </a:rPr>
              <a:t>Critical Health Issues of Adolescence &amp; Young </a:t>
            </a:r>
            <a:r>
              <a:rPr lang="en-US" sz="4000" b="1" dirty="0" smtClean="0">
                <a:latin typeface="+mj-lt"/>
              </a:rPr>
              <a:t>Adulthood*</a:t>
            </a:r>
            <a:endParaRPr lang="en-US" sz="4000" b="1" dirty="0">
              <a:latin typeface="+mj-lt"/>
            </a:endParaRPr>
          </a:p>
        </p:txBody>
      </p:sp>
      <p:sp>
        <p:nvSpPr>
          <p:cNvPr id="29698" name="Rectangle 3"/>
          <p:cNvSpPr>
            <a:spLocks noGrp="1" noChangeArrowheads="1"/>
          </p:cNvSpPr>
          <p:nvPr>
            <p:ph idx="1"/>
          </p:nvPr>
        </p:nvSpPr>
        <p:spPr>
          <a:xfrm>
            <a:off x="520196" y="1864660"/>
            <a:ext cx="7583488" cy="3352800"/>
          </a:xfrm>
        </p:spPr>
        <p:txBody>
          <a:bodyPr>
            <a:noAutofit/>
          </a:bodyPr>
          <a:lstStyle/>
          <a:p>
            <a:pPr eaLnBrk="1" hangingPunct="1">
              <a:spcBef>
                <a:spcPts val="500"/>
              </a:spcBef>
              <a:buFontTx/>
              <a:buChar char="•"/>
            </a:pPr>
            <a:r>
              <a:rPr lang="en-US" sz="2800" dirty="0"/>
              <a:t>Increasing independence in habits related to diet, physical </a:t>
            </a:r>
            <a:r>
              <a:rPr lang="en-US" sz="2800" dirty="0" smtClean="0"/>
              <a:t>activity, </a:t>
            </a:r>
            <a:r>
              <a:rPr lang="en-US" sz="2800" dirty="0"/>
              <a:t>and </a:t>
            </a:r>
            <a:r>
              <a:rPr lang="en-US" sz="2800" dirty="0" smtClean="0"/>
              <a:t>sleep.</a:t>
            </a:r>
            <a:endParaRPr lang="en-US" sz="2800" dirty="0"/>
          </a:p>
          <a:p>
            <a:pPr eaLnBrk="1" hangingPunct="1">
              <a:spcBef>
                <a:spcPts val="500"/>
              </a:spcBef>
              <a:buFontTx/>
              <a:buChar char="•"/>
            </a:pPr>
            <a:r>
              <a:rPr lang="en-US" sz="2800" dirty="0" smtClean="0"/>
              <a:t>Period provides opportunity </a:t>
            </a:r>
            <a:r>
              <a:rPr lang="en-US" sz="2800" dirty="0"/>
              <a:t>to prevent chronic conditions of adulthood, in </a:t>
            </a:r>
            <a:r>
              <a:rPr lang="en-US" sz="2800" dirty="0" smtClean="0"/>
              <a:t>areas </a:t>
            </a:r>
            <a:r>
              <a:rPr lang="en-US" sz="2800" dirty="0"/>
              <a:t>such as</a:t>
            </a:r>
          </a:p>
          <a:p>
            <a:pPr lvl="1" eaLnBrk="1" hangingPunct="1">
              <a:spcBef>
                <a:spcPts val="500"/>
              </a:spcBef>
              <a:buFontTx/>
              <a:buChar char="•"/>
            </a:pPr>
            <a:r>
              <a:rPr lang="en-US" dirty="0"/>
              <a:t>T</a:t>
            </a:r>
            <a:r>
              <a:rPr lang="en-US" dirty="0" smtClean="0"/>
              <a:t>obacco use,</a:t>
            </a:r>
            <a:endParaRPr lang="en-US" dirty="0"/>
          </a:p>
          <a:p>
            <a:pPr lvl="1" eaLnBrk="1" hangingPunct="1">
              <a:spcBef>
                <a:spcPts val="500"/>
              </a:spcBef>
              <a:buFontTx/>
              <a:buChar char="•"/>
            </a:pPr>
            <a:r>
              <a:rPr lang="en-US" dirty="0" smtClean="0"/>
              <a:t>Obesity,</a:t>
            </a:r>
            <a:endParaRPr lang="en-US" dirty="0"/>
          </a:p>
          <a:p>
            <a:pPr lvl="1" eaLnBrk="1" hangingPunct="1">
              <a:spcBef>
                <a:spcPts val="500"/>
              </a:spcBef>
              <a:buFontTx/>
              <a:buChar char="•"/>
            </a:pPr>
            <a:r>
              <a:rPr lang="en-US" dirty="0" smtClean="0"/>
              <a:t>Oral health,</a:t>
            </a:r>
            <a:endParaRPr lang="en-US" dirty="0"/>
          </a:p>
          <a:p>
            <a:pPr lvl="1" eaLnBrk="1" hangingPunct="1">
              <a:spcBef>
                <a:spcPts val="500"/>
              </a:spcBef>
              <a:buFontTx/>
              <a:buChar char="•"/>
            </a:pPr>
            <a:r>
              <a:rPr lang="en-US" dirty="0"/>
              <a:t>Hearing </a:t>
            </a:r>
            <a:r>
              <a:rPr lang="en-US" dirty="0" smtClean="0"/>
              <a:t>loss.</a:t>
            </a:r>
            <a:endParaRPr lang="en-US" dirty="0"/>
          </a:p>
          <a:p>
            <a:pPr lvl="1" eaLnBrk="1" hangingPunct="1">
              <a:spcBef>
                <a:spcPts val="500"/>
              </a:spcBef>
              <a:buFontTx/>
              <a:buChar char="•"/>
            </a:pPr>
            <a:endParaRPr lang="en-US" dirty="0"/>
          </a:p>
          <a:p>
            <a:pPr eaLnBrk="1" hangingPunct="1">
              <a:spcBef>
                <a:spcPts val="500"/>
              </a:spcBef>
              <a:buFontTx/>
              <a:buChar char="•"/>
            </a:pPr>
            <a:endParaRPr lang="en-US" dirty="0"/>
          </a:p>
        </p:txBody>
      </p:sp>
      <p:sp>
        <p:nvSpPr>
          <p:cNvPr id="29699" name="TextBox 1"/>
          <p:cNvSpPr txBox="1">
            <a:spLocks noChangeArrowheads="1"/>
          </p:cNvSpPr>
          <p:nvPr/>
        </p:nvSpPr>
        <p:spPr bwMode="auto">
          <a:xfrm>
            <a:off x="2593975" y="928688"/>
            <a:ext cx="18466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endParaRPr lang="en-US" dirty="0"/>
          </a:p>
        </p:txBody>
      </p:sp>
      <p:sp>
        <p:nvSpPr>
          <p:cNvPr id="2" name="TextBox 1"/>
          <p:cNvSpPr txBox="1"/>
          <p:nvPr/>
        </p:nvSpPr>
        <p:spPr>
          <a:xfrm>
            <a:off x="520196" y="5683299"/>
            <a:ext cx="4777559" cy="584776"/>
          </a:xfrm>
          <a:prstGeom prst="rect">
            <a:avLst/>
          </a:prstGeom>
          <a:noFill/>
        </p:spPr>
        <p:txBody>
          <a:bodyPr wrap="square" rtlCol="0">
            <a:spAutoFit/>
          </a:bodyPr>
          <a:lstStyle/>
          <a:p>
            <a:r>
              <a:rPr lang="en-US" sz="1600" i="1" dirty="0" smtClean="0">
                <a:solidFill>
                  <a:schemeClr val="bg1"/>
                </a:solidFill>
                <a:latin typeface="Corbel"/>
                <a:cs typeface="Corbel"/>
              </a:rPr>
              <a:t>*Adapted from the Healthy People 2020 Core Indicators for Adolescent and Young Adult Health</a:t>
            </a:r>
            <a:r>
              <a:rPr lang="en-US" sz="1600" dirty="0" smtClean="0">
                <a:solidFill>
                  <a:schemeClr val="bg1"/>
                </a:solidFill>
                <a:latin typeface="Corbel"/>
                <a:cs typeface="Corbel"/>
              </a:rPr>
              <a:t> </a:t>
            </a:r>
            <a:endParaRPr lang="en-US" sz="1600" dirty="0">
              <a:solidFill>
                <a:schemeClr val="bg1"/>
              </a:solidFill>
              <a:latin typeface="Corbel"/>
              <a:cs typeface="Corbel"/>
            </a:endParaRPr>
          </a:p>
        </p:txBody>
      </p:sp>
      <p:pic>
        <p:nvPicPr>
          <p:cNvPr id="5" name="Picture 4" descr="imgr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389" y="3800040"/>
            <a:ext cx="1674494" cy="2516317"/>
          </a:xfrm>
          <a:prstGeom prst="rect">
            <a:avLst/>
          </a:prstGeom>
        </p:spPr>
      </p:pic>
    </p:spTree>
    <p:extLst>
      <p:ext uri="{BB962C8B-B14F-4D97-AF65-F5344CB8AC3E}">
        <p14:creationId xmlns:p14="http://schemas.microsoft.com/office/powerpoint/2010/main" val="2865780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NAHIC New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6395</TotalTime>
  <Words>5205</Words>
  <Application>Microsoft Macintosh PowerPoint</Application>
  <PresentationFormat>On-screen Show (4:3)</PresentationFormat>
  <Paragraphs>759</Paragraphs>
  <Slides>74</Slides>
  <Notes>64</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NAHIC Newest</vt:lpstr>
      <vt:lpstr>PowerPoint Presentation</vt:lpstr>
      <vt:lpstr>PowerPoint Presentation</vt:lpstr>
      <vt:lpstr>Acknowledgements</vt:lpstr>
      <vt:lpstr>Session Outline</vt:lpstr>
      <vt:lpstr>Section I</vt:lpstr>
      <vt:lpstr>Adolescent &amp; Young Adult Development</vt:lpstr>
      <vt:lpstr>AYA Brain Development</vt:lpstr>
      <vt:lpstr>Health Issues of  Adolescence &amp; Young Adulthood</vt:lpstr>
      <vt:lpstr>Critical Health Issues of Adolescence &amp; Young Adulthood*</vt:lpstr>
      <vt:lpstr>Critical Health Issues of Adolescence &amp; Young Adulthood</vt:lpstr>
      <vt:lpstr>Critical Health Issues of Adolescence &amp; Young Adulthood</vt:lpstr>
      <vt:lpstr>Most markers of adolescent health worsen in young adulthood.  Many measures peak, including: </vt:lpstr>
      <vt:lpstr>PowerPoint Presentation</vt:lpstr>
      <vt:lpstr>Mortality by Cause, Gender &amp; Age Group,  Ages 15-24, 2012</vt:lpstr>
      <vt:lpstr>Past-Month Substance Use,   Ages 12-25, by Age, 2013</vt:lpstr>
      <vt:lpstr>Heavy Past-Month Alcohol Use, by Age, 2013</vt:lpstr>
      <vt:lpstr>Past-Year Major Depressive Episode,  by Age and Sex, 2013</vt:lpstr>
      <vt:lpstr>Chlamydia—Rates by Age and Sex, United States, 2013</vt:lpstr>
      <vt:lpstr>Gonorrhea—Rates by Age and Sex,  United States, 2013</vt:lpstr>
      <vt:lpstr>Have a Usual Source of Health Care  by Age and Sex, 2012</vt:lpstr>
      <vt:lpstr>Full Year Insured by Age and Sex, 2012</vt:lpstr>
      <vt:lpstr>Global burden of disease in young people  aged 10-24 years: A systematic analysis </vt:lpstr>
      <vt:lpstr>Adolescent /  Young Adult Health</vt:lpstr>
      <vt:lpstr>How Health Care Can Help</vt:lpstr>
      <vt:lpstr>The Adolescent Preventive Visit: 20 years of consensus &amp;  growing evidence base</vt:lpstr>
      <vt:lpstr>The Young Adult Preventive Visit: Less focus and recent progress</vt:lpstr>
      <vt:lpstr>Differences between Adolescent and Young Adult Health Care</vt:lpstr>
      <vt:lpstr>How do AYAs fit into The Title V Block Grant Transformation?</vt:lpstr>
      <vt:lpstr>PART III Spotlight on Preventive Services  </vt:lpstr>
      <vt:lpstr>AFFORDABLE CARE ACT</vt:lpstr>
      <vt:lpstr>Expanding Access: Medicaid</vt:lpstr>
      <vt:lpstr>Expanding Access: the Marketplace</vt:lpstr>
      <vt:lpstr>Expanding Access:  More ACA Provisions for Young Adults</vt:lpstr>
      <vt:lpstr>Expanding Access: Challenges</vt:lpstr>
      <vt:lpstr>ACA and Preventive Services</vt:lpstr>
      <vt:lpstr>PowerPoint Presentation</vt:lpstr>
      <vt:lpstr>Impact of the ACA for young adults</vt:lpstr>
      <vt:lpstr>What’s new in Guidelines?</vt:lpstr>
      <vt:lpstr>What’s new in Guidelines?</vt:lpstr>
      <vt:lpstr>PowerPoint Presentation</vt:lpstr>
      <vt:lpstr>PowerPoint Presentation</vt:lpstr>
      <vt:lpstr>Periodicity Scheduled Updated March 2014  </vt:lpstr>
      <vt:lpstr>Third Edition  Fourth Edition</vt:lpstr>
      <vt:lpstr>PowerPoint Presentation</vt:lpstr>
      <vt:lpstr>PowerPoint Presentation</vt:lpstr>
      <vt:lpstr>PowerPoint Presentation</vt:lpstr>
      <vt:lpstr>PowerPoint Presentation</vt:lpstr>
      <vt:lpstr>PowerPoint Presentation</vt:lpstr>
      <vt:lpstr>What’s new in Guidelines?</vt:lpstr>
      <vt:lpstr>Preventive Services for Young Adults</vt:lpstr>
      <vt:lpstr>Evidence for Clinical Preventive Services for Adolescents and Young Adults</vt:lpstr>
      <vt:lpstr>Evidence for Clinical Preventive Services for Adolescents and Young Adults</vt:lpstr>
      <vt:lpstr>PowerPoint Presentation</vt:lpstr>
      <vt:lpstr>What’s new in Guidelines - Tools</vt:lpstr>
      <vt:lpstr>Interventions to increase  Preventive Visit</vt:lpstr>
      <vt:lpstr>Measures: Other Data Sources</vt:lpstr>
      <vt:lpstr>Adolescent Surveys</vt:lpstr>
      <vt:lpstr>Young Adult Surveys</vt:lpstr>
      <vt:lpstr>AYA Receipt of PV Visit -2012</vt:lpstr>
      <vt:lpstr>CMS  2013 Preventive Care Measures:  Child and Adolescent Measures</vt:lpstr>
      <vt:lpstr>CMS 2012 &amp; 2013 Preventive Care Measure:  Adolescent Well Care Visit Rates</vt:lpstr>
      <vt:lpstr>Consumer Resources:  A starter set</vt:lpstr>
      <vt:lpstr>Introducing:  The Adolescent and Young Adult Health National Resource Center  </vt:lpstr>
      <vt:lpstr>PowerPoint Presentation</vt:lpstr>
      <vt:lpstr>PowerPoint Presentation</vt:lpstr>
      <vt:lpstr>AYAH-NRC’s support for States </vt:lpstr>
      <vt:lpstr>AYAH-NRC’s support for States </vt:lpstr>
      <vt:lpstr>AYAH-NRC’s support for States </vt:lpstr>
      <vt:lpstr>Small Groups </vt:lpstr>
      <vt:lpstr> What support is available  for other AYA  Performance Measures? </vt:lpstr>
      <vt:lpstr>Support for performance measures in adolescent health population domain</vt:lpstr>
      <vt:lpstr>References/Further Readings</vt:lpstr>
      <vt:lpstr>References/Further Readings</vt:lpstr>
      <vt:lpstr>PowerPoint Presentation</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dc:title>
  <dc:creator>Jazmyn Scott</dc:creator>
  <cp:lastModifiedBy>Charles Irwin</cp:lastModifiedBy>
  <cp:revision>576</cp:revision>
  <dcterms:created xsi:type="dcterms:W3CDTF">2013-12-27T16:07:41Z</dcterms:created>
  <dcterms:modified xsi:type="dcterms:W3CDTF">2015-01-24T16:53:43Z</dcterms:modified>
</cp:coreProperties>
</file>