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xlsx" ContentType="application/vnd.openxmlformats-officedocument.spreadsheetml.sheet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  <p:sldMasterId id="2147483675" r:id="rId6"/>
  </p:sldMasterIdLst>
  <p:notesMasterIdLst>
    <p:notesMasterId r:id="rId21"/>
  </p:notesMasterIdLst>
  <p:handoutMasterIdLst>
    <p:handoutMasterId r:id="rId22"/>
  </p:handoutMasterIdLst>
  <p:sldIdLst>
    <p:sldId id="256" r:id="rId7"/>
    <p:sldId id="327" r:id="rId8"/>
    <p:sldId id="322" r:id="rId9"/>
    <p:sldId id="323" r:id="rId10"/>
    <p:sldId id="328" r:id="rId11"/>
    <p:sldId id="344" r:id="rId12"/>
    <p:sldId id="345" r:id="rId13"/>
    <p:sldId id="346" r:id="rId14"/>
    <p:sldId id="349" r:id="rId15"/>
    <p:sldId id="350" r:id="rId16"/>
    <p:sldId id="352" r:id="rId17"/>
    <p:sldId id="353" r:id="rId18"/>
    <p:sldId id="348" r:id="rId19"/>
    <p:sldId id="326" r:id="rId20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64">
          <p15:clr>
            <a:srgbClr val="A4A3A4"/>
          </p15:clr>
        </p15:guide>
        <p15:guide id="2" pos="96">
          <p15:clr>
            <a:srgbClr val="A4A3A4"/>
          </p15:clr>
        </p15:guide>
        <p15:guide id="3" orient="horz" pos="3072">
          <p15:clr>
            <a:srgbClr val="A4A3A4"/>
          </p15:clr>
        </p15:guide>
        <p15:guide id="4" pos="3360">
          <p15:clr>
            <a:srgbClr val="A4A3A4"/>
          </p15:clr>
        </p15:guide>
        <p15:guide id="5" orient="horz" pos="576">
          <p15:clr>
            <a:srgbClr val="A4A3A4"/>
          </p15:clr>
        </p15:guide>
        <p15:guide id="6" orient="horz" pos="672">
          <p15:clr>
            <a:srgbClr val="A4A3A4"/>
          </p15:clr>
        </p15:guide>
        <p15:guide id="7">
          <p15:clr>
            <a:srgbClr val="A4A3A4"/>
          </p15:clr>
        </p15:guide>
        <p15:guide id="8" orient="horz" pos="1008">
          <p15:clr>
            <a:srgbClr val="A4A3A4"/>
          </p15:clr>
        </p15:guide>
        <p15:guide id="9" orient="horz" pos="2400">
          <p15:clr>
            <a:srgbClr val="A4A3A4"/>
          </p15:clr>
        </p15:guide>
        <p15:guide id="10" orient="horz" pos="816">
          <p15:clr>
            <a:srgbClr val="A4A3A4"/>
          </p15:clr>
        </p15:guide>
        <p15:guide id="11" pos="3024">
          <p15:clr>
            <a:srgbClr val="A4A3A4"/>
          </p15:clr>
        </p15:guide>
        <p15:guide id="1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9AAA"/>
    <a:srgbClr val="D70019"/>
    <a:srgbClr val="FAD385"/>
    <a:srgbClr val="DFC186"/>
    <a:srgbClr val="08223F"/>
    <a:srgbClr val="EEA82F"/>
    <a:srgbClr val="31859C"/>
    <a:srgbClr val="7AB3C3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457" autoAdjust="0"/>
    <p:restoredTop sz="92367" autoAdjust="0"/>
  </p:normalViewPr>
  <p:slideViewPr>
    <p:cSldViewPr>
      <p:cViewPr varScale="1">
        <p:scale>
          <a:sx n="69" d="100"/>
          <a:sy n="69" d="100"/>
        </p:scale>
        <p:origin x="1168" y="192"/>
      </p:cViewPr>
      <p:guideLst>
        <p:guide orient="horz" pos="864"/>
        <p:guide pos="96"/>
        <p:guide orient="horz" pos="3072"/>
        <p:guide pos="3360"/>
        <p:guide orient="horz" pos="576"/>
        <p:guide orient="horz" pos="672"/>
        <p:guide/>
        <p:guide orient="horz" pos="1008"/>
        <p:guide orient="horz" pos="2400"/>
        <p:guide orient="horz" pos="816"/>
        <p:guide pos="3024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3" d="100"/>
        <a:sy n="63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3.xml"/><Relationship Id="rId20" Type="http://schemas.openxmlformats.org/officeDocument/2006/relationships/slide" Target="slides/slide14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2742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7513" y="0"/>
            <a:ext cx="2982742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D95A6E-65F9-4E0A-B378-53D47488DED9}" type="datetimeFigureOut">
              <a:rPr lang="en-US" smtClean="0"/>
              <a:pPr/>
              <a:t>5/11/17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5"/>
            <a:ext cx="2982742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7513" y="8829675"/>
            <a:ext cx="2982742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561C6B-0786-45E2-AA1C-E1D6284EB5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2633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FC4B749-A3C4-44DC-A220-4EC96539E23C}" type="datetimeFigureOut">
              <a:rPr lang="en-US" smtClean="0"/>
              <a:pPr/>
              <a:t>5/11/17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6613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A80FF04-1B34-48F5-BAAF-9846DB37B01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8218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0FF04-1B34-48F5-BAAF-9846DB37B01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4699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7D1EA9-5F50-D646-A498-461BC2114A9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5968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After for slide 10: </a:t>
            </a:r>
            <a:r>
              <a:rPr lang="en-US" dirty="0" err="1" smtClean="0"/>
              <a:t>coiin</a:t>
            </a:r>
            <a:r>
              <a:rPr lang="en-US" dirty="0" smtClean="0"/>
              <a:t> 1 people (list, correct dr. </a:t>
            </a:r>
            <a:r>
              <a:rPr lang="en-US" dirty="0" err="1" smtClean="0"/>
              <a:t>ms.</a:t>
            </a:r>
            <a:r>
              <a:rPr lang="en-US" dirty="0" smtClean="0"/>
              <a:t>.));</a:t>
            </a:r>
            <a:r>
              <a:rPr lang="en-US" baseline="0" dirty="0" smtClean="0"/>
              <a:t> </a:t>
            </a:r>
            <a:r>
              <a:rPr lang="en-US" b="1" baseline="0" dirty="0" smtClean="0"/>
              <a:t>slide 11: </a:t>
            </a:r>
            <a:r>
              <a:rPr lang="en-US" baseline="0" dirty="0" smtClean="0"/>
              <a:t>advisory board; </a:t>
            </a:r>
            <a:r>
              <a:rPr lang="en-US" b="1" baseline="0" dirty="0" smtClean="0"/>
              <a:t>slide 12: </a:t>
            </a:r>
            <a:r>
              <a:rPr lang="en-US" baseline="0" dirty="0" smtClean="0"/>
              <a:t>additional AMCHP staff (</a:t>
            </a:r>
            <a:r>
              <a:rPr lang="en-US" baseline="0" dirty="0" err="1" smtClean="0"/>
              <a:t>hannah</a:t>
            </a:r>
            <a:r>
              <a:rPr lang="en-US" baseline="0" dirty="0" smtClean="0"/>
              <a:t>, etc.)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0FF04-1B34-48F5-BAAF-9846DB37B01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6419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76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7D1EA9-5F50-D646-A498-461BC2114A9F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064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666099E-B69B-4C11-866B-69EC8A0BC372}" type="datetimeFigureOut">
              <a:rPr lang="en-US" smtClean="0"/>
              <a:pPr/>
              <a:t>5/11/17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6ACC551-9D79-49C1-B9A0-EF0A64586A2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666099E-B69B-4C11-866B-69EC8A0BC372}" type="datetimeFigureOut">
              <a:rPr lang="en-US" smtClean="0"/>
              <a:pPr/>
              <a:t>5/11/17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6ACC551-9D79-49C1-B9A0-EF0A64586A2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666099E-B69B-4C11-866B-69EC8A0BC372}" type="datetimeFigureOut">
              <a:rPr lang="en-US" smtClean="0"/>
              <a:pPr/>
              <a:t>5/11/17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6ACC551-9D79-49C1-B9A0-EF0A64586A2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666099E-B69B-4C11-866B-69EC8A0BC372}" type="datetimeFigureOut">
              <a:rPr lang="en-US" smtClean="0"/>
              <a:pPr/>
              <a:t>5/11/17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6ACC551-9D79-49C1-B9A0-EF0A64586A2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2161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F5ACE-5D88-7843-9922-4053CEB5C4E3}" type="datetimeFigureOut">
              <a:rPr lang="en-US" smtClean="0"/>
              <a:pPr/>
              <a:t>5/11/17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5734C-E5B8-5A40-A795-8D9C69D3A8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4384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F5ACE-5D88-7843-9922-4053CEB5C4E3}" type="datetimeFigureOut">
              <a:rPr lang="en-US" smtClean="0"/>
              <a:pPr/>
              <a:t>5/11/17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5734C-E5B8-5A40-A795-8D9C69D3A8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15533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F5ACE-5D88-7843-9922-4053CEB5C4E3}" type="datetimeFigureOut">
              <a:rPr lang="en-US" smtClean="0"/>
              <a:pPr/>
              <a:t>5/11/17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5734C-E5B8-5A40-A795-8D9C69D3A8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679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F5ACE-5D88-7843-9922-4053CEB5C4E3}" type="datetimeFigureOut">
              <a:rPr lang="en-US" smtClean="0"/>
              <a:pPr/>
              <a:t>5/11/17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5734C-E5B8-5A40-A795-8D9C69D3A8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3322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F5ACE-5D88-7843-9922-4053CEB5C4E3}" type="datetimeFigureOut">
              <a:rPr lang="en-US" smtClean="0"/>
              <a:pPr/>
              <a:t>5/11/17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5734C-E5B8-5A40-A795-8D9C69D3A8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3119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F5ACE-5D88-7843-9922-4053CEB5C4E3}" type="datetimeFigureOut">
              <a:rPr lang="en-US" smtClean="0"/>
              <a:pPr/>
              <a:t>5/11/17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5734C-E5B8-5A40-A795-8D9C69D3A8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899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666099E-B69B-4C11-866B-69EC8A0BC372}" type="datetimeFigureOut">
              <a:rPr lang="en-US" smtClean="0"/>
              <a:pPr/>
              <a:t>5/11/17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6ACC551-9D79-49C1-B9A0-EF0A64586A2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F5ACE-5D88-7843-9922-4053CEB5C4E3}" type="datetimeFigureOut">
              <a:rPr lang="en-US" smtClean="0"/>
              <a:pPr/>
              <a:t>5/11/17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5734C-E5B8-5A40-A795-8D9C69D3A8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3780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F5ACE-5D88-7843-9922-4053CEB5C4E3}" type="datetimeFigureOut">
              <a:rPr lang="en-US" smtClean="0"/>
              <a:pPr/>
              <a:t>5/11/17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5734C-E5B8-5A40-A795-8D9C69D3A8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153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F5ACE-5D88-7843-9922-4053CEB5C4E3}" type="datetimeFigureOut">
              <a:rPr lang="en-US" smtClean="0"/>
              <a:pPr/>
              <a:t>5/11/17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5734C-E5B8-5A40-A795-8D9C69D3A8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4898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F5ACE-5D88-7843-9922-4053CEB5C4E3}" type="datetimeFigureOut">
              <a:rPr lang="en-US" smtClean="0"/>
              <a:pPr/>
              <a:t>5/11/17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5734C-E5B8-5A40-A795-8D9C69D3A8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402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F5ACE-5D88-7843-9922-4053CEB5C4E3}" type="datetimeFigureOut">
              <a:rPr lang="en-US" smtClean="0"/>
              <a:pPr/>
              <a:t>5/11/17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5734C-E5B8-5A40-A795-8D9C69D3A8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7935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F5ACE-5D88-7843-9922-4053CEB5C4E3}" type="datetimeFigureOut">
              <a:rPr lang="en-US" smtClean="0"/>
              <a:pPr/>
              <a:t>5/11/17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5734C-E5B8-5A40-A795-8D9C69D3A8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840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229600" cy="1219200"/>
          </a:xfrm>
        </p:spPr>
        <p:txBody>
          <a:bodyPr/>
          <a:lstStyle>
            <a:lvl1pPr algn="l">
              <a:lnSpc>
                <a:spcPct val="95000"/>
              </a:lnSpc>
              <a:defRPr sz="2200">
                <a:solidFill>
                  <a:srgbClr val="08223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0" indent="0">
              <a:lnSpc>
                <a:spcPct val="120000"/>
              </a:lnSpc>
              <a:spcAft>
                <a:spcPts val="800"/>
              </a:spcAft>
              <a:buNone/>
              <a:defRPr sz="24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666099E-B69B-4C11-866B-69EC8A0BC372}" type="datetimeFigureOut">
              <a:rPr lang="en-US" smtClean="0"/>
              <a:pPr/>
              <a:t>5/11/17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6ACC551-9D79-49C1-B9A0-EF0A64586A2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512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666099E-B69B-4C11-866B-69EC8A0BC372}" type="datetimeFigureOut">
              <a:rPr lang="en-US" smtClean="0"/>
              <a:pPr/>
              <a:t>5/11/17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6ACC551-9D79-49C1-B9A0-EF0A64586A2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3733800" cy="4297363"/>
          </a:xfrm>
        </p:spPr>
        <p:txBody>
          <a:bodyPr/>
          <a:lstStyle>
            <a:lvl1pPr marL="344488" indent="-344488">
              <a:buFont typeface="Arial"/>
              <a:buChar char="•"/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3657600" cy="42973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666099E-B69B-4C11-866B-69EC8A0BC372}" type="datetimeFigureOut">
              <a:rPr lang="en-US" smtClean="0"/>
              <a:pPr/>
              <a:t>5/11/17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6ACC551-9D79-49C1-B9A0-EF0A64586A2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229600" cy="1219200"/>
          </a:xfrm>
        </p:spPr>
        <p:txBody>
          <a:bodyPr/>
          <a:lstStyle>
            <a:lvl1pPr algn="l">
              <a:lnSpc>
                <a:spcPct val="95000"/>
              </a:lnSpc>
              <a:defRPr sz="2200">
                <a:solidFill>
                  <a:srgbClr val="08223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4495800" y="1447800"/>
            <a:ext cx="3962400" cy="685800"/>
          </a:xfrm>
          <a:prstGeom prst="rect">
            <a:avLst/>
          </a:prstGeom>
          <a:solidFill>
            <a:srgbClr val="D7001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381000" y="1447800"/>
            <a:ext cx="3962400" cy="685800"/>
          </a:xfrm>
          <a:prstGeom prst="rect">
            <a:avLst/>
          </a:prstGeom>
          <a:solidFill>
            <a:srgbClr val="08223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733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810000" cy="3951288"/>
          </a:xfrm>
        </p:spPr>
        <p:txBody>
          <a:bodyPr/>
          <a:lstStyle>
            <a:lvl1pPr marL="225425" indent="-225425"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3660775" cy="63976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 marL="225425" indent="-225425"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666099E-B69B-4C11-866B-69EC8A0BC372}" type="datetimeFigureOut">
              <a:rPr lang="en-US" smtClean="0"/>
              <a:pPr/>
              <a:t>5/11/17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6ACC551-9D79-49C1-B9A0-EF0A64586A2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666099E-B69B-4C11-866B-69EC8A0BC372}" type="datetimeFigureOut">
              <a:rPr lang="en-US" smtClean="0"/>
              <a:pPr/>
              <a:t>5/11/17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6ACC551-9D79-49C1-B9A0-EF0A64586A2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666099E-B69B-4C11-866B-69EC8A0BC372}" type="datetimeFigureOut">
              <a:rPr lang="en-US" smtClean="0"/>
              <a:pPr/>
              <a:t>5/11/17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6ACC551-9D79-49C1-B9A0-EF0A64586A2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666099E-B69B-4C11-866B-69EC8A0BC372}" type="datetimeFigureOut">
              <a:rPr lang="en-US" smtClean="0"/>
              <a:pPr/>
              <a:t>5/11/17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6ACC551-9D79-49C1-B9A0-EF0A64586A2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5.xml"/><Relationship Id="rId13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417637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pic>
        <p:nvPicPr>
          <p:cNvPr id="7" name="Picture 6" descr="AYAHNRC2_Type.jpg"/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2800" y="5834901"/>
            <a:ext cx="1765300" cy="870699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 flipV="1">
            <a:off x="8686800" y="922338"/>
            <a:ext cx="0" cy="4792662"/>
          </a:xfrm>
          <a:prstGeom prst="line">
            <a:avLst/>
          </a:prstGeom>
          <a:ln w="19050" cmpd="sng">
            <a:solidFill>
              <a:srgbClr val="EEA82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 userDrawn="1"/>
        </p:nvSpPr>
        <p:spPr>
          <a:xfrm rot="19800000">
            <a:off x="8576237" y="720163"/>
            <a:ext cx="228600" cy="228600"/>
          </a:xfrm>
          <a:prstGeom prst="ellipse">
            <a:avLst/>
          </a:prstGeom>
          <a:solidFill>
            <a:srgbClr val="EEA82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09600" y="6393326"/>
            <a:ext cx="6629400" cy="7474"/>
          </a:xfrm>
          <a:prstGeom prst="line">
            <a:avLst/>
          </a:prstGeom>
          <a:ln w="38100" cmpd="sng">
            <a:solidFill>
              <a:srgbClr val="EEA82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 userDrawn="1"/>
        </p:nvSpPr>
        <p:spPr>
          <a:xfrm rot="19800000">
            <a:off x="422837" y="6282763"/>
            <a:ext cx="228600" cy="228600"/>
          </a:xfrm>
          <a:prstGeom prst="ellipse">
            <a:avLst/>
          </a:prstGeom>
          <a:solidFill>
            <a:srgbClr val="EEA82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4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73" r:id="rId13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rgbClr val="2B9AAA"/>
          </a:solidFill>
          <a:latin typeface="Arial Black"/>
          <a:ea typeface="+mj-ea"/>
          <a:cs typeface="Arial Black"/>
        </a:defRPr>
      </a:lvl1pPr>
    </p:titleStyle>
    <p:bodyStyle>
      <a:lvl1pPr marL="342900" indent="-342900" algn="l" defTabSz="914400" rtl="0" eaLnBrk="1" latinLnBrk="0" hangingPunct="1">
        <a:lnSpc>
          <a:spcPct val="90000"/>
        </a:lnSpc>
        <a:spcBef>
          <a:spcPts val="400"/>
        </a:spcBef>
        <a:spcAft>
          <a:spcPts val="600"/>
        </a:spcAft>
        <a:buClr>
          <a:srgbClr val="D70019"/>
        </a:buClr>
        <a:buSzPct val="130000"/>
        <a:buFont typeface="Arial"/>
        <a:buChar char="•"/>
        <a:defRPr sz="3200" b="1" i="0" kern="1200">
          <a:solidFill>
            <a:srgbClr val="08223F"/>
          </a:solidFill>
          <a:latin typeface="Arial"/>
          <a:ea typeface="+mn-ea"/>
          <a:cs typeface="Arial"/>
        </a:defRPr>
      </a:lvl1pPr>
      <a:lvl2pPr marL="742950" indent="-285750" algn="l" defTabSz="914400" rtl="0" eaLnBrk="1" latinLnBrk="0" hangingPunct="1">
        <a:lnSpc>
          <a:spcPct val="85000"/>
        </a:lnSpc>
        <a:spcBef>
          <a:spcPts val="300"/>
        </a:spcBef>
        <a:spcAft>
          <a:spcPts val="600"/>
        </a:spcAft>
        <a:buSzPct val="130000"/>
        <a:buFont typeface="Arial"/>
        <a:buChar char="•"/>
        <a:defRPr sz="2800" b="1" i="0" kern="1200">
          <a:solidFill>
            <a:srgbClr val="08223F"/>
          </a:solidFill>
          <a:latin typeface="Arial"/>
          <a:ea typeface="+mn-ea"/>
          <a:cs typeface="Arial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1" i="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b="1" i="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b="1" i="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4F5ACE-5D88-7843-9922-4053CEB5C4E3}" type="datetimeFigureOut">
              <a:rPr lang="en-US" smtClean="0"/>
              <a:pPr/>
              <a:t>5/11/17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F5734C-E5B8-5A40-A795-8D9C69D3A8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902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404938"/>
            <a:ext cx="8153400" cy="472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b="1" dirty="0" smtClean="0">
                <a:solidFill>
                  <a:srgbClr val="8B8178"/>
                </a:solidFill>
              </a:rPr>
              <a:t>September 3, 2013</a:t>
            </a:r>
            <a:endParaRPr lang="en-US" b="1" dirty="0">
              <a:solidFill>
                <a:srgbClr val="8B8178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b="1" dirty="0" smtClean="0">
                <a:solidFill>
                  <a:srgbClr val="8B8178"/>
                </a:solidFill>
              </a:rPr>
              <a:t>NIPN Learning Community Webinar  </a:t>
            </a:r>
            <a:endParaRPr lang="en-US" b="1" dirty="0">
              <a:solidFill>
                <a:srgbClr val="8B8178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1595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 b="1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0509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 b="1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0509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 b="1" dirty="0">
              <a:solidFill>
                <a:prstClr val="white"/>
              </a:solidFill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229600" y="6248400"/>
            <a:ext cx="533400" cy="381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2"/>
                </a:solidFill>
                <a:latin typeface="Tw Cen MT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8702C3F-D7FF-449C-9C1A-2234F31883AC}" type="slidenum">
              <a:rPr lang="en-US" altLang="en-US" sz="1400" b="1">
                <a:solidFill>
                  <a:srgbClr val="8B8178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z="1400" b="1" dirty="0">
              <a:solidFill>
                <a:srgbClr val="8B8178"/>
              </a:solidFill>
              <a:cs typeface="Arial" charset="0"/>
            </a:endParaRP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609600" y="6248400"/>
            <a:ext cx="8153400" cy="7937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5573734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2"/>
          </a:solidFill>
          <a:latin typeface="Arial" panose="020B0604020202020204" pitchFamily="34" charset="0"/>
          <a:ea typeface="ＭＳ Ｐゴシック" charset="-128"/>
          <a:cs typeface="Arial" panose="020B0604020202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w Cen MT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w Cen MT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w Cen MT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w Cen MT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w Cen MT" charset="0"/>
          <a:ea typeface="ＭＳ Ｐゴシック" charset="-128"/>
          <a:cs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w Cen MT" charset="0"/>
          <a:ea typeface="ＭＳ Ｐゴシック" charset="-128"/>
          <a:cs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w Cen MT" charset="0"/>
          <a:ea typeface="ＭＳ Ｐゴシック" charset="-128"/>
          <a:cs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w Cen MT" charset="0"/>
          <a:ea typeface="ＭＳ Ｐゴシック" charset="-128"/>
          <a:cs typeface="ＭＳ Ｐゴシック" charset="-128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charset="2"/>
        <a:buChar char=""/>
        <a:defRPr sz="2900" kern="1200">
          <a:solidFill>
            <a:schemeClr val="tx1"/>
          </a:solidFill>
          <a:latin typeface="Arial" panose="020B0604020202020204" pitchFamily="34" charset="0"/>
          <a:ea typeface="ＭＳ Ｐゴシック" charset="-128"/>
          <a:cs typeface="Arial" panose="020B0604020202020204" pitchFamily="34" charset="0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charset="2"/>
        <a:buChar char=""/>
        <a:defRPr sz="2600" kern="1200">
          <a:solidFill>
            <a:schemeClr val="tx1"/>
          </a:solidFill>
          <a:latin typeface="Arial" panose="020B0604020202020204" pitchFamily="34" charset="0"/>
          <a:ea typeface="ＭＳ Ｐゴシック" charset="-128"/>
          <a:cs typeface="Arial" panose="020B0604020202020204" pitchFamily="34" charset="0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charset="2"/>
        <a:buChar char=""/>
        <a:defRPr sz="2300" kern="1200">
          <a:solidFill>
            <a:schemeClr val="tx1"/>
          </a:solidFill>
          <a:latin typeface="Arial" panose="020B0604020202020204" pitchFamily="34" charset="0"/>
          <a:ea typeface="ＭＳ Ｐゴシック" charset="-128"/>
          <a:cs typeface="Arial" panose="020B0604020202020204" pitchFamily="34" charset="0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charset="2"/>
        <a:buChar char=""/>
        <a:defRPr sz="2000" kern="1200">
          <a:solidFill>
            <a:schemeClr val="tx1"/>
          </a:solidFill>
          <a:latin typeface="Arial" panose="020B0604020202020204" pitchFamily="34" charset="0"/>
          <a:ea typeface="ＭＳ Ｐゴシック" charset="-128"/>
          <a:cs typeface="Arial" panose="020B0604020202020204" pitchFamily="34" charset="0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charset="2"/>
        <a:buChar char=""/>
        <a:defRPr sz="2000" kern="1200">
          <a:solidFill>
            <a:schemeClr val="tx1"/>
          </a:solidFill>
          <a:latin typeface="Arial" panose="020B0604020202020204" pitchFamily="34" charset="0"/>
          <a:ea typeface="ＭＳ Ｐゴシック" charset="-128"/>
          <a:cs typeface="Arial" panose="020B0604020202020204" pitchFamily="34" charset="0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gif"/><Relationship Id="rId5" Type="http://schemas.openxmlformats.org/officeDocument/2006/relationships/image" Target="../media/image6.jpeg"/><Relationship Id="rId6" Type="http://schemas.openxmlformats.org/officeDocument/2006/relationships/image" Target="../media/image7.jpeg"/><Relationship Id="rId7" Type="http://schemas.openxmlformats.org/officeDocument/2006/relationships/image" Target="../media/image8.jpeg"/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5" Type="http://schemas.openxmlformats.org/officeDocument/2006/relationships/image" Target="../media/image12.jpeg"/><Relationship Id="rId6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5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jpeg"/><Relationship Id="rId5" Type="http://schemas.openxmlformats.org/officeDocument/2006/relationships/image" Target="../media/image22.png"/><Relationship Id="rId6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295400"/>
            <a:ext cx="7772400" cy="2971800"/>
          </a:xfrm>
        </p:spPr>
        <p:txBody>
          <a:bodyPr>
            <a:noAutofit/>
          </a:bodyPr>
          <a:lstStyle/>
          <a:p>
            <a:pPr algn="ctr"/>
            <a:r>
              <a:rPr lang="en-US" sz="4000" b="1" baseline="0" dirty="0" smtClean="0">
                <a:solidFill>
                  <a:srgbClr val="2B9AAA"/>
                </a:solidFill>
                <a:latin typeface="Arial"/>
                <a:cs typeface="Arial"/>
              </a:rPr>
              <a:t/>
            </a:r>
            <a:br>
              <a:rPr lang="en-US" sz="4000" b="1" baseline="0" dirty="0" smtClean="0">
                <a:solidFill>
                  <a:srgbClr val="2B9AAA"/>
                </a:solidFill>
                <a:latin typeface="Arial"/>
                <a:cs typeface="Arial"/>
              </a:rPr>
            </a:br>
            <a:r>
              <a:rPr lang="en-US" sz="4000" b="1" baseline="0" dirty="0" smtClean="0">
                <a:solidFill>
                  <a:srgbClr val="2B9AAA"/>
                </a:solidFill>
                <a:latin typeface="Arial Black"/>
                <a:cs typeface="Arial Black"/>
              </a:rPr>
              <a:t/>
            </a:r>
            <a:br>
              <a:rPr lang="en-US" sz="4000" b="1" baseline="0" dirty="0" smtClean="0">
                <a:solidFill>
                  <a:srgbClr val="2B9AAA"/>
                </a:solidFill>
                <a:latin typeface="Arial Black"/>
                <a:cs typeface="Arial Black"/>
              </a:rPr>
            </a:br>
            <a:r>
              <a:rPr lang="en-US" sz="4000" b="1" dirty="0" smtClean="0">
                <a:solidFill>
                  <a:srgbClr val="2B9AAA"/>
                </a:solidFill>
                <a:latin typeface="Arial Black"/>
                <a:cs typeface="Arial Black"/>
              </a:rPr>
              <a:t>Adolescent and </a:t>
            </a:r>
            <a:br>
              <a:rPr lang="en-US" sz="4000" b="1" dirty="0" smtClean="0">
                <a:solidFill>
                  <a:srgbClr val="2B9AAA"/>
                </a:solidFill>
                <a:latin typeface="Arial Black"/>
                <a:cs typeface="Arial Black"/>
              </a:rPr>
            </a:br>
            <a:r>
              <a:rPr lang="en-US" sz="4000" b="1" dirty="0" smtClean="0">
                <a:solidFill>
                  <a:srgbClr val="2B9AAA"/>
                </a:solidFill>
                <a:latin typeface="Arial Black"/>
                <a:cs typeface="Arial Black"/>
              </a:rPr>
              <a:t>Young Adult Health</a:t>
            </a:r>
            <a:br>
              <a:rPr lang="en-US" sz="4000" b="1" dirty="0" smtClean="0">
                <a:solidFill>
                  <a:srgbClr val="2B9AAA"/>
                </a:solidFill>
                <a:latin typeface="Arial Black"/>
                <a:cs typeface="Arial Black"/>
              </a:rPr>
            </a:br>
            <a:r>
              <a:rPr lang="en-US" sz="4000" b="1" dirty="0" smtClean="0">
                <a:solidFill>
                  <a:srgbClr val="2B9AAA"/>
                </a:solidFill>
                <a:latin typeface="Arial Black"/>
                <a:cs typeface="Arial Black"/>
              </a:rPr>
              <a:t>National Resource Center:</a:t>
            </a:r>
            <a:br>
              <a:rPr lang="en-US" sz="4000" b="1" dirty="0" smtClean="0">
                <a:solidFill>
                  <a:srgbClr val="2B9AAA"/>
                </a:solidFill>
                <a:latin typeface="Arial Black"/>
                <a:cs typeface="Arial Black"/>
              </a:rPr>
            </a:br>
            <a:r>
              <a:rPr lang="en-US" sz="4000" b="1" dirty="0" smtClean="0">
                <a:solidFill>
                  <a:srgbClr val="2B9AAA"/>
                </a:solidFill>
                <a:latin typeface="Arial Black"/>
                <a:cs typeface="Arial Black"/>
              </a:rPr>
              <a:t>A quick overview</a:t>
            </a:r>
            <a:r>
              <a:rPr lang="en-US" sz="5400" b="1" dirty="0" smtClean="0">
                <a:solidFill>
                  <a:srgbClr val="2B9AAA"/>
                </a:solidFill>
                <a:latin typeface="Arial Black"/>
                <a:cs typeface="Arial Black"/>
              </a:rPr>
              <a:t/>
            </a:r>
            <a:br>
              <a:rPr lang="en-US" sz="5400" b="1" dirty="0" smtClean="0">
                <a:solidFill>
                  <a:srgbClr val="2B9AAA"/>
                </a:solidFill>
                <a:latin typeface="Arial Black"/>
                <a:cs typeface="Arial Black"/>
              </a:rPr>
            </a:br>
            <a:endParaRPr lang="en-US" sz="5400" b="1" dirty="0">
              <a:solidFill>
                <a:srgbClr val="2B9AAA"/>
              </a:solidFill>
              <a:latin typeface="Arial Black"/>
              <a:cs typeface="Arial Black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464820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/>
                <a:cs typeface="Arial"/>
              </a:rPr>
              <a:t>May 9, 2017</a:t>
            </a:r>
            <a:endParaRPr lang="en-US" sz="2400" b="1" dirty="0">
              <a:latin typeface="Arial"/>
              <a:cs typeface="Arial"/>
            </a:endParaRPr>
          </a:p>
        </p:txBody>
      </p:sp>
      <p:pic>
        <p:nvPicPr>
          <p:cNvPr id="6" name="Picture 5" descr="AYAHNRC2_Type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2800" y="5834901"/>
            <a:ext cx="1765300" cy="870699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8686800" y="846138"/>
            <a:ext cx="0" cy="4792662"/>
          </a:xfrm>
          <a:prstGeom prst="line">
            <a:avLst/>
          </a:prstGeom>
          <a:ln w="19050" cmpd="sng">
            <a:solidFill>
              <a:srgbClr val="EEA82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 rot="19800000">
            <a:off x="8576237" y="685800"/>
            <a:ext cx="228600" cy="228600"/>
          </a:xfrm>
          <a:prstGeom prst="ellipse">
            <a:avLst/>
          </a:prstGeom>
          <a:solidFill>
            <a:srgbClr val="EEA82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609600" y="6393326"/>
            <a:ext cx="6629400" cy="7474"/>
          </a:xfrm>
          <a:prstGeom prst="line">
            <a:avLst/>
          </a:prstGeom>
          <a:ln w="38100" cmpd="sng">
            <a:solidFill>
              <a:srgbClr val="EEA82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 rot="19800000">
            <a:off x="422837" y="6282763"/>
            <a:ext cx="228600" cy="228600"/>
          </a:xfrm>
          <a:prstGeom prst="ellipse">
            <a:avLst/>
          </a:prstGeom>
          <a:solidFill>
            <a:srgbClr val="EEA82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5181600" y="3854116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57200" y="3048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2B9AAA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en-US" sz="3200" dirty="0" err="1" smtClean="0"/>
              <a:t>CoIIN</a:t>
            </a:r>
            <a:r>
              <a:rPr lang="en-US" sz="3200" dirty="0" smtClean="0"/>
              <a:t> 1 Participants</a:t>
            </a:r>
            <a:endParaRPr lang="en-US" sz="32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0718778"/>
              </p:ext>
            </p:extLst>
          </p:nvPr>
        </p:nvGraphicFramePr>
        <p:xfrm>
          <a:off x="762000" y="1371600"/>
          <a:ext cx="7543800" cy="42672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514600"/>
                <a:gridCol w="2514600"/>
                <a:gridCol w="2514600"/>
              </a:tblGrid>
              <a:tr h="525156">
                <a:tc>
                  <a:txBody>
                    <a:bodyPr/>
                    <a:lstStyle/>
                    <a:p>
                      <a:r>
                        <a:rPr lang="en-US" dirty="0" smtClean="0"/>
                        <a:t>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POSITION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STATE</a:t>
                      </a:r>
                      <a:endParaRPr lang="en-US" dirty="0"/>
                    </a:p>
                  </a:txBody>
                  <a:tcPr/>
                </a:tc>
              </a:tr>
              <a:tr h="525156">
                <a:tc>
                  <a:txBody>
                    <a:bodyPr/>
                    <a:lstStyle/>
                    <a:p>
                      <a:r>
                        <a:rPr lang="en-US" b="1" dirty="0" smtClean="0"/>
                        <a:t>Marcus Johnson-Miller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Title V Director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Iowa</a:t>
                      </a:r>
                      <a:endParaRPr lang="en-US" dirty="0"/>
                    </a:p>
                  </a:txBody>
                  <a:tcPr/>
                </a:tc>
              </a:tr>
              <a:tr h="82071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Addie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baseline="0" dirty="0" err="1" smtClean="0"/>
                        <a:t>Rasmusson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Adolescent Health Coordinator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Iowa</a:t>
                      </a:r>
                      <a:endParaRPr lang="en-US" dirty="0"/>
                    </a:p>
                  </a:txBody>
                  <a:tcPr/>
                </a:tc>
              </a:tr>
              <a:tr h="82071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Tessa Medina-Lucero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Adolescent Health Coordinator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New Mexico</a:t>
                      </a:r>
                      <a:endParaRPr lang="en-US" dirty="0"/>
                    </a:p>
                  </a:txBody>
                  <a:tcPr/>
                </a:tc>
              </a:tr>
              <a:tr h="525156">
                <a:tc>
                  <a:txBody>
                    <a:bodyPr/>
                    <a:lstStyle/>
                    <a:p>
                      <a:r>
                        <a:rPr lang="en-US" b="1" dirty="0" smtClean="0"/>
                        <a:t>Xavier Barraza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Youth Advocate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New Mexico</a:t>
                      </a:r>
                      <a:endParaRPr lang="en-US" dirty="0"/>
                    </a:p>
                  </a:txBody>
                  <a:tcPr/>
                </a:tc>
              </a:tr>
              <a:tr h="525156">
                <a:tc>
                  <a:txBody>
                    <a:bodyPr/>
                    <a:lstStyle/>
                    <a:p>
                      <a:r>
                        <a:rPr lang="en-US" b="1" dirty="0" smtClean="0"/>
                        <a:t>Michelle </a:t>
                      </a:r>
                      <a:r>
                        <a:rPr lang="en-US" b="1" dirty="0" err="1" smtClean="0"/>
                        <a:t>Maseroni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Youth Advocate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Vermont</a:t>
                      </a:r>
                      <a:endParaRPr lang="en-US" dirty="0"/>
                    </a:p>
                  </a:txBody>
                  <a:tcPr/>
                </a:tc>
              </a:tr>
              <a:tr h="525156">
                <a:tc>
                  <a:txBody>
                    <a:bodyPr/>
                    <a:lstStyle/>
                    <a:p>
                      <a:r>
                        <a:rPr lang="en-US" b="1" dirty="0" smtClean="0"/>
                        <a:t>Alyssa </a:t>
                      </a:r>
                      <a:r>
                        <a:rPr lang="en-US" b="1" dirty="0" err="1" smtClean="0"/>
                        <a:t>Consigli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Project</a:t>
                      </a:r>
                      <a:r>
                        <a:rPr lang="en-US" baseline="0" dirty="0" smtClean="0"/>
                        <a:t> Director, VCHIP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Vermont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7195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5181600" y="3854116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57200" y="3048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2B9AAA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en-US" sz="3200" dirty="0" smtClean="0"/>
              <a:t>AYAH Advisory Board</a:t>
            </a:r>
            <a:endParaRPr lang="en-US" sz="32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4660695"/>
              </p:ext>
            </p:extLst>
          </p:nvPr>
        </p:nvGraphicFramePr>
        <p:xfrm>
          <a:off x="762000" y="1371600"/>
          <a:ext cx="7391400" cy="355766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133600"/>
                <a:gridCol w="5257800"/>
              </a:tblGrid>
              <a:tr h="521671">
                <a:tc>
                  <a:txBody>
                    <a:bodyPr/>
                    <a:lstStyle/>
                    <a:p>
                      <a:r>
                        <a:rPr lang="en-US" dirty="0" smtClean="0"/>
                        <a:t>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ORGANIZATION</a:t>
                      </a:r>
                      <a:endParaRPr lang="en-US" dirty="0"/>
                    </a:p>
                  </a:txBody>
                  <a:tcPr/>
                </a:tc>
              </a:tr>
              <a:tr h="521671">
                <a:tc>
                  <a:txBody>
                    <a:bodyPr/>
                    <a:lstStyle/>
                    <a:p>
                      <a:r>
                        <a:rPr lang="en-US" b="1" dirty="0" smtClean="0"/>
                        <a:t>Erin </a:t>
                      </a:r>
                      <a:r>
                        <a:rPr lang="en-US" b="1" dirty="0" err="1" smtClean="0"/>
                        <a:t>Hemlin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Young </a:t>
                      </a:r>
                      <a:r>
                        <a:rPr lang="en-US" dirty="0" err="1" smtClean="0"/>
                        <a:t>Invinbles</a:t>
                      </a:r>
                      <a:endParaRPr lang="en-US" dirty="0"/>
                    </a:p>
                  </a:txBody>
                  <a:tcPr/>
                </a:tc>
              </a:tr>
              <a:tr h="633058">
                <a:tc>
                  <a:txBody>
                    <a:bodyPr/>
                    <a:lstStyle/>
                    <a:p>
                      <a:r>
                        <a:rPr lang="en-US" b="1" dirty="0" smtClean="0"/>
                        <a:t>Peggy</a:t>
                      </a:r>
                      <a:r>
                        <a:rPr lang="en-US" b="1" baseline="0" dirty="0" smtClean="0"/>
                        <a:t> McManus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The</a:t>
                      </a:r>
                      <a:r>
                        <a:rPr lang="en-US" baseline="0" dirty="0" smtClean="0"/>
                        <a:t> National Alliance to Advance Adolescent Health</a:t>
                      </a:r>
                      <a:endParaRPr lang="en-US" dirty="0"/>
                    </a:p>
                  </a:txBody>
                  <a:tcPr/>
                </a:tc>
              </a:tr>
              <a:tr h="609600"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McKane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baseline="0" dirty="0" err="1" smtClean="0"/>
                        <a:t>Sharff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Johns Hopkins</a:t>
                      </a:r>
                      <a:r>
                        <a:rPr lang="en-US" baseline="0" dirty="0" smtClean="0"/>
                        <a:t> University</a:t>
                      </a:r>
                      <a:endParaRPr lang="en-US" dirty="0"/>
                    </a:p>
                  </a:txBody>
                  <a:tcPr/>
                </a:tc>
              </a:tr>
              <a:tr h="635832"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Serina</a:t>
                      </a:r>
                      <a:r>
                        <a:rPr lang="en-US" b="1" dirty="0" smtClean="0"/>
                        <a:t> </a:t>
                      </a:r>
                      <a:r>
                        <a:rPr lang="en-US" b="1" dirty="0" err="1" smtClean="0"/>
                        <a:t>Kavanaugh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DC Department of Health</a:t>
                      </a:r>
                      <a:r>
                        <a:rPr lang="en-US" baseline="0" dirty="0" smtClean="0"/>
                        <a:t> Care Finance</a:t>
                      </a:r>
                      <a:endParaRPr lang="en-US" dirty="0"/>
                    </a:p>
                  </a:txBody>
                  <a:tcPr/>
                </a:tc>
              </a:tr>
              <a:tr h="635832">
                <a:tc>
                  <a:txBody>
                    <a:bodyPr/>
                    <a:lstStyle/>
                    <a:p>
                      <a:r>
                        <a:rPr lang="en-US" b="1" dirty="0" smtClean="0"/>
                        <a:t>Abigail English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Center for</a:t>
                      </a:r>
                      <a:r>
                        <a:rPr lang="en-US" baseline="0" dirty="0" smtClean="0"/>
                        <a:t> Adolescent Health &amp; The Law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9312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5181600" y="3854116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57200" y="3048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2B9AAA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en-US" sz="3200" dirty="0" smtClean="0"/>
              <a:t>Additional AMCHP Staff</a:t>
            </a:r>
            <a:endParaRPr lang="en-US" sz="32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524000"/>
            <a:ext cx="8229600" cy="38061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600"/>
              </a:spcAft>
              <a:buClr>
                <a:srgbClr val="D70019"/>
              </a:buClr>
              <a:buSzPct val="130000"/>
              <a:buFont typeface="Arial"/>
              <a:buNone/>
              <a:defRPr sz="3200" b="1" i="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914400" rtl="0" eaLnBrk="1" latinLnBrk="0" hangingPunct="1">
              <a:lnSpc>
                <a:spcPct val="85000"/>
              </a:lnSpc>
              <a:spcBef>
                <a:spcPts val="300"/>
              </a:spcBef>
              <a:spcAft>
                <a:spcPts val="600"/>
              </a:spcAft>
              <a:buSzPct val="130000"/>
              <a:buFont typeface="Arial"/>
              <a:buNone/>
              <a:defRPr sz="2800" b="1" i="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i="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i="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i="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spcBef>
                <a:spcPts val="500"/>
              </a:spcBef>
              <a:buClr>
                <a:srgbClr val="FF0000"/>
              </a:buClr>
              <a:buFont typeface="Arial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Paige </a:t>
            </a:r>
            <a:r>
              <a:rPr lang="en-US" sz="2800" dirty="0" err="1" smtClean="0">
                <a:solidFill>
                  <a:schemeClr val="tx1"/>
                </a:solidFill>
              </a:rPr>
              <a:t>Bussanich</a:t>
            </a:r>
            <a:endParaRPr lang="en-US" sz="2800" dirty="0" smtClean="0">
              <a:solidFill>
                <a:schemeClr val="tx1"/>
              </a:solidFill>
            </a:endParaRPr>
          </a:p>
          <a:p>
            <a:pPr marL="457200" indent="-457200" algn="l">
              <a:spcBef>
                <a:spcPts val="500"/>
              </a:spcBef>
              <a:buClr>
                <a:srgbClr val="FF0000"/>
              </a:buClr>
              <a:buFont typeface="Arial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Kristen Taylor</a:t>
            </a:r>
          </a:p>
          <a:p>
            <a:pPr marL="457200" indent="-457200" algn="l">
              <a:spcBef>
                <a:spcPts val="500"/>
              </a:spcBef>
              <a:buClr>
                <a:srgbClr val="FF0000"/>
              </a:buClr>
              <a:buFont typeface="Arial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Hannah </a:t>
            </a:r>
            <a:r>
              <a:rPr lang="en-US" sz="2800" dirty="0" err="1" smtClean="0">
                <a:solidFill>
                  <a:schemeClr val="tx1"/>
                </a:solidFill>
              </a:rPr>
              <a:t>Borrowsky</a:t>
            </a:r>
            <a:endParaRPr lang="en-US" sz="2800" dirty="0" smtClean="0">
              <a:solidFill>
                <a:schemeClr val="tx1"/>
              </a:solidFill>
            </a:endParaRPr>
          </a:p>
          <a:p>
            <a:pPr>
              <a:spcBef>
                <a:spcPts val="500"/>
              </a:spcBef>
              <a:buClr>
                <a:srgbClr val="FF0000"/>
              </a:buClr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44607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39590" y="1114782"/>
            <a:ext cx="7772400" cy="51364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Avenir Medium"/>
                <a:ea typeface="+mj-ea"/>
                <a:cs typeface="Avenir Medium"/>
              </a:defRPr>
            </a:lvl1pPr>
          </a:lstStyle>
          <a:p>
            <a:endParaRPr lang="en-US" sz="2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800" dirty="0">
              <a:solidFill>
                <a:schemeClr val="tx1"/>
              </a:solidFill>
              <a:latin typeface="+mj-lt"/>
            </a:endParaRPr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724938062"/>
              </p:ext>
            </p:extLst>
          </p:nvPr>
        </p:nvGraphicFramePr>
        <p:xfrm>
          <a:off x="29882" y="1143000"/>
          <a:ext cx="4389718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22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For information &amp; resources: visit our new website </a:t>
            </a:r>
            <a:r>
              <a:rPr lang="en-US" sz="2000" dirty="0" smtClean="0">
                <a:latin typeface="Arial Black" panose="020B0A04020102020204" pitchFamily="34" charset="0"/>
                <a:cs typeface="Arial" panose="020B0604020202020204" pitchFamily="34" charset="0"/>
              </a:rPr>
              <a:t/>
            </a:r>
            <a:br>
              <a:rPr lang="en-US" sz="2000" dirty="0" smtClean="0"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n-US" sz="2400" b="1" dirty="0" smtClean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http</a:t>
            </a:r>
            <a:r>
              <a:rPr lang="en-US" sz="2400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://</a:t>
            </a:r>
            <a:r>
              <a:rPr lang="en-US" sz="2400" b="1" dirty="0" err="1" smtClean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nahic.ucsf.edu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/resource-center</a:t>
            </a:r>
            <a:r>
              <a:rPr lang="en-US" sz="2200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/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777" y="1371603"/>
            <a:ext cx="6974446" cy="4288233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4062756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More good ways to </a:t>
            </a:r>
            <a:r>
              <a:rPr lang="en-US" b="1" dirty="0" smtClean="0">
                <a:cs typeface="Arial" panose="020B0604020202020204" pitchFamily="34" charset="0"/>
              </a:rPr>
              <a:t>s</a:t>
            </a:r>
            <a:r>
              <a:rPr lang="en-US" dirty="0" smtClean="0"/>
              <a:t>tay connected and informed!</a:t>
            </a:r>
            <a:br>
              <a:rPr lang="en-US" dirty="0" smtClean="0"/>
            </a:br>
            <a:r>
              <a:rPr lang="en-US" dirty="0" smtClean="0"/>
              <a:t>(more tomorrow</a:t>
            </a:r>
            <a:r>
              <a:rPr lang="is-IS" dirty="0" smtClean="0"/>
              <a:t>…)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3999"/>
            <a:ext cx="7924800" cy="4419601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Visit SharePoint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Read the </a:t>
            </a:r>
            <a:r>
              <a:rPr lang="en-US" dirty="0" err="1" smtClean="0"/>
              <a:t>CoIIN</a:t>
            </a:r>
            <a:r>
              <a:rPr lang="en-US" dirty="0" smtClean="0"/>
              <a:t> list-</a:t>
            </a:r>
            <a:r>
              <a:rPr lang="en-US" dirty="0" err="1" smtClean="0"/>
              <a:t>serv</a:t>
            </a: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733484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05000"/>
            <a:ext cx="7924800" cy="3352799"/>
          </a:xfrm>
        </p:spPr>
        <p:txBody>
          <a:bodyPr>
            <a:normAutofit/>
          </a:bodyPr>
          <a:lstStyle/>
          <a:p>
            <a:pPr>
              <a:spcBef>
                <a:spcPts val="1000"/>
              </a:spcBef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en-US" b="0" u="sng" dirty="0">
                <a:solidFill>
                  <a:srgbClr val="000000"/>
                </a:solidFill>
                <a:latin typeface="Calibri"/>
                <a:ea typeface="ＭＳ Ｐゴシック" charset="-128"/>
                <a:cs typeface="Calibri"/>
              </a:rPr>
              <a:t>Funder</a:t>
            </a:r>
            <a:r>
              <a:rPr lang="en-US" b="0" dirty="0">
                <a:solidFill>
                  <a:srgbClr val="000000"/>
                </a:solidFill>
                <a:latin typeface="Calibri"/>
                <a:ea typeface="ＭＳ Ｐゴシック" charset="-128"/>
                <a:cs typeface="Calibri"/>
              </a:rPr>
              <a:t>: Maternal and Child Health Bureau, Health Services and Resources Administration, USDHHS (cooperative agreement </a:t>
            </a:r>
            <a:r>
              <a:rPr lang="en-US" b="0" dirty="0">
                <a:solidFill>
                  <a:srgbClr val="000000"/>
                </a:solidFill>
                <a:latin typeface="Calibri"/>
                <a:cs typeface="Calibri"/>
              </a:rPr>
              <a:t>U45MC27709</a:t>
            </a:r>
            <a:r>
              <a:rPr lang="en-US" b="0" dirty="0">
                <a:solidFill>
                  <a:srgbClr val="000000"/>
                </a:solidFill>
                <a:latin typeface="Calibri"/>
                <a:ea typeface="ＭＳ Ｐゴシック" charset="-128"/>
                <a:cs typeface="Calibri"/>
              </a:rPr>
              <a:t>)</a:t>
            </a:r>
          </a:p>
          <a:p>
            <a:pPr>
              <a:spcBef>
                <a:spcPts val="1600"/>
              </a:spcBef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en-US" b="0" u="sng" dirty="0">
                <a:solidFill>
                  <a:srgbClr val="000000"/>
                </a:solidFill>
                <a:latin typeface="Calibri"/>
                <a:ea typeface="ＭＳ Ｐゴシック" charset="-128"/>
                <a:cs typeface="Calibri"/>
              </a:rPr>
              <a:t>Project Officer</a:t>
            </a:r>
            <a:r>
              <a:rPr lang="en-US" b="0" dirty="0">
                <a:solidFill>
                  <a:srgbClr val="000000"/>
                </a:solidFill>
                <a:latin typeface="Calibri"/>
                <a:ea typeface="ＭＳ Ｐゴシック" charset="-128"/>
                <a:cs typeface="Calibri"/>
              </a:rPr>
              <a:t>: Trina M. </a:t>
            </a:r>
            <a:r>
              <a:rPr lang="en-US" b="0" dirty="0" err="1">
                <a:solidFill>
                  <a:srgbClr val="000000"/>
                </a:solidFill>
                <a:latin typeface="Calibri"/>
                <a:ea typeface="ＭＳ Ｐゴシック" charset="-128"/>
                <a:cs typeface="Calibri"/>
              </a:rPr>
              <a:t>Anglin</a:t>
            </a:r>
            <a:r>
              <a:rPr lang="en-US" b="0" dirty="0">
                <a:solidFill>
                  <a:srgbClr val="000000"/>
                </a:solidFill>
                <a:latin typeface="Calibri"/>
                <a:ea typeface="ＭＳ Ｐゴシック" charset="-128"/>
                <a:cs typeface="Calibri"/>
              </a:rPr>
              <a:t>, MD, PhD</a:t>
            </a:r>
            <a:endParaRPr lang="en-US" dirty="0">
              <a:solidFill>
                <a:srgbClr val="000000"/>
              </a:solidFill>
              <a:latin typeface="Calibri"/>
              <a:ea typeface="ＭＳ Ｐゴシック" charset="-128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733484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The Adolescent &amp; Young Adult Health National Resource Center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199"/>
            <a:ext cx="7924800" cy="4343401"/>
          </a:xfrm>
        </p:spPr>
        <p:txBody>
          <a:bodyPr>
            <a:normAutofit/>
          </a:bodyPr>
          <a:lstStyle/>
          <a:p>
            <a:pPr>
              <a:spcBef>
                <a:spcPts val="500"/>
              </a:spcBef>
              <a:buClr>
                <a:srgbClr val="FF0000"/>
              </a:buClr>
            </a:pPr>
            <a:r>
              <a:rPr lang="en-US" sz="3000" dirty="0"/>
              <a:t>Purpose:</a:t>
            </a:r>
          </a:p>
          <a:p>
            <a:pPr marL="338138" indent="0">
              <a:spcBef>
                <a:spcPts val="500"/>
              </a:spcBef>
              <a:buClr>
                <a:srgbClr val="FF0000"/>
              </a:buClr>
              <a:buNone/>
            </a:pPr>
            <a:r>
              <a:rPr lang="en-US" sz="3000" b="0" dirty="0"/>
              <a:t>To improve adolescent and young adult health and address their health issues by strengthening the capacity of State Title V MCH Programs and their public health and clinical partners to better serve these populations (ages 10-25)</a:t>
            </a:r>
            <a:endParaRPr lang="en-US" sz="3000" dirty="0"/>
          </a:p>
          <a:p>
            <a:pPr>
              <a:spcBef>
                <a:spcPts val="500"/>
              </a:spcBef>
              <a:buClr>
                <a:srgbClr val="FF0000"/>
              </a:buClr>
            </a:pPr>
            <a:r>
              <a:rPr lang="en-US" sz="3000" b="0" dirty="0"/>
              <a:t>Four-year cooperative agreement supported by MCHB (2014 - 2018)</a:t>
            </a:r>
          </a:p>
        </p:txBody>
      </p:sp>
    </p:spTree>
    <p:extLst>
      <p:ext uri="{BB962C8B-B14F-4D97-AF65-F5344CB8AC3E}">
        <p14:creationId xmlns:p14="http://schemas.microsoft.com/office/powerpoint/2010/main" val="960902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4038600" y="283032"/>
            <a:ext cx="4800600" cy="1692002"/>
          </a:xfrm>
          <a:prstGeom prst="rect">
            <a:avLst/>
          </a:prstGeom>
          <a:solidFill>
            <a:srgbClr val="99CCCC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 defTabSz="457200">
              <a:lnSpc>
                <a:spcPct val="85000"/>
              </a:lnSpc>
              <a:spcAft>
                <a:spcPts val="400"/>
              </a:spcAft>
            </a:pPr>
            <a:r>
              <a:rPr lang="en-US" sz="2300" b="1" dirty="0" smtClean="0">
                <a:solidFill>
                  <a:srgbClr val="08223F"/>
                </a:solidFill>
                <a:latin typeface="Arial"/>
                <a:cs typeface="Arial"/>
              </a:rPr>
              <a:t>University of California</a:t>
            </a:r>
            <a:br>
              <a:rPr lang="en-US" sz="2300" b="1" dirty="0" smtClean="0">
                <a:solidFill>
                  <a:srgbClr val="08223F"/>
                </a:solidFill>
                <a:latin typeface="Arial"/>
                <a:cs typeface="Arial"/>
              </a:rPr>
            </a:br>
            <a:r>
              <a:rPr lang="en-US" sz="2300" b="1" dirty="0" smtClean="0">
                <a:solidFill>
                  <a:srgbClr val="08223F"/>
                </a:solidFill>
                <a:latin typeface="Arial"/>
                <a:cs typeface="Arial"/>
              </a:rPr>
              <a:t>San Francisco</a:t>
            </a:r>
          </a:p>
          <a:p>
            <a:pPr algn="ctr" defTabSz="457200">
              <a:lnSpc>
                <a:spcPct val="85000"/>
              </a:lnSpc>
              <a:spcAft>
                <a:spcPts val="400"/>
              </a:spcAft>
            </a:pPr>
            <a:endParaRPr lang="en-US" sz="2300" b="1" dirty="0">
              <a:solidFill>
                <a:srgbClr val="08223F"/>
              </a:solidFill>
              <a:latin typeface="Arial"/>
              <a:cs typeface="Arial"/>
            </a:endParaRPr>
          </a:p>
          <a:p>
            <a:pPr algn="ctr" defTabSz="457200">
              <a:lnSpc>
                <a:spcPct val="85000"/>
              </a:lnSpc>
              <a:spcAft>
                <a:spcPts val="400"/>
              </a:spcAft>
            </a:pPr>
            <a:endParaRPr lang="en-US" sz="2300" b="1" dirty="0" smtClean="0">
              <a:solidFill>
                <a:srgbClr val="08223F"/>
              </a:solidFill>
              <a:latin typeface="Arial"/>
              <a:cs typeface="Arial"/>
            </a:endParaRPr>
          </a:p>
          <a:p>
            <a:pPr algn="ctr" defTabSz="457200">
              <a:lnSpc>
                <a:spcPct val="85000"/>
              </a:lnSpc>
              <a:spcAft>
                <a:spcPts val="400"/>
              </a:spcAft>
            </a:pPr>
            <a:endParaRPr lang="en-US" dirty="0" smtClean="0">
              <a:solidFill>
                <a:srgbClr val="08223F"/>
              </a:solidFill>
              <a:latin typeface="Arial"/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91000" y="4648200"/>
            <a:ext cx="4800600" cy="3885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 defTabSz="457200">
              <a:lnSpc>
                <a:spcPct val="85000"/>
              </a:lnSpc>
            </a:pPr>
            <a:r>
              <a:rPr lang="en-US" sz="2200" b="1" dirty="0" smtClean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University of Minnesota</a:t>
            </a:r>
            <a:endParaRPr lang="en-US" sz="2200" b="1" dirty="0">
              <a:solidFill>
                <a:schemeClr val="tx2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886200" y="5388864"/>
            <a:ext cx="5029200" cy="11767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 defTabSz="457200">
              <a:lnSpc>
                <a:spcPct val="80000"/>
              </a:lnSpc>
              <a:spcBef>
                <a:spcPts val="800"/>
              </a:spcBef>
              <a:spcAft>
                <a:spcPts val="800"/>
              </a:spcAft>
            </a:pPr>
            <a:endParaRPr lang="en-US" dirty="0" smtClean="0">
              <a:solidFill>
                <a:srgbClr val="08223F"/>
              </a:solidFill>
              <a:latin typeface="Arial"/>
              <a:cs typeface="Arial"/>
            </a:endParaRPr>
          </a:p>
          <a:p>
            <a:pPr algn="ctr" defTabSz="457200">
              <a:lnSpc>
                <a:spcPct val="80000"/>
              </a:lnSpc>
              <a:spcBef>
                <a:spcPts val="800"/>
              </a:spcBef>
              <a:spcAft>
                <a:spcPts val="800"/>
              </a:spcAft>
            </a:pPr>
            <a:endParaRPr lang="en-US" dirty="0">
              <a:solidFill>
                <a:srgbClr val="08223F"/>
              </a:solidFill>
              <a:latin typeface="Arial"/>
              <a:cs typeface="Arial"/>
            </a:endParaRPr>
          </a:p>
          <a:p>
            <a:pPr algn="ctr" defTabSz="457200">
              <a:lnSpc>
                <a:spcPct val="80000"/>
              </a:lnSpc>
              <a:spcBef>
                <a:spcPts val="800"/>
              </a:spcBef>
              <a:spcAft>
                <a:spcPts val="800"/>
              </a:spcAft>
            </a:pPr>
            <a:endParaRPr lang="en-US" dirty="0">
              <a:solidFill>
                <a:srgbClr val="08223F"/>
              </a:solidFill>
              <a:latin typeface="Arial"/>
              <a:cs typeface="Arial"/>
            </a:endParaRPr>
          </a:p>
        </p:txBody>
      </p:sp>
      <p:pic>
        <p:nvPicPr>
          <p:cNvPr id="20" name="Picture 19" descr="AYAHNRC2_Type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558301"/>
            <a:ext cx="2846743" cy="1404099"/>
          </a:xfrm>
          <a:prstGeom prst="rect">
            <a:avLst/>
          </a:prstGeom>
        </p:spPr>
      </p:pic>
      <p:sp>
        <p:nvSpPr>
          <p:cNvPr id="7" name="Left Brace 6"/>
          <p:cNvSpPr/>
          <p:nvPr/>
        </p:nvSpPr>
        <p:spPr>
          <a:xfrm>
            <a:off x="3352800" y="152400"/>
            <a:ext cx="609600" cy="6477000"/>
          </a:xfrm>
          <a:prstGeom prst="leftBrace">
            <a:avLst/>
          </a:prstGeom>
          <a:ln w="57150" cmpd="sng">
            <a:solidFill>
              <a:srgbClr val="D7001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763000" y="8255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391400" y="6553200"/>
            <a:ext cx="15240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 rot="5400000">
            <a:off x="8039100" y="5372100"/>
            <a:ext cx="14478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381000" y="6248400"/>
            <a:ext cx="3225800" cy="3683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3721100" y="6172200"/>
            <a:ext cx="1562100" cy="342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 rot="5400000">
            <a:off x="8153400" y="3581400"/>
            <a:ext cx="10668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 descr="C:\Users\kunga\Desktop\AMCHP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286000"/>
            <a:ext cx="3536506" cy="936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kunga\Desktop\SAHRC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505200"/>
            <a:ext cx="3429000" cy="1194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kunga\Desktop\NIPN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5105400"/>
            <a:ext cx="2826008" cy="1217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kunga\Desktop\NAHIC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635" y="978347"/>
            <a:ext cx="2776538" cy="868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038600" y="6172200"/>
            <a:ext cx="5029200" cy="3885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 defTabSz="457200">
              <a:lnSpc>
                <a:spcPct val="85000"/>
              </a:lnSpc>
            </a:pPr>
            <a:r>
              <a:rPr lang="en-US" sz="2200" b="1" dirty="0" smtClean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University of Vermont</a:t>
            </a:r>
            <a:endParaRPr lang="en-US" sz="2200" b="1" dirty="0">
              <a:solidFill>
                <a:schemeClr val="tx2">
                  <a:lumMod val="50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50697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6371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3200" b="1" i="1" dirty="0" smtClean="0">
                <a:solidFill>
                  <a:srgbClr val="FFFF00"/>
                </a:solidFill>
                <a:latin typeface="+mj-lt"/>
              </a:rPr>
              <a:t/>
            </a:r>
            <a:br>
              <a:rPr lang="en-US" sz="3200" b="1" i="1" dirty="0" smtClean="0">
                <a:solidFill>
                  <a:srgbClr val="FFFF00"/>
                </a:solidFill>
                <a:latin typeface="+mj-lt"/>
              </a:rPr>
            </a:br>
            <a:r>
              <a:rPr lang="en-US" sz="3200" b="1" dirty="0">
                <a:latin typeface="Arial Black" panose="020B0A04020102020204" pitchFamily="34" charset="0"/>
              </a:rPr>
              <a:t>The Adolescent and Young Adult Health National Resource Center</a:t>
            </a:r>
            <a:r>
              <a:rPr lang="en-US" sz="3600" b="1" dirty="0">
                <a:latin typeface="+mj-lt"/>
              </a:rPr>
              <a:t/>
            </a:r>
            <a:br>
              <a:rPr lang="en-US" sz="3600" b="1" dirty="0">
                <a:latin typeface="+mj-lt"/>
              </a:rPr>
            </a:br>
            <a:r>
              <a:rPr lang="en-US" sz="3200" b="1" i="1" dirty="0">
                <a:latin typeface="+mj-lt"/>
              </a:rPr>
              <a:t/>
            </a:r>
            <a:br>
              <a:rPr lang="en-US" sz="3200" b="1" i="1" dirty="0">
                <a:latin typeface="+mj-lt"/>
              </a:rPr>
            </a:br>
            <a:endParaRPr lang="en-US" sz="3200" b="1" i="1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3806175"/>
          </a:xfrm>
        </p:spPr>
        <p:txBody>
          <a:bodyPr>
            <a:noAutofit/>
          </a:bodyPr>
          <a:lstStyle/>
          <a:p>
            <a:pPr marL="0" indent="0">
              <a:spcBef>
                <a:spcPts val="500"/>
              </a:spcBef>
              <a:buClr>
                <a:srgbClr val="FF0000"/>
              </a:buClr>
              <a:buNone/>
            </a:pPr>
            <a:r>
              <a:rPr lang="en-US" dirty="0" smtClean="0">
                <a:latin typeface="+mn-lt"/>
              </a:rPr>
              <a:t>Major Activities:</a:t>
            </a:r>
          </a:p>
          <a:p>
            <a:pPr>
              <a:spcBef>
                <a:spcPts val="500"/>
              </a:spcBef>
              <a:buClr>
                <a:srgbClr val="FF0000"/>
              </a:buClr>
            </a:pPr>
            <a:r>
              <a:rPr lang="en-US" b="0" dirty="0" smtClean="0">
                <a:latin typeface="+mn-lt"/>
              </a:rPr>
              <a:t>YOU! The Collaborative Improvement and Innovation Network:</a:t>
            </a:r>
          </a:p>
          <a:p>
            <a:pPr>
              <a:spcBef>
                <a:spcPts val="500"/>
              </a:spcBef>
              <a:buClr>
                <a:srgbClr val="FF0000"/>
              </a:buClr>
            </a:pPr>
            <a:r>
              <a:rPr lang="en-US" b="0" dirty="0" smtClean="0">
                <a:latin typeface="+mn-lt"/>
              </a:rPr>
              <a:t>Technical assistance to states that selected NPM #10, including:</a:t>
            </a:r>
          </a:p>
          <a:p>
            <a:pPr lvl="1">
              <a:spcBef>
                <a:spcPts val="500"/>
              </a:spcBef>
              <a:buClr>
                <a:srgbClr val="FF0000"/>
              </a:buClr>
            </a:pPr>
            <a:r>
              <a:rPr lang="en-US" b="0" dirty="0" smtClean="0">
                <a:latin typeface="+mn-lt"/>
              </a:rPr>
              <a:t>Phone consultation, webinars and virtual “office hours” for selected topics</a:t>
            </a:r>
            <a:endParaRPr lang="en-US" b="0" dirty="0">
              <a:latin typeface="+mn-lt"/>
            </a:endParaRPr>
          </a:p>
          <a:p>
            <a:pPr lvl="1">
              <a:spcBef>
                <a:spcPts val="500"/>
              </a:spcBef>
              <a:buClr>
                <a:srgbClr val="FF0000"/>
              </a:buClr>
            </a:pPr>
            <a:r>
              <a:rPr lang="en-US" b="0" dirty="0" smtClean="0">
                <a:latin typeface="+mn-lt"/>
              </a:rPr>
              <a:t>Development of Tools and Resources</a:t>
            </a:r>
          </a:p>
          <a:p>
            <a:pPr marL="0" indent="0" algn="ctr">
              <a:spcBef>
                <a:spcPts val="1100"/>
              </a:spcBef>
              <a:buClr>
                <a:srgbClr val="FF0000"/>
              </a:buClr>
              <a:buNone/>
            </a:pPr>
            <a:r>
              <a:rPr lang="en-US" sz="2000" dirty="0" smtClean="0">
                <a:solidFill>
                  <a:srgbClr val="2B9AAA"/>
                </a:solidFill>
                <a:latin typeface="+mn-lt"/>
              </a:rPr>
              <a:t>http</a:t>
            </a:r>
            <a:r>
              <a:rPr lang="en-US" sz="2000" dirty="0">
                <a:solidFill>
                  <a:srgbClr val="2B9AAA"/>
                </a:solidFill>
                <a:latin typeface="+mn-lt"/>
              </a:rPr>
              <a:t>://nahic.ucsf.edu/resources/resource_center/</a:t>
            </a:r>
            <a:endParaRPr lang="en-US" sz="2000" dirty="0" smtClean="0">
              <a:solidFill>
                <a:srgbClr val="2B9AAA"/>
              </a:solidFill>
              <a:latin typeface="+mn-lt"/>
            </a:endParaRPr>
          </a:p>
          <a:p>
            <a:pPr marL="0" indent="0">
              <a:spcBef>
                <a:spcPts val="500"/>
              </a:spcBef>
              <a:buClr>
                <a:srgbClr val="FF0000"/>
              </a:buClr>
              <a:buNone/>
            </a:pPr>
            <a:endParaRPr lang="en-US" sz="2800" dirty="0" smtClean="0"/>
          </a:p>
          <a:p>
            <a:pPr>
              <a:spcBef>
                <a:spcPts val="500"/>
              </a:spcBef>
              <a:buClr>
                <a:srgbClr val="FF0000"/>
              </a:buClr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0234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68720" y="4054642"/>
            <a:ext cx="24340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339999"/>
                </a:solidFill>
              </a:rPr>
              <a:t>Charles E. Irwin, Jr., </a:t>
            </a:r>
            <a:r>
              <a:rPr lang="en-US" b="1" dirty="0">
                <a:solidFill>
                  <a:srgbClr val="2B9AAA"/>
                </a:solidFill>
              </a:rPr>
              <a:t>MD</a:t>
            </a:r>
          </a:p>
          <a:p>
            <a:pPr algn="ctr"/>
            <a:r>
              <a:rPr lang="en-US" sz="1400" dirty="0" smtClean="0"/>
              <a:t>UCSF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5205058" y="5832157"/>
            <a:ext cx="200185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339999"/>
                </a:solidFill>
              </a:rPr>
              <a:t>Kristin </a:t>
            </a:r>
            <a:r>
              <a:rPr lang="en-US" sz="1400" b="1" dirty="0" err="1" smtClean="0">
                <a:solidFill>
                  <a:srgbClr val="339999"/>
                </a:solidFill>
              </a:rPr>
              <a:t>Teipel</a:t>
            </a:r>
            <a:r>
              <a:rPr lang="en-US" sz="1400" b="1" dirty="0" smtClean="0">
                <a:solidFill>
                  <a:srgbClr val="339999"/>
                </a:solidFill>
              </a:rPr>
              <a:t>, MPH, BSN</a:t>
            </a:r>
            <a:endParaRPr lang="en-US" sz="1400" b="1" dirty="0">
              <a:solidFill>
                <a:srgbClr val="339999"/>
              </a:solidFill>
            </a:endParaRPr>
          </a:p>
          <a:p>
            <a:pPr algn="ctr"/>
            <a:r>
              <a:rPr lang="en-US" sz="1200" dirty="0" err="1" smtClean="0"/>
              <a:t>UMn</a:t>
            </a:r>
            <a:r>
              <a:rPr lang="en-US" sz="1200" dirty="0" smtClean="0"/>
              <a:t>/SAHRC</a:t>
            </a:r>
            <a:endParaRPr lang="en-US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3132221" y="3356811"/>
            <a:ext cx="151549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rgbClr val="339999"/>
                </a:solidFill>
              </a:rPr>
              <a:t>Wendy Davis, MD</a:t>
            </a:r>
          </a:p>
          <a:p>
            <a:pPr algn="ctr"/>
            <a:r>
              <a:rPr lang="en-US" sz="1200" dirty="0" err="1" smtClean="0"/>
              <a:t>UVt</a:t>
            </a:r>
            <a:r>
              <a:rPr lang="en-US" sz="1200" dirty="0"/>
              <a:t>/NIPN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105400" y="3325579"/>
            <a:ext cx="2209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339999"/>
                </a:solidFill>
              </a:rPr>
              <a:t>Caroline </a:t>
            </a:r>
            <a:r>
              <a:rPr lang="en-US" sz="1400" b="1" dirty="0" err="1" smtClean="0">
                <a:solidFill>
                  <a:srgbClr val="339999"/>
                </a:solidFill>
              </a:rPr>
              <a:t>Stampfel</a:t>
            </a:r>
            <a:r>
              <a:rPr lang="en-US" sz="1400" b="1" dirty="0" smtClean="0">
                <a:solidFill>
                  <a:srgbClr val="339999"/>
                </a:solidFill>
              </a:rPr>
              <a:t>, MPH</a:t>
            </a:r>
            <a:endParaRPr lang="en-US" sz="1400" b="1" dirty="0">
              <a:solidFill>
                <a:srgbClr val="339999"/>
              </a:solidFill>
            </a:endParaRPr>
          </a:p>
          <a:p>
            <a:pPr algn="ctr"/>
            <a:r>
              <a:rPr lang="en-US" sz="1200" dirty="0" smtClean="0"/>
              <a:t>AMCHP</a:t>
            </a:r>
            <a:endParaRPr lang="en-US" sz="1200" dirty="0"/>
          </a:p>
        </p:txBody>
      </p:sp>
      <p:sp>
        <p:nvSpPr>
          <p:cNvPr id="23" name="TextBox 22"/>
          <p:cNvSpPr txBox="1"/>
          <p:nvPr/>
        </p:nvSpPr>
        <p:spPr>
          <a:xfrm>
            <a:off x="2979594" y="5832157"/>
            <a:ext cx="182100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339999"/>
                </a:solidFill>
              </a:rPr>
              <a:t>Claire </a:t>
            </a:r>
            <a:r>
              <a:rPr lang="en-US" sz="1400" b="1" dirty="0" err="1" smtClean="0">
                <a:solidFill>
                  <a:srgbClr val="339999"/>
                </a:solidFill>
              </a:rPr>
              <a:t>Brindis</a:t>
            </a:r>
            <a:r>
              <a:rPr lang="en-US" sz="1400" b="1" dirty="0" smtClean="0">
                <a:solidFill>
                  <a:srgbClr val="339999"/>
                </a:solidFill>
              </a:rPr>
              <a:t>, </a:t>
            </a:r>
            <a:r>
              <a:rPr lang="en-US" sz="1400" b="1" dirty="0" err="1" smtClean="0">
                <a:solidFill>
                  <a:srgbClr val="339999"/>
                </a:solidFill>
              </a:rPr>
              <a:t>DrPH</a:t>
            </a:r>
            <a:endParaRPr lang="en-US" sz="1400" b="1" dirty="0">
              <a:solidFill>
                <a:srgbClr val="339999"/>
              </a:solidFill>
            </a:endParaRPr>
          </a:p>
          <a:p>
            <a:pPr algn="ctr"/>
            <a:r>
              <a:rPr lang="en-US" sz="1200" dirty="0"/>
              <a:t>UCSF, NAHIC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429000" y="914400"/>
            <a:ext cx="3276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339999"/>
                </a:solidFill>
              </a:rPr>
              <a:t>Co-Project Directors</a:t>
            </a:r>
            <a:endParaRPr lang="en-US" b="1" dirty="0">
              <a:solidFill>
                <a:srgbClr val="339999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81600" y="3854116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457200" y="1633227"/>
            <a:ext cx="2209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339999"/>
                </a:solidFill>
              </a:rPr>
              <a:t>Project Director</a:t>
            </a:r>
            <a:endParaRPr lang="en-US" sz="2000" b="1" dirty="0">
              <a:solidFill>
                <a:srgbClr val="339999"/>
              </a:solidFill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57200" y="2286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2B9AAA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pPr algn="ctr"/>
            <a:r>
              <a:rPr lang="en-US" sz="3200" dirty="0" smtClean="0"/>
              <a:t>Center Leadership</a:t>
            </a:r>
            <a:endParaRPr lang="en-US" sz="3200" dirty="0"/>
          </a:p>
        </p:txBody>
      </p:sp>
      <p:pic>
        <p:nvPicPr>
          <p:cNvPr id="1028" name="Picture 4" descr="F:\Irwin\slides\2017\network center photos\Irw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42" y="2033337"/>
            <a:ext cx="1621895" cy="2012783"/>
          </a:xfrm>
          <a:prstGeom prst="rect">
            <a:avLst/>
          </a:prstGeom>
          <a:noFill/>
          <a:ln>
            <a:solidFill>
              <a:srgbClr val="2B9AAA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F:\Irwin\slides\2017\network center photos\DAVI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6232" y="1398815"/>
            <a:ext cx="1507958" cy="1952928"/>
          </a:xfrm>
          <a:prstGeom prst="rect">
            <a:avLst/>
          </a:prstGeom>
          <a:noFill/>
          <a:ln>
            <a:solidFill>
              <a:srgbClr val="2B9AAA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:\Irwin\slides\2017\network center photos\STAMPFE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888" y="1399872"/>
            <a:ext cx="1507958" cy="1952928"/>
          </a:xfrm>
          <a:prstGeom prst="rect">
            <a:avLst/>
          </a:prstGeom>
          <a:noFill/>
          <a:ln>
            <a:solidFill>
              <a:srgbClr val="2B9AAA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F:\Irwin\slides\2017\network center photos\TEIPE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0305" y="3882190"/>
            <a:ext cx="1507958" cy="1952928"/>
          </a:xfrm>
          <a:prstGeom prst="rect">
            <a:avLst/>
          </a:prstGeom>
          <a:noFill/>
          <a:ln>
            <a:solidFill>
              <a:srgbClr val="2B9AAA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:\Irwin\slides\2017\network center photos\BRINDI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870158"/>
            <a:ext cx="1507958" cy="1952928"/>
          </a:xfrm>
          <a:prstGeom prst="rect">
            <a:avLst/>
          </a:prstGeom>
          <a:noFill/>
          <a:ln>
            <a:solidFill>
              <a:srgbClr val="2B9AAA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8082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557337" y="3035969"/>
            <a:ext cx="1441228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rgbClr val="339999"/>
                </a:solidFill>
              </a:rPr>
              <a:t>Jane Park, MPH</a:t>
            </a:r>
          </a:p>
          <a:p>
            <a:pPr algn="ctr"/>
            <a:r>
              <a:rPr lang="en-US" sz="1200" dirty="0"/>
              <a:t>Project Coordinator</a:t>
            </a:r>
          </a:p>
          <a:p>
            <a:pPr algn="ctr"/>
            <a:r>
              <a:rPr lang="en-US" sz="1200" dirty="0"/>
              <a:t>UCSF, </a:t>
            </a:r>
            <a:r>
              <a:rPr lang="en-US" sz="1200" dirty="0" smtClean="0"/>
              <a:t>NAHIC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1216611" y="5647492"/>
            <a:ext cx="2440989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rgbClr val="339999"/>
                </a:solidFill>
              </a:rPr>
              <a:t>Iliana White, MPH, CHES, CPH </a:t>
            </a:r>
          </a:p>
          <a:p>
            <a:pPr algn="ctr"/>
            <a:r>
              <a:rPr lang="en-US" sz="1200" dirty="0" err="1"/>
              <a:t>CoIIN</a:t>
            </a:r>
            <a:r>
              <a:rPr lang="en-US" sz="1200" dirty="0"/>
              <a:t> Coordinator</a:t>
            </a:r>
          </a:p>
          <a:p>
            <a:pPr algn="ctr"/>
            <a:r>
              <a:rPr lang="en-US" sz="1200" dirty="0"/>
              <a:t>AMCHP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68085" y="5647492"/>
            <a:ext cx="1986248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rgbClr val="339999"/>
                </a:solidFill>
              </a:rPr>
              <a:t>Kristin </a:t>
            </a:r>
            <a:r>
              <a:rPr lang="en-US" sz="1400" b="1" dirty="0" err="1">
                <a:solidFill>
                  <a:srgbClr val="339999"/>
                </a:solidFill>
              </a:rPr>
              <a:t>Teipel</a:t>
            </a:r>
            <a:r>
              <a:rPr lang="en-US" sz="1400" b="1" dirty="0">
                <a:solidFill>
                  <a:srgbClr val="339999"/>
                </a:solidFill>
              </a:rPr>
              <a:t>, MPH, </a:t>
            </a:r>
            <a:r>
              <a:rPr lang="en-US" sz="1400" b="1" dirty="0" smtClean="0">
                <a:solidFill>
                  <a:srgbClr val="339999"/>
                </a:solidFill>
              </a:rPr>
              <a:t>BSN</a:t>
            </a:r>
          </a:p>
          <a:p>
            <a:pPr algn="ctr"/>
            <a:r>
              <a:rPr lang="en-US" sz="1200" dirty="0"/>
              <a:t>General TA Coordinator</a:t>
            </a:r>
          </a:p>
          <a:p>
            <a:pPr algn="ctr"/>
            <a:r>
              <a:rPr lang="en-US" sz="1200" dirty="0" err="1"/>
              <a:t>UMn</a:t>
            </a:r>
            <a:r>
              <a:rPr lang="en-US" sz="1200" dirty="0"/>
              <a:t>/SAHRC</a:t>
            </a:r>
          </a:p>
        </p:txBody>
      </p:sp>
      <p:pic>
        <p:nvPicPr>
          <p:cNvPr id="2052" name="Picture 4" descr="F:\Irwin\slides\2017\network center photos\whi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452" y="3586081"/>
            <a:ext cx="1566948" cy="2029326"/>
          </a:xfrm>
          <a:prstGeom prst="rect">
            <a:avLst/>
          </a:prstGeom>
          <a:noFill/>
          <a:ln>
            <a:solidFill>
              <a:srgbClr val="2B9AAA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F:\Irwin\slides\2017\network center photos\TEIPE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9779" y="3586081"/>
            <a:ext cx="1566948" cy="2029326"/>
          </a:xfrm>
          <a:prstGeom prst="rect">
            <a:avLst/>
          </a:prstGeom>
          <a:noFill/>
          <a:ln>
            <a:solidFill>
              <a:srgbClr val="2B9AAA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F:\Irwin\slides\2017\network center photos\par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942474"/>
            <a:ext cx="1566948" cy="2029326"/>
          </a:xfrm>
          <a:prstGeom prst="rect">
            <a:avLst/>
          </a:prstGeom>
          <a:noFill/>
          <a:ln>
            <a:solidFill>
              <a:srgbClr val="2B9AAA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2B9AAA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pPr algn="ctr"/>
            <a:r>
              <a:rPr lang="en-US" sz="3200" dirty="0" smtClean="0"/>
              <a:t>Center Coordination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216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05000" y="2980492"/>
            <a:ext cx="28194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2B9AAA"/>
                </a:solidFill>
                <a:latin typeface="+mj-lt"/>
              </a:rPr>
              <a:t>Cheryl Clark, </a:t>
            </a:r>
            <a:r>
              <a:rPr lang="en-US" sz="1400" b="1" dirty="0" err="1">
                <a:solidFill>
                  <a:srgbClr val="2B9AAA"/>
                </a:solidFill>
              </a:rPr>
              <a:t>DrPH</a:t>
            </a:r>
            <a:r>
              <a:rPr lang="en-US" sz="1400" b="1" dirty="0">
                <a:solidFill>
                  <a:srgbClr val="2B9AAA"/>
                </a:solidFill>
              </a:rPr>
              <a:t>, </a:t>
            </a:r>
            <a:r>
              <a:rPr lang="en-US" sz="1400" b="1" dirty="0" smtClean="0">
                <a:solidFill>
                  <a:srgbClr val="2B9AAA"/>
                </a:solidFill>
              </a:rPr>
              <a:t>RHIA</a:t>
            </a:r>
            <a:endParaRPr lang="en-US" sz="1400" b="1" dirty="0" smtClean="0">
              <a:solidFill>
                <a:srgbClr val="2B9AAA"/>
              </a:solidFill>
              <a:latin typeface="+mj-lt"/>
            </a:endParaRPr>
          </a:p>
          <a:p>
            <a:pPr algn="ctr"/>
            <a:r>
              <a:rPr lang="en-US" sz="1200" dirty="0" smtClean="0">
                <a:latin typeface="+mj-lt"/>
              </a:rPr>
              <a:t>AYAH </a:t>
            </a:r>
            <a:r>
              <a:rPr lang="en-US" sz="1200" dirty="0" err="1" smtClean="0">
                <a:latin typeface="+mj-lt"/>
              </a:rPr>
              <a:t>CoIIN</a:t>
            </a:r>
            <a:r>
              <a:rPr lang="en-US" sz="1200" dirty="0" smtClean="0">
                <a:latin typeface="+mj-lt"/>
              </a:rPr>
              <a:t> Data Team </a:t>
            </a:r>
          </a:p>
          <a:p>
            <a:pPr algn="ctr"/>
            <a:r>
              <a:rPr lang="en-US" sz="1200" dirty="0" smtClean="0">
                <a:latin typeface="+mj-lt"/>
              </a:rPr>
              <a:t>AMCHP</a:t>
            </a:r>
            <a:endParaRPr lang="en-US" sz="1200" dirty="0"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37347" y="5723692"/>
            <a:ext cx="25908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339999"/>
                </a:solidFill>
                <a:latin typeface="+mj-lt"/>
              </a:rPr>
              <a:t>Kelly </a:t>
            </a:r>
            <a:r>
              <a:rPr lang="en-US" sz="1400" b="1" dirty="0" err="1" smtClean="0">
                <a:solidFill>
                  <a:srgbClr val="339999"/>
                </a:solidFill>
                <a:latin typeface="+mj-lt"/>
              </a:rPr>
              <a:t>Umaña</a:t>
            </a:r>
            <a:endParaRPr lang="en-US" sz="1400" b="1" dirty="0">
              <a:solidFill>
                <a:srgbClr val="339999"/>
              </a:solidFill>
              <a:latin typeface="+mj-lt"/>
            </a:endParaRPr>
          </a:p>
          <a:p>
            <a:pPr algn="ctr"/>
            <a:r>
              <a:rPr lang="en-US" sz="1200" dirty="0">
                <a:latin typeface="+mj-lt"/>
              </a:rPr>
              <a:t>AYAH </a:t>
            </a:r>
            <a:r>
              <a:rPr lang="en-US" sz="1200" dirty="0" err="1">
                <a:latin typeface="+mj-lt"/>
              </a:rPr>
              <a:t>CoIIN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smtClean="0">
                <a:latin typeface="+mj-lt"/>
              </a:rPr>
              <a:t> Program Associate</a:t>
            </a:r>
          </a:p>
          <a:p>
            <a:pPr algn="ctr"/>
            <a:r>
              <a:rPr lang="en-US" sz="1200" dirty="0" smtClean="0">
                <a:latin typeface="+mj-lt"/>
              </a:rPr>
              <a:t>AMCHP</a:t>
            </a:r>
            <a:endParaRPr lang="en-US" sz="1200" dirty="0"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65558" y="2980492"/>
            <a:ext cx="14478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339999"/>
                </a:solidFill>
                <a:latin typeface="+mj-lt"/>
              </a:rPr>
              <a:t>Kate Taft, MPH</a:t>
            </a:r>
            <a:endParaRPr lang="en-US" sz="1400" b="1" dirty="0">
              <a:solidFill>
                <a:srgbClr val="339999"/>
              </a:solidFill>
              <a:latin typeface="+mj-lt"/>
            </a:endParaRPr>
          </a:p>
          <a:p>
            <a:pPr algn="ctr"/>
            <a:r>
              <a:rPr lang="en-US" sz="1200" dirty="0" err="1"/>
              <a:t>CoIIN</a:t>
            </a:r>
            <a:r>
              <a:rPr lang="en-US" sz="1200"/>
              <a:t> </a:t>
            </a:r>
            <a:r>
              <a:rPr lang="en-US" sz="1200" smtClean="0"/>
              <a:t>State </a:t>
            </a:r>
            <a:r>
              <a:rPr lang="en-US" sz="1200" dirty="0"/>
              <a:t>L</a:t>
            </a:r>
            <a:r>
              <a:rPr lang="en-US" sz="1200" smtClean="0"/>
              <a:t>iaison</a:t>
            </a:r>
            <a:r>
              <a:rPr lang="en-US" sz="1200" smtClean="0">
                <a:latin typeface="+mj-lt"/>
              </a:rPr>
              <a:t> </a:t>
            </a:r>
            <a:endParaRPr lang="en-US" sz="1200" dirty="0" smtClean="0">
              <a:latin typeface="+mj-lt"/>
            </a:endParaRPr>
          </a:p>
          <a:p>
            <a:pPr algn="ctr"/>
            <a:r>
              <a:rPr lang="en-US" sz="1200" dirty="0" smtClean="0">
                <a:latin typeface="+mj-lt"/>
              </a:rPr>
              <a:t>AMCHP</a:t>
            </a:r>
            <a:endParaRPr lang="en-US" sz="1200" dirty="0">
              <a:latin typeface="+mj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756484" y="5723692"/>
            <a:ext cx="2286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339999"/>
                </a:solidFill>
                <a:latin typeface="+mj-lt"/>
              </a:rPr>
              <a:t>Anna Watson, MPH, CPH</a:t>
            </a:r>
            <a:endParaRPr lang="en-US" sz="1400" b="1" dirty="0">
              <a:solidFill>
                <a:srgbClr val="339999"/>
              </a:solidFill>
              <a:latin typeface="+mj-lt"/>
            </a:endParaRPr>
          </a:p>
          <a:p>
            <a:pPr algn="ctr"/>
            <a:r>
              <a:rPr lang="en-US" sz="1200" dirty="0" smtClean="0">
                <a:latin typeface="+mj-lt"/>
              </a:rPr>
              <a:t>AYAH </a:t>
            </a:r>
            <a:r>
              <a:rPr lang="en-US" sz="1200" dirty="0" err="1" smtClean="0">
                <a:latin typeface="+mj-lt"/>
              </a:rPr>
              <a:t>CoIIN</a:t>
            </a:r>
            <a:r>
              <a:rPr lang="en-US" sz="1200" dirty="0" smtClean="0">
                <a:latin typeface="+mj-lt"/>
              </a:rPr>
              <a:t> Program Analyst </a:t>
            </a:r>
            <a:r>
              <a:rPr lang="en-US" sz="1200" dirty="0">
                <a:latin typeface="+mj-lt"/>
              </a:rPr>
              <a:t>AMCHP</a:t>
            </a:r>
          </a:p>
        </p:txBody>
      </p:sp>
      <p:pic>
        <p:nvPicPr>
          <p:cNvPr id="3074" name="Picture 2" descr="F:\Irwin\slides\2017\network center photos\clar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726" y="1040938"/>
            <a:ext cx="1491917" cy="1932154"/>
          </a:xfrm>
          <a:prstGeom prst="rect">
            <a:avLst/>
          </a:prstGeom>
          <a:noFill/>
          <a:ln>
            <a:solidFill>
              <a:srgbClr val="2B9AAA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F:\Irwin\slides\2017\network center photos\taf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483" y="1040938"/>
            <a:ext cx="1491917" cy="1932154"/>
          </a:xfrm>
          <a:prstGeom prst="rect">
            <a:avLst/>
          </a:prstGeom>
          <a:noFill/>
          <a:ln>
            <a:solidFill>
              <a:srgbClr val="2B9AAA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:\Irwin\slides\2017\network center photos\uman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767" y="3787434"/>
            <a:ext cx="1491917" cy="1932154"/>
          </a:xfrm>
          <a:prstGeom prst="rect">
            <a:avLst/>
          </a:prstGeom>
          <a:noFill/>
          <a:ln>
            <a:solidFill>
              <a:srgbClr val="2B9AAA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F:\Irwin\slides\2017\network center photos\watso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483" y="3787434"/>
            <a:ext cx="1491917" cy="1932154"/>
          </a:xfrm>
          <a:prstGeom prst="rect">
            <a:avLst/>
          </a:prstGeom>
          <a:noFill/>
          <a:ln>
            <a:solidFill>
              <a:srgbClr val="2B9AAA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2B9AAA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pPr algn="ctr"/>
            <a:r>
              <a:rPr lang="en-US" sz="3200" dirty="0" smtClean="0"/>
              <a:t>More Center Staff: AMCHP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37905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83654" y="3447275"/>
            <a:ext cx="2514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n-US" sz="1400" b="1" dirty="0">
                <a:solidFill>
                  <a:srgbClr val="2B9AAA"/>
                </a:solidFill>
              </a:rPr>
              <a:t>Glynis </a:t>
            </a:r>
            <a:r>
              <a:rPr lang="en-US" sz="1400" b="1" dirty="0" err="1" smtClean="0">
                <a:solidFill>
                  <a:srgbClr val="2B9AAA"/>
                </a:solidFill>
              </a:rPr>
              <a:t>Shea</a:t>
            </a:r>
            <a:r>
              <a:rPr lang="en-US" sz="1400" b="1" dirty="0" smtClean="0">
                <a:solidFill>
                  <a:srgbClr val="2B9AAA"/>
                </a:solidFill>
              </a:rPr>
              <a:t> </a:t>
            </a:r>
          </a:p>
          <a:p>
            <a:pPr marL="0" lvl="1" algn="ctr"/>
            <a:r>
              <a:rPr lang="en-US" sz="1200" dirty="0" smtClean="0"/>
              <a:t>AYAH Center Communications </a:t>
            </a:r>
          </a:p>
          <a:p>
            <a:pPr marL="0" lvl="1" algn="ctr"/>
            <a:r>
              <a:rPr lang="en-US" sz="1200" dirty="0" smtClean="0"/>
              <a:t>and </a:t>
            </a:r>
            <a:r>
              <a:rPr lang="en-US" sz="1200" dirty="0"/>
              <a:t>Equity </a:t>
            </a:r>
            <a:r>
              <a:rPr lang="en-US" sz="1200" dirty="0" smtClean="0"/>
              <a:t>Lead</a:t>
            </a:r>
          </a:p>
          <a:p>
            <a:pPr marL="0" lvl="1" algn="ctr"/>
            <a:r>
              <a:rPr lang="en-US" sz="1200" dirty="0" smtClean="0"/>
              <a:t>SAHRC/U </a:t>
            </a:r>
            <a:r>
              <a:rPr lang="en-US" sz="1200" dirty="0" err="1" smtClean="0"/>
              <a:t>Mn</a:t>
            </a:r>
            <a:endParaRPr lang="en-US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3683610" y="3394758"/>
            <a:ext cx="2286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2B9AAA"/>
                </a:solidFill>
              </a:rPr>
              <a:t>Sally Adams, PhD, RN</a:t>
            </a:r>
            <a:endParaRPr lang="en-US" sz="1400" b="1" dirty="0">
              <a:solidFill>
                <a:srgbClr val="2B9AAA"/>
              </a:solidFill>
            </a:endParaRPr>
          </a:p>
          <a:p>
            <a:pPr algn="ctr"/>
            <a:r>
              <a:rPr lang="en-US" sz="1200" dirty="0" smtClean="0"/>
              <a:t>AYAH-</a:t>
            </a:r>
            <a:r>
              <a:rPr lang="en-US" sz="1200" dirty="0" err="1" smtClean="0"/>
              <a:t>CoIIN</a:t>
            </a:r>
            <a:r>
              <a:rPr lang="en-US" sz="1200" dirty="0" smtClean="0"/>
              <a:t> Data Team </a:t>
            </a:r>
          </a:p>
          <a:p>
            <a:pPr algn="ctr"/>
            <a:r>
              <a:rPr lang="en-US" sz="1200" dirty="0" smtClean="0"/>
              <a:t>AYAH Center Research Lead</a:t>
            </a:r>
          </a:p>
          <a:p>
            <a:pPr algn="ctr"/>
            <a:r>
              <a:rPr lang="en-US" sz="1200" dirty="0" smtClean="0"/>
              <a:t>UCSF</a:t>
            </a:r>
            <a:endParaRPr lang="en-US" sz="1200" dirty="0"/>
          </a:p>
        </p:txBody>
      </p:sp>
      <p:sp>
        <p:nvSpPr>
          <p:cNvPr id="23" name="TextBox 22"/>
          <p:cNvSpPr txBox="1"/>
          <p:nvPr/>
        </p:nvSpPr>
        <p:spPr>
          <a:xfrm>
            <a:off x="5791200" y="3447275"/>
            <a:ext cx="324451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2B9AAA"/>
                </a:solidFill>
              </a:rPr>
              <a:t>Lauren </a:t>
            </a:r>
            <a:r>
              <a:rPr lang="en-US" sz="1400" b="1" dirty="0" err="1" smtClean="0">
                <a:solidFill>
                  <a:srgbClr val="2B9AAA"/>
                </a:solidFill>
              </a:rPr>
              <a:t>Twietmeyer</a:t>
            </a:r>
            <a:r>
              <a:rPr lang="en-US" sz="1400" b="1" dirty="0" smtClean="0">
                <a:solidFill>
                  <a:srgbClr val="2B9AAA"/>
                </a:solidFill>
              </a:rPr>
              <a:t>, MPH</a:t>
            </a:r>
            <a:endParaRPr lang="en-US" sz="1400" b="1" dirty="0">
              <a:solidFill>
                <a:srgbClr val="2B9AAA"/>
              </a:solidFill>
            </a:endParaRPr>
          </a:p>
          <a:p>
            <a:pPr algn="ctr"/>
            <a:r>
              <a:rPr lang="en-US" sz="1200" dirty="0" smtClean="0"/>
              <a:t>AYAH Center/</a:t>
            </a:r>
            <a:r>
              <a:rPr lang="en-US" sz="1200" dirty="0" err="1" smtClean="0"/>
              <a:t>CoIIN</a:t>
            </a:r>
            <a:r>
              <a:rPr lang="en-US" sz="1200" dirty="0" smtClean="0"/>
              <a:t> Research Associate</a:t>
            </a:r>
          </a:p>
          <a:p>
            <a:pPr algn="ctr"/>
            <a:r>
              <a:rPr lang="en-US" sz="1200" dirty="0" smtClean="0"/>
              <a:t> UCSF</a:t>
            </a:r>
            <a:endParaRPr lang="en-US" sz="1200" dirty="0"/>
          </a:p>
        </p:txBody>
      </p:sp>
      <p:pic>
        <p:nvPicPr>
          <p:cNvPr id="4099" name="Picture 3" descr="F:\Irwin\slides\2017\network center photos\she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37720"/>
            <a:ext cx="1353274" cy="1752600"/>
          </a:xfrm>
          <a:prstGeom prst="rect">
            <a:avLst/>
          </a:prstGeom>
          <a:noFill/>
          <a:ln>
            <a:solidFill>
              <a:srgbClr val="2B9AAA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F:\Irwin\slides\2017\network center photos\twei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2326" y="1641016"/>
            <a:ext cx="1263536" cy="1636382"/>
          </a:xfrm>
          <a:prstGeom prst="rect">
            <a:avLst/>
          </a:prstGeom>
          <a:noFill/>
          <a:ln>
            <a:solidFill>
              <a:srgbClr val="2B9AAA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457200" y="34490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2B9AAA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pPr algn="ctr"/>
            <a:r>
              <a:rPr lang="en-US" sz="3200" dirty="0" smtClean="0"/>
              <a:t>More Center Staff</a:t>
            </a:r>
          </a:p>
          <a:p>
            <a:pPr algn="ctr"/>
            <a:r>
              <a:rPr lang="en-US" sz="3200" dirty="0" smtClean="0"/>
              <a:t>SAHRC/</a:t>
            </a:r>
            <a:r>
              <a:rPr lang="en-US" sz="3200" dirty="0" err="1" smtClean="0"/>
              <a:t>UMn</a:t>
            </a:r>
            <a:r>
              <a:rPr lang="en-US" sz="3200" dirty="0" smtClean="0"/>
              <a:t> &amp; NAHIC/UCSF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2400" y="1602916"/>
            <a:ext cx="1460500" cy="172934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27"/>
          <a:stretch/>
        </p:blipFill>
        <p:spPr>
          <a:xfrm>
            <a:off x="3200400" y="4340604"/>
            <a:ext cx="1203393" cy="173471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4165600" y="4860747"/>
            <a:ext cx="25146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n-US" sz="1400" b="1" dirty="0" smtClean="0">
                <a:solidFill>
                  <a:srgbClr val="2B9AAA"/>
                </a:solidFill>
              </a:rPr>
              <a:t>Rachel Wallace-</a:t>
            </a:r>
            <a:r>
              <a:rPr lang="en-US" sz="1400" b="1" dirty="0" err="1" smtClean="0">
                <a:solidFill>
                  <a:srgbClr val="2B9AAA"/>
                </a:solidFill>
              </a:rPr>
              <a:t>Brodeur</a:t>
            </a:r>
            <a:endParaRPr lang="en-US" sz="1400" b="1" dirty="0" smtClean="0">
              <a:solidFill>
                <a:srgbClr val="2B9AAA"/>
              </a:solidFill>
            </a:endParaRPr>
          </a:p>
          <a:p>
            <a:pPr marL="0" lvl="1" algn="ctr"/>
            <a:r>
              <a:rPr lang="en-US" sz="1200" dirty="0" smtClean="0"/>
              <a:t>QI Specialist</a:t>
            </a:r>
          </a:p>
          <a:p>
            <a:pPr marL="0" lvl="1" algn="ctr"/>
            <a:r>
              <a:rPr lang="en-US" sz="1200" dirty="0" smtClean="0"/>
              <a:t>UVM/NIPN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829557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Median">
  <a:themeElements>
    <a:clrScheme name="Custom 2">
      <a:dk1>
        <a:sysClr val="windowText" lastClr="000000"/>
      </a:dk1>
      <a:lt1>
        <a:sysClr val="window" lastClr="FFFFFF"/>
      </a:lt1>
      <a:dk2>
        <a:srgbClr val="8B8178"/>
      </a:dk2>
      <a:lt2>
        <a:srgbClr val="EBDDC3"/>
      </a:lt2>
      <a:accent1>
        <a:srgbClr val="4E84C4"/>
      </a:accent1>
      <a:accent2>
        <a:srgbClr val="007934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D9A6DFAD070954AB02C9B8D89579F75" ma:contentTypeVersion="0" ma:contentTypeDescription="Create a new document." ma:contentTypeScope="" ma:versionID="8d9f1a3553e3f2baa9ce2ef810f9433e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2536bb898a1e456fdf8991fe04e4595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DC7A7D9-F8CD-438E-9B5C-AF884163A43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2D47FC6-ACB7-412A-BD30-3F102506A07A}">
  <ds:schemaRefs>
    <ds:schemaRef ds:uri="http://schemas.microsoft.com/office/2006/metadata/properties"/>
    <ds:schemaRef ds:uri="http://purl.org/dc/terms/"/>
    <ds:schemaRef ds:uri="http://www.w3.org/XML/1998/namespace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B6623D4E-62BC-491B-8F92-A7E64AB7D9E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2164</TotalTime>
  <Words>453</Words>
  <Application>Microsoft Macintosh PowerPoint</Application>
  <PresentationFormat>On-screen Show (4:3)</PresentationFormat>
  <Paragraphs>123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Arial</vt:lpstr>
      <vt:lpstr>Arial Black</vt:lpstr>
      <vt:lpstr>Avenir Medium</vt:lpstr>
      <vt:lpstr>Calibri</vt:lpstr>
      <vt:lpstr>ＭＳ Ｐゴシック</vt:lpstr>
      <vt:lpstr>Tw Cen MT</vt:lpstr>
      <vt:lpstr>Wingdings</vt:lpstr>
      <vt:lpstr>Wingdings 2</vt:lpstr>
      <vt:lpstr>Office Theme</vt:lpstr>
      <vt:lpstr>Custom Design</vt:lpstr>
      <vt:lpstr>Median</vt:lpstr>
      <vt:lpstr>  Adolescent and  Young Adult Health National Resource Center: A quick overview </vt:lpstr>
      <vt:lpstr>Acknowledgements</vt:lpstr>
      <vt:lpstr>The Adolescent &amp; Young Adult Health National Resource Center</vt:lpstr>
      <vt:lpstr>PowerPoint Presentation</vt:lpstr>
      <vt:lpstr> The Adolescent and Young Adult Health National Resource Center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For information &amp; resources: visit our new website  http://nahic.ucsf.edu/resource-center/</vt:lpstr>
      <vt:lpstr> More good ways to stay connected and informed! (more tomorrow…)</vt:lpstr>
    </vt:vector>
  </TitlesOfParts>
  <Company>AMCHP</Company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ybelay</dc:creator>
  <cp:lastModifiedBy>Lauren Twietmeyer</cp:lastModifiedBy>
  <cp:revision>368</cp:revision>
  <cp:lastPrinted>2015-06-19T15:15:46Z</cp:lastPrinted>
  <dcterms:created xsi:type="dcterms:W3CDTF">2015-02-27T18:06:07Z</dcterms:created>
  <dcterms:modified xsi:type="dcterms:W3CDTF">2017-05-11T17:58:26Z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0x0101005D9A6DFAD070954AB02C9B8D89579F75</vt:lpwstr>
  </property>
</Properties>
</file>