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9.jpg" ContentType="image/gif"/>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49.xml" ContentType="application/vnd.openxmlformats-officedocument.presentationml.notesSlide+xml"/>
  <Override PartName="/ppt/charts/chart10.xml" ContentType="application/vnd.openxmlformats-officedocument.drawingml.chart+xml"/>
  <Override PartName="/ppt/notesSlides/notesSlide50.xml" ContentType="application/vnd.openxmlformats-officedocument.presentationml.notesSlide+xml"/>
  <Override PartName="/ppt/charts/chart11.xml" ContentType="application/vnd.openxmlformats-officedocument.drawingml.chart+xml"/>
  <Override PartName="/ppt/notesSlides/notesSlide51.xml" ContentType="application/vnd.openxmlformats-officedocument.presentationml.notesSlide+xml"/>
  <Override PartName="/ppt/charts/chart12.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444" r:id="rId2"/>
    <p:sldId id="611" r:id="rId3"/>
    <p:sldId id="612" r:id="rId4"/>
    <p:sldId id="544" r:id="rId5"/>
    <p:sldId id="347" r:id="rId6"/>
    <p:sldId id="588" r:id="rId7"/>
    <p:sldId id="360" r:id="rId8"/>
    <p:sldId id="443" r:id="rId9"/>
    <p:sldId id="265" r:id="rId10"/>
    <p:sldId id="439" r:id="rId11"/>
    <p:sldId id="409" r:id="rId12"/>
    <p:sldId id="537" r:id="rId13"/>
    <p:sldId id="440" r:id="rId14"/>
    <p:sldId id="410" r:id="rId15"/>
    <p:sldId id="411" r:id="rId16"/>
    <p:sldId id="286" r:id="rId17"/>
    <p:sldId id="539" r:id="rId18"/>
    <p:sldId id="596" r:id="rId19"/>
    <p:sldId id="361" r:id="rId20"/>
    <p:sldId id="328" r:id="rId21"/>
    <p:sldId id="259" r:id="rId22"/>
    <p:sldId id="441" r:id="rId23"/>
    <p:sldId id="442" r:id="rId24"/>
    <p:sldId id="543" r:id="rId25"/>
    <p:sldId id="403" r:id="rId26"/>
    <p:sldId id="589" r:id="rId27"/>
    <p:sldId id="468" r:id="rId28"/>
    <p:sldId id="469" r:id="rId29"/>
    <p:sldId id="470" r:id="rId30"/>
    <p:sldId id="471" r:id="rId31"/>
    <p:sldId id="472" r:id="rId32"/>
    <p:sldId id="473" r:id="rId33"/>
    <p:sldId id="474" r:id="rId34"/>
    <p:sldId id="475" r:id="rId35"/>
    <p:sldId id="476" r:id="rId36"/>
    <p:sldId id="477" r:id="rId37"/>
    <p:sldId id="479" r:id="rId38"/>
    <p:sldId id="480" r:id="rId39"/>
    <p:sldId id="547" r:id="rId40"/>
    <p:sldId id="549" r:id="rId41"/>
    <p:sldId id="548" r:id="rId42"/>
    <p:sldId id="570" r:id="rId43"/>
    <p:sldId id="534" r:id="rId44"/>
    <p:sldId id="487" r:id="rId45"/>
    <p:sldId id="488" r:id="rId46"/>
    <p:sldId id="489" r:id="rId47"/>
    <p:sldId id="490" r:id="rId48"/>
    <p:sldId id="491" r:id="rId49"/>
    <p:sldId id="492" r:id="rId50"/>
    <p:sldId id="493" r:id="rId51"/>
    <p:sldId id="494" r:id="rId52"/>
    <p:sldId id="597" r:id="rId53"/>
    <p:sldId id="598" r:id="rId54"/>
    <p:sldId id="599" r:id="rId55"/>
    <p:sldId id="600" r:id="rId56"/>
    <p:sldId id="601" r:id="rId57"/>
    <p:sldId id="602" r:id="rId58"/>
    <p:sldId id="603" r:id="rId59"/>
    <p:sldId id="604" r:id="rId60"/>
    <p:sldId id="605" r:id="rId61"/>
    <p:sldId id="606" r:id="rId62"/>
    <p:sldId id="607" r:id="rId63"/>
    <p:sldId id="608" r:id="rId64"/>
    <p:sldId id="591" r:id="rId65"/>
    <p:sldId id="609" r:id="rId66"/>
    <p:sldId id="594" r:id="rId67"/>
    <p:sldId id="595" r:id="rId68"/>
    <p:sldId id="532" r:id="rId69"/>
    <p:sldId id="610" r:id="rId70"/>
    <p:sldId id="531" r:id="rId7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a:srgbClr val="00009E"/>
    <a:srgbClr val="0000CB"/>
    <a:srgbClr val="804000"/>
    <a:srgbClr val="CF00D2"/>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5" autoAdjust="0"/>
    <p:restoredTop sz="96038" autoAdjust="0"/>
  </p:normalViewPr>
  <p:slideViewPr>
    <p:cSldViewPr snapToGrid="0" snapToObjects="1">
      <p:cViewPr>
        <p:scale>
          <a:sx n="125" d="100"/>
          <a:sy n="125" d="100"/>
        </p:scale>
        <p:origin x="1128" y="1224"/>
      </p:cViewPr>
      <p:guideLst>
        <p:guide orient="horz" pos="498"/>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8024"/>
    </p:cViewPr>
  </p:sorterViewPr>
  <p:notesViewPr>
    <p:cSldViewPr snapToGrid="0" snapToObjects="1">
      <p:cViewPr varScale="1">
        <p:scale>
          <a:sx n="55" d="100"/>
          <a:sy n="55" d="100"/>
        </p:scale>
        <p:origin x="-3568"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ing\Documents\2010%20Mortality%20by%20Cause%20Ages%2020-24%20Edit%20by%20Fion%20N%20Jan%2015.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osephinelau:Documents:Documents:Transfer:NHAMCS:Tabl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v>Homicide</c:v>
          </c:tx>
          <c:spPr>
            <a:solidFill>
              <a:schemeClr val="accent6">
                <a:lumMod val="40000"/>
                <a:lumOff val="60000"/>
              </a:schemeClr>
            </a:solidFill>
          </c:spPr>
          <c:invertIfNegative val="0"/>
          <c:dLbls>
            <c:delete val="1"/>
          </c:dLbls>
          <c:cat>
            <c:strRef>
              <c:f>Sheet1!$B$2:$E$2</c:f>
              <c:strCache>
                <c:ptCount val="4"/>
                <c:pt idx="0">
                  <c:v>Male</c:v>
                </c:pt>
                <c:pt idx="1">
                  <c:v>Female</c:v>
                </c:pt>
                <c:pt idx="2">
                  <c:v>Male</c:v>
                </c:pt>
                <c:pt idx="3">
                  <c:v>Female</c:v>
                </c:pt>
              </c:strCache>
            </c:strRef>
          </c:cat>
          <c:val>
            <c:numRef>
              <c:f>Sheet1!$B$3:$E$3</c:f>
              <c:numCache>
                <c:formatCode>General</c:formatCode>
                <c:ptCount val="4"/>
                <c:pt idx="0">
                  <c:v>12.8</c:v>
                </c:pt>
                <c:pt idx="1">
                  <c:v>2.03</c:v>
                </c:pt>
                <c:pt idx="2">
                  <c:v>22.45</c:v>
                </c:pt>
                <c:pt idx="3">
                  <c:v>3.7</c:v>
                </c:pt>
              </c:numCache>
            </c:numRef>
          </c:val>
        </c:ser>
        <c:ser>
          <c:idx val="1"/>
          <c:order val="1"/>
          <c:tx>
            <c:v>Suicide</c:v>
          </c:tx>
          <c:spPr>
            <a:solidFill>
              <a:srgbClr val="D74548"/>
            </a:solidFill>
          </c:spPr>
          <c:invertIfNegative val="0"/>
          <c:dLbls>
            <c:delete val="1"/>
          </c:dLbls>
          <c:cat>
            <c:strRef>
              <c:f>Sheet1!$B$2:$E$2</c:f>
              <c:strCache>
                <c:ptCount val="4"/>
                <c:pt idx="0">
                  <c:v>Male</c:v>
                </c:pt>
                <c:pt idx="1">
                  <c:v>Female</c:v>
                </c:pt>
                <c:pt idx="2">
                  <c:v>Male</c:v>
                </c:pt>
                <c:pt idx="3">
                  <c:v>Female</c:v>
                </c:pt>
              </c:strCache>
            </c:strRef>
          </c:cat>
          <c:val>
            <c:numRef>
              <c:f>Sheet1!$B$4:$E$4</c:f>
              <c:numCache>
                <c:formatCode>General</c:formatCode>
                <c:ptCount val="4"/>
                <c:pt idx="0">
                  <c:v>12.52</c:v>
                </c:pt>
                <c:pt idx="1">
                  <c:v>3.94</c:v>
                </c:pt>
                <c:pt idx="2">
                  <c:v>22.05</c:v>
                </c:pt>
                <c:pt idx="3">
                  <c:v>4.93</c:v>
                </c:pt>
              </c:numCache>
            </c:numRef>
          </c:val>
        </c:ser>
        <c:ser>
          <c:idx val="2"/>
          <c:order val="2"/>
          <c:tx>
            <c:v>MV Fatalities</c:v>
          </c:tx>
          <c:spPr>
            <a:solidFill>
              <a:srgbClr val="FFD924"/>
            </a:solidFill>
          </c:spPr>
          <c:invertIfNegative val="0"/>
          <c:dLbls>
            <c:delete val="1"/>
          </c:dLbls>
          <c:cat>
            <c:strRef>
              <c:f>Sheet1!$B$2:$E$2</c:f>
              <c:strCache>
                <c:ptCount val="4"/>
                <c:pt idx="0">
                  <c:v>Male</c:v>
                </c:pt>
                <c:pt idx="1">
                  <c:v>Female</c:v>
                </c:pt>
                <c:pt idx="2">
                  <c:v>Male</c:v>
                </c:pt>
                <c:pt idx="3">
                  <c:v>Female</c:v>
                </c:pt>
              </c:strCache>
            </c:strRef>
          </c:cat>
          <c:val>
            <c:numRef>
              <c:f>Sheet1!$B$5:$E$5</c:f>
              <c:numCache>
                <c:formatCode>General</c:formatCode>
                <c:ptCount val="4"/>
                <c:pt idx="0">
                  <c:v>16.38</c:v>
                </c:pt>
                <c:pt idx="1">
                  <c:v>8.92</c:v>
                </c:pt>
                <c:pt idx="2">
                  <c:v>28.64</c:v>
                </c:pt>
                <c:pt idx="3">
                  <c:v>9.89</c:v>
                </c:pt>
              </c:numCache>
            </c:numRef>
          </c:val>
        </c:ser>
        <c:ser>
          <c:idx val="3"/>
          <c:order val="3"/>
          <c:tx>
            <c:v>Other</c:v>
          </c:tx>
          <c:spPr>
            <a:solidFill>
              <a:srgbClr val="00BF00"/>
            </a:solidFill>
          </c:spPr>
          <c:invertIfNegative val="0"/>
          <c:dLbls>
            <c:delete val="1"/>
          </c:dLbls>
          <c:cat>
            <c:strRef>
              <c:f>Sheet1!$B$2:$E$2</c:f>
              <c:strCache>
                <c:ptCount val="4"/>
                <c:pt idx="0">
                  <c:v>Male</c:v>
                </c:pt>
                <c:pt idx="1">
                  <c:v>Female</c:v>
                </c:pt>
                <c:pt idx="2">
                  <c:v>Male</c:v>
                </c:pt>
                <c:pt idx="3">
                  <c:v>Female</c:v>
                </c:pt>
              </c:strCache>
            </c:strRef>
          </c:cat>
          <c:val>
            <c:numRef>
              <c:f>Sheet1!$B$6:$E$6</c:f>
              <c:numCache>
                <c:formatCode>General</c:formatCode>
                <c:ptCount val="4"/>
                <c:pt idx="0">
                  <c:v>13.99</c:v>
                </c:pt>
                <c:pt idx="1">
                  <c:v>12.51</c:v>
                </c:pt>
                <c:pt idx="2">
                  <c:v>50.06</c:v>
                </c:pt>
                <c:pt idx="3">
                  <c:v>25.68</c:v>
                </c:pt>
              </c:numCache>
            </c:numRef>
          </c:val>
        </c:ser>
        <c:dLbls>
          <c:showLegendKey val="0"/>
          <c:showVal val="1"/>
          <c:showCatName val="0"/>
          <c:showSerName val="0"/>
          <c:showPercent val="0"/>
          <c:showBubbleSize val="0"/>
        </c:dLbls>
        <c:gapWidth val="150"/>
        <c:overlap val="100"/>
        <c:axId val="1792338232"/>
        <c:axId val="1792341208"/>
      </c:barChart>
      <c:lineChart>
        <c:grouping val="standard"/>
        <c:varyColors val="0"/>
        <c:ser>
          <c:idx val="4"/>
          <c:order val="4"/>
          <c:spPr>
            <a:ln>
              <a:noFill/>
            </a:ln>
          </c:spPr>
          <c:marker>
            <c:symbol val="none"/>
          </c:marker>
          <c:dLbls>
            <c:dLbl>
              <c:idx val="0"/>
              <c:layout>
                <c:manualLayout>
                  <c:x val="-0.0248084341806267"/>
                  <c:y val="0.0220181880934608"/>
                </c:manualLayout>
              </c:layout>
              <c:dLblPos val="r"/>
              <c:showLegendKey val="0"/>
              <c:showVal val="1"/>
              <c:showCatName val="0"/>
              <c:showSerName val="0"/>
              <c:showPercent val="0"/>
              <c:showBubbleSize val="0"/>
            </c:dLbl>
            <c:dLbl>
              <c:idx val="2"/>
              <c:layout>
                <c:manualLayout>
                  <c:x val="-0.0304471630643486"/>
                  <c:y val="-0.0472986748216106"/>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strRef>
              <c:f>Sheet1!$B$2:$E$2</c:f>
              <c:strCache>
                <c:ptCount val="4"/>
                <c:pt idx="0">
                  <c:v>Male</c:v>
                </c:pt>
                <c:pt idx="1">
                  <c:v>Female</c:v>
                </c:pt>
                <c:pt idx="2">
                  <c:v>Male</c:v>
                </c:pt>
                <c:pt idx="3">
                  <c:v>Female</c:v>
                </c:pt>
              </c:strCache>
            </c:strRef>
          </c:cat>
          <c:val>
            <c:numRef>
              <c:f>Sheet1!$B$7:$E$7</c:f>
              <c:numCache>
                <c:formatCode>General</c:formatCode>
                <c:ptCount val="4"/>
                <c:pt idx="0">
                  <c:v>65.9</c:v>
                </c:pt>
                <c:pt idx="1">
                  <c:v>27.4</c:v>
                </c:pt>
                <c:pt idx="2">
                  <c:v>123.2</c:v>
                </c:pt>
                <c:pt idx="3">
                  <c:v>44.2</c:v>
                </c:pt>
              </c:numCache>
            </c:numRef>
          </c:val>
          <c:smooth val="0"/>
        </c:ser>
        <c:dLbls>
          <c:showLegendKey val="0"/>
          <c:showVal val="0"/>
          <c:showCatName val="0"/>
          <c:showSerName val="0"/>
          <c:showPercent val="0"/>
          <c:showBubbleSize val="0"/>
        </c:dLbls>
        <c:marker val="1"/>
        <c:smooth val="0"/>
        <c:axId val="1792338232"/>
        <c:axId val="1792341208"/>
      </c:lineChart>
      <c:catAx>
        <c:axId val="1792338232"/>
        <c:scaling>
          <c:orientation val="minMax"/>
        </c:scaling>
        <c:delete val="0"/>
        <c:axPos val="b"/>
        <c:majorTickMark val="out"/>
        <c:minorTickMark val="none"/>
        <c:tickLblPos val="nextTo"/>
        <c:crossAx val="1792341208"/>
        <c:crosses val="autoZero"/>
        <c:auto val="1"/>
        <c:lblAlgn val="ctr"/>
        <c:lblOffset val="100"/>
        <c:noMultiLvlLbl val="0"/>
      </c:catAx>
      <c:valAx>
        <c:axId val="1792341208"/>
        <c:scaling>
          <c:orientation val="minMax"/>
        </c:scaling>
        <c:delete val="0"/>
        <c:axPos val="l"/>
        <c:majorGridlines/>
        <c:numFmt formatCode="General" sourceLinked="1"/>
        <c:majorTickMark val="out"/>
        <c:minorTickMark val="none"/>
        <c:tickLblPos val="nextTo"/>
        <c:crossAx val="1792338232"/>
        <c:crosses val="autoZero"/>
        <c:crossBetween val="between"/>
      </c:valAx>
    </c:plotArea>
    <c:legend>
      <c:legendPos val="r"/>
      <c:legendEntry>
        <c:idx val="4"/>
        <c:delete val="1"/>
      </c:legendEntry>
      <c:layout>
        <c:manualLayout>
          <c:xMode val="edge"/>
          <c:yMode val="edge"/>
          <c:x val="0.791642621853476"/>
          <c:y val="0.137528955669532"/>
          <c:w val="0.177104669802181"/>
          <c:h val="0.334982783115413"/>
        </c:manualLayout>
      </c:layout>
      <c:overlay val="1"/>
      <c:txPr>
        <a:bodyPr/>
        <a:lstStyle/>
        <a:p>
          <a:pPr>
            <a:defRPr sz="1400"/>
          </a:pPr>
          <a:endParaRPr lang="en-US"/>
        </a:p>
      </c:txPr>
    </c:legend>
    <c:plotVisOnly val="1"/>
    <c:dispBlanksAs val="gap"/>
    <c:showDLblsOverMax val="0"/>
  </c:chart>
  <c:txPr>
    <a:bodyPr/>
    <a:lstStyle/>
    <a:p>
      <a:pPr>
        <a:defRPr sz="1800" b="1">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122974379623002"/>
          <c:y val="0.0438888888888889"/>
          <c:w val="0.854298347649726"/>
          <c:h val="0.855129921259842"/>
        </c:manualLayout>
      </c:layout>
      <c:barChart>
        <c:barDir val="col"/>
        <c:grouping val="clustered"/>
        <c:varyColors val="0"/>
        <c:ser>
          <c:idx val="0"/>
          <c:order val="0"/>
          <c:tx>
            <c:strRef>
              <c:f>Sheet1!$B$1</c:f>
              <c:strCache>
                <c:ptCount val="1"/>
                <c:pt idx="0">
                  <c:v>Office-based visit</c:v>
                </c:pt>
              </c:strCache>
            </c:strRef>
          </c:tx>
          <c:spPr>
            <a:solidFill>
              <a:schemeClr val="accent3"/>
            </a:solidFill>
            <a:ln>
              <a:solidFill>
                <a:schemeClr val="accent3"/>
              </a:solidFill>
            </a:ln>
          </c:spPr>
          <c:invertIfNegative val="0"/>
          <c:dPt>
            <c:idx val="0"/>
            <c:invertIfNegative val="0"/>
            <c:bubble3D val="0"/>
          </c:dPt>
          <c:dPt>
            <c:idx val="1"/>
            <c:invertIfNegative val="0"/>
            <c:bubble3D val="0"/>
          </c:dPt>
          <c:dPt>
            <c:idx val="2"/>
            <c:invertIfNegative val="0"/>
            <c:bubble3D val="0"/>
            <c:spPr>
              <a:solidFill>
                <a:srgbClr val="FF0000"/>
              </a:solidFill>
              <a:ln>
                <a:solidFill>
                  <a:srgbClr val="FF0000"/>
                </a:solidFill>
              </a:ln>
            </c:spPr>
          </c:dPt>
          <c:dPt>
            <c:idx val="3"/>
            <c:invertIfNegative val="0"/>
            <c:bubble3D val="0"/>
          </c:dPt>
          <c:dPt>
            <c:idx val="4"/>
            <c:invertIfNegative val="0"/>
            <c:bubble3D val="0"/>
          </c:dPt>
          <c:dPt>
            <c:idx val="5"/>
            <c:invertIfNegative val="0"/>
            <c:bubble3D val="0"/>
          </c:dPt>
          <c:dLbls>
            <c:dLbl>
              <c:idx val="0"/>
              <c:tx>
                <c:rich>
                  <a:bodyPr/>
                  <a:lstStyle/>
                  <a:p>
                    <a:r>
                      <a:rPr lang="en-US" b="1" dirty="0"/>
                      <a:t>77</a:t>
                    </a:r>
                    <a:r>
                      <a:rPr lang="en-US" b="1" dirty="0" smtClean="0"/>
                      <a:t>%***</a:t>
                    </a:r>
                    <a:endParaRPr lang="en-US" dirty="0"/>
                  </a:p>
                </c:rich>
              </c:tx>
              <c:showLegendKey val="0"/>
              <c:showVal val="1"/>
              <c:showCatName val="0"/>
              <c:showSerName val="0"/>
              <c:showPercent val="0"/>
              <c:showBubbleSize val="0"/>
            </c:dLbl>
            <c:dLbl>
              <c:idx val="1"/>
              <c:tx>
                <c:rich>
                  <a:bodyPr/>
                  <a:lstStyle/>
                  <a:p>
                    <a:r>
                      <a:rPr lang="en-US" b="1" dirty="0"/>
                      <a:t>68</a:t>
                    </a:r>
                    <a:r>
                      <a:rPr lang="en-US" b="1" dirty="0" smtClean="0"/>
                      <a:t>%***</a:t>
                    </a:r>
                    <a:endParaRPr lang="en-US" dirty="0"/>
                  </a:p>
                </c:rich>
              </c:tx>
              <c:showLegendKey val="0"/>
              <c:showVal val="1"/>
              <c:showCatName val="0"/>
              <c:showSerName val="0"/>
              <c:showPercent val="0"/>
              <c:showBubbleSize val="0"/>
            </c:dLbl>
            <c:dLbl>
              <c:idx val="3"/>
              <c:tx>
                <c:rich>
                  <a:bodyPr/>
                  <a:lstStyle/>
                  <a:p>
                    <a:r>
                      <a:rPr lang="en-US" b="1" dirty="0"/>
                      <a:t>65</a:t>
                    </a:r>
                    <a:r>
                      <a:rPr lang="en-US" b="1" dirty="0" smtClean="0"/>
                      <a:t>%***</a:t>
                    </a:r>
                    <a:endParaRPr lang="en-US" dirty="0"/>
                  </a:p>
                </c:rich>
              </c:tx>
              <c:showLegendKey val="0"/>
              <c:showVal val="1"/>
              <c:showCatName val="0"/>
              <c:showSerName val="0"/>
              <c:showPercent val="0"/>
              <c:showBubbleSize val="0"/>
            </c:dLbl>
            <c:dLbl>
              <c:idx val="4"/>
              <c:tx>
                <c:rich>
                  <a:bodyPr/>
                  <a:lstStyle/>
                  <a:p>
                    <a:r>
                      <a:rPr lang="en-US" b="1" dirty="0"/>
                      <a:t>79</a:t>
                    </a:r>
                    <a:r>
                      <a:rPr lang="en-US" b="1" dirty="0" smtClean="0"/>
                      <a:t>%***</a:t>
                    </a:r>
                    <a:endParaRPr lang="en-US" dirty="0"/>
                  </a:p>
                </c:rich>
              </c:tx>
              <c:showLegendKey val="0"/>
              <c:showVal val="1"/>
              <c:showCatName val="0"/>
              <c:showSerName val="0"/>
              <c:showPercent val="0"/>
              <c:showBubbleSize val="0"/>
            </c:dLbl>
            <c:dLbl>
              <c:idx val="5"/>
              <c:tx>
                <c:rich>
                  <a:bodyPr/>
                  <a:lstStyle/>
                  <a:p>
                    <a:r>
                      <a:rPr lang="en-US" b="1" dirty="0"/>
                      <a:t>91</a:t>
                    </a:r>
                    <a:r>
                      <a:rPr lang="en-US" b="1" dirty="0" smtClean="0"/>
                      <a:t>%***</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Sheet1!$A$2:$A$7</c:f>
              <c:strCache>
                <c:ptCount val="6"/>
                <c:pt idx="0">
                  <c:v>Age 0-11</c:v>
                </c:pt>
                <c:pt idx="1">
                  <c:v>Age 12-17</c:v>
                </c:pt>
                <c:pt idx="2">
                  <c:v>Age 18-25</c:v>
                </c:pt>
                <c:pt idx="3">
                  <c:v>Age 26-44</c:v>
                </c:pt>
                <c:pt idx="4">
                  <c:v>Age 45-64</c:v>
                </c:pt>
                <c:pt idx="5">
                  <c:v>Age 65+</c:v>
                </c:pt>
              </c:strCache>
            </c:strRef>
          </c:cat>
          <c:val>
            <c:numRef>
              <c:f>Sheet1!$B$2:$B$7</c:f>
              <c:numCache>
                <c:formatCode>0%</c:formatCode>
                <c:ptCount val="6"/>
                <c:pt idx="0">
                  <c:v>0.77</c:v>
                </c:pt>
                <c:pt idx="1">
                  <c:v>0.68</c:v>
                </c:pt>
                <c:pt idx="2">
                  <c:v>0.55</c:v>
                </c:pt>
                <c:pt idx="3">
                  <c:v>0.65</c:v>
                </c:pt>
                <c:pt idx="4">
                  <c:v>0.79</c:v>
                </c:pt>
                <c:pt idx="5">
                  <c:v>0.91</c:v>
                </c:pt>
              </c:numCache>
            </c:numRef>
          </c:val>
        </c:ser>
        <c:dLbls>
          <c:showLegendKey val="0"/>
          <c:showVal val="1"/>
          <c:showCatName val="0"/>
          <c:showSerName val="0"/>
          <c:showPercent val="0"/>
          <c:showBubbleSize val="0"/>
        </c:dLbls>
        <c:gapWidth val="75"/>
        <c:axId val="-2142170344"/>
        <c:axId val="-2142167368"/>
      </c:barChart>
      <c:catAx>
        <c:axId val="-2142170344"/>
        <c:scaling>
          <c:orientation val="minMax"/>
        </c:scaling>
        <c:delete val="0"/>
        <c:axPos val="b"/>
        <c:majorTickMark val="none"/>
        <c:minorTickMark val="none"/>
        <c:tickLblPos val="nextTo"/>
        <c:txPr>
          <a:bodyPr/>
          <a:lstStyle/>
          <a:p>
            <a:pPr>
              <a:defRPr sz="1600"/>
            </a:pPr>
            <a:endParaRPr lang="en-US"/>
          </a:p>
        </c:txPr>
        <c:crossAx val="-2142167368"/>
        <c:crosses val="autoZero"/>
        <c:auto val="1"/>
        <c:lblAlgn val="ctr"/>
        <c:lblOffset val="100"/>
        <c:noMultiLvlLbl val="0"/>
      </c:catAx>
      <c:valAx>
        <c:axId val="-2142167368"/>
        <c:scaling>
          <c:orientation val="minMax"/>
          <c:max val="1.0"/>
        </c:scaling>
        <c:delete val="0"/>
        <c:axPos val="l"/>
        <c:majorGridlines/>
        <c:numFmt formatCode="0%" sourceLinked="1"/>
        <c:majorTickMark val="none"/>
        <c:minorTickMark val="none"/>
        <c:tickLblPos val="nextTo"/>
        <c:crossAx val="-2142170344"/>
        <c:crosses val="autoZero"/>
        <c:crossBetween val="between"/>
      </c:valAx>
      <c:spPr>
        <a:noFill/>
      </c:spPr>
    </c:plotArea>
    <c:plotVisOnly val="1"/>
    <c:dispBlanksAs val="gap"/>
    <c:showDLblsOverMax val="0"/>
  </c:chart>
  <c:txPr>
    <a:bodyPr/>
    <a:lstStyle/>
    <a:p>
      <a:pPr>
        <a:defRPr sz="1800">
          <a:solidFill>
            <a:srgbClr val="FFFFFF"/>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barChart>
        <c:barDir val="col"/>
        <c:grouping val="clustered"/>
        <c:varyColors val="0"/>
        <c:ser>
          <c:idx val="0"/>
          <c:order val="0"/>
          <c:tx>
            <c:strRef>
              <c:f>Sheet1!$B$1</c:f>
              <c:strCache>
                <c:ptCount val="1"/>
                <c:pt idx="0">
                  <c:v>ER visit</c:v>
                </c:pt>
              </c:strCache>
            </c:strRef>
          </c:tx>
          <c:spPr>
            <a:solidFill>
              <a:schemeClr val="accent3"/>
            </a:solidFill>
            <a:ln>
              <a:solidFill>
                <a:schemeClr val="accent3"/>
              </a:solidFill>
            </a:ln>
          </c:spPr>
          <c:invertIfNegative val="0"/>
          <c:dPt>
            <c:idx val="2"/>
            <c:invertIfNegative val="0"/>
            <c:bubble3D val="0"/>
            <c:spPr>
              <a:solidFill>
                <a:srgbClr val="FF0000"/>
              </a:solidFill>
              <a:ln>
                <a:solidFill>
                  <a:srgbClr val="FF0000"/>
                </a:solidFill>
              </a:ln>
            </c:spPr>
          </c:dPt>
          <c:dLbls>
            <c:dLbl>
              <c:idx val="1"/>
              <c:tx>
                <c:rich>
                  <a:bodyPr/>
                  <a:lstStyle/>
                  <a:p>
                    <a:r>
                      <a:rPr lang="en-US" b="1" dirty="0"/>
                      <a:t>12</a:t>
                    </a:r>
                    <a:r>
                      <a:rPr lang="en-US" b="1" dirty="0" smtClean="0"/>
                      <a:t>%**</a:t>
                    </a:r>
                    <a:endParaRPr lang="en-US" dirty="0"/>
                  </a:p>
                </c:rich>
              </c:tx>
              <c:showLegendKey val="0"/>
              <c:showVal val="1"/>
              <c:showCatName val="0"/>
              <c:showSerName val="0"/>
              <c:showPercent val="0"/>
              <c:showBubbleSize val="0"/>
            </c:dLbl>
            <c:dLbl>
              <c:idx val="3"/>
              <c:tx>
                <c:rich>
                  <a:bodyPr/>
                  <a:lstStyle/>
                  <a:p>
                    <a:r>
                      <a:rPr lang="en-US" b="1" dirty="0"/>
                      <a:t>12</a:t>
                    </a:r>
                    <a:r>
                      <a:rPr lang="en-US" b="1" dirty="0" smtClean="0"/>
                      <a:t>%**</a:t>
                    </a:r>
                    <a:endParaRPr lang="en-US" dirty="0"/>
                  </a:p>
                </c:rich>
              </c:tx>
              <c:showLegendKey val="0"/>
              <c:showVal val="1"/>
              <c:showCatName val="0"/>
              <c:showSerName val="0"/>
              <c:showPercent val="0"/>
              <c:showBubbleSize val="0"/>
            </c:dLbl>
            <c:dLbl>
              <c:idx val="4"/>
              <c:tx>
                <c:rich>
                  <a:bodyPr/>
                  <a:lstStyle/>
                  <a:p>
                    <a:r>
                      <a:rPr lang="en-US" b="1" dirty="0"/>
                      <a:t>12</a:t>
                    </a:r>
                    <a:r>
                      <a:rPr lang="en-US" b="1" dirty="0" smtClean="0"/>
                      <a:t>%***</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Sheet1!$A$2:$A$7</c:f>
              <c:strCache>
                <c:ptCount val="6"/>
                <c:pt idx="0">
                  <c:v>Age 0-11</c:v>
                </c:pt>
                <c:pt idx="1">
                  <c:v>Age 12-17</c:v>
                </c:pt>
                <c:pt idx="2">
                  <c:v>Age 18-25</c:v>
                </c:pt>
                <c:pt idx="3">
                  <c:v>Age 26-44</c:v>
                </c:pt>
                <c:pt idx="4">
                  <c:v>Age 45-64</c:v>
                </c:pt>
                <c:pt idx="5">
                  <c:v>Age 65+</c:v>
                </c:pt>
              </c:strCache>
            </c:strRef>
          </c:cat>
          <c:val>
            <c:numRef>
              <c:f>Sheet1!$B$2:$B$7</c:f>
              <c:numCache>
                <c:formatCode>0%</c:formatCode>
                <c:ptCount val="6"/>
                <c:pt idx="0">
                  <c:v>0.15</c:v>
                </c:pt>
                <c:pt idx="1">
                  <c:v>0.12</c:v>
                </c:pt>
                <c:pt idx="2">
                  <c:v>0.15</c:v>
                </c:pt>
                <c:pt idx="3">
                  <c:v>0.12</c:v>
                </c:pt>
                <c:pt idx="4">
                  <c:v>0.12</c:v>
                </c:pt>
                <c:pt idx="5">
                  <c:v>0.17</c:v>
                </c:pt>
              </c:numCache>
            </c:numRef>
          </c:val>
        </c:ser>
        <c:dLbls>
          <c:showLegendKey val="0"/>
          <c:showVal val="1"/>
          <c:showCatName val="0"/>
          <c:showSerName val="0"/>
          <c:showPercent val="0"/>
          <c:showBubbleSize val="0"/>
        </c:dLbls>
        <c:gapWidth val="75"/>
        <c:axId val="-2090046456"/>
        <c:axId val="-2090003432"/>
      </c:barChart>
      <c:catAx>
        <c:axId val="-2090046456"/>
        <c:scaling>
          <c:orientation val="minMax"/>
        </c:scaling>
        <c:delete val="0"/>
        <c:axPos val="b"/>
        <c:majorTickMark val="none"/>
        <c:minorTickMark val="none"/>
        <c:tickLblPos val="nextTo"/>
        <c:txPr>
          <a:bodyPr/>
          <a:lstStyle/>
          <a:p>
            <a:pPr>
              <a:defRPr sz="1600"/>
            </a:pPr>
            <a:endParaRPr lang="en-US"/>
          </a:p>
        </c:txPr>
        <c:crossAx val="-2090003432"/>
        <c:crosses val="autoZero"/>
        <c:auto val="1"/>
        <c:lblAlgn val="ctr"/>
        <c:lblOffset val="100"/>
        <c:noMultiLvlLbl val="0"/>
      </c:catAx>
      <c:valAx>
        <c:axId val="-2090003432"/>
        <c:scaling>
          <c:orientation val="minMax"/>
          <c:max val="0.3"/>
        </c:scaling>
        <c:delete val="0"/>
        <c:axPos val="l"/>
        <c:majorGridlines/>
        <c:numFmt formatCode="0%" sourceLinked="1"/>
        <c:majorTickMark val="none"/>
        <c:minorTickMark val="none"/>
        <c:tickLblPos val="nextTo"/>
        <c:crossAx val="-2090046456"/>
        <c:crosses val="autoZero"/>
        <c:crossBetween val="between"/>
      </c:valAx>
    </c:plotArea>
    <c:plotVisOnly val="1"/>
    <c:dispBlanksAs val="gap"/>
    <c:showDLblsOverMax val="0"/>
  </c:chart>
  <c:txPr>
    <a:bodyPr/>
    <a:lstStyle/>
    <a:p>
      <a:pPr>
        <a:defRPr sz="1800">
          <a:solidFill>
            <a:srgbClr val="FFFFFF"/>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0829846691010119"/>
          <c:y val="0.0612018008563412"/>
          <c:w val="0.909696624291384"/>
          <c:h val="0.785504975356829"/>
        </c:manualLayout>
      </c:layout>
      <c:barChart>
        <c:barDir val="col"/>
        <c:grouping val="clustered"/>
        <c:varyColors val="0"/>
        <c:ser>
          <c:idx val="0"/>
          <c:order val="0"/>
          <c:tx>
            <c:strRef>
              <c:f>Sheet2!$A$3</c:f>
              <c:strCache>
                <c:ptCount val="1"/>
                <c:pt idx="0">
                  <c:v>Non-urgent ER visits</c:v>
                </c:pt>
              </c:strCache>
            </c:strRef>
          </c:tx>
          <c:spPr>
            <a:solidFill>
              <a:schemeClr val="accent3"/>
            </a:solidFill>
            <a:ln>
              <a:solidFill>
                <a:schemeClr val="accent3"/>
              </a:solidFill>
            </a:ln>
          </c:spPr>
          <c:invertIfNegative val="0"/>
          <c:dPt>
            <c:idx val="2"/>
            <c:invertIfNegative val="0"/>
            <c:bubble3D val="0"/>
            <c:spPr>
              <a:solidFill>
                <a:srgbClr val="FF0000"/>
              </a:solidFill>
              <a:ln>
                <a:solidFill>
                  <a:srgbClr val="FF0000"/>
                </a:solidFill>
              </a:ln>
            </c:spPr>
          </c:dPt>
          <c:dLbls>
            <c:dLbl>
              <c:idx val="0"/>
              <c:layout>
                <c:manualLayout>
                  <c:x val="0.000817052328815288"/>
                  <c:y val="-0.00115189154608644"/>
                </c:manualLayout>
              </c:layout>
              <c:showLegendKey val="0"/>
              <c:showVal val="1"/>
              <c:showCatName val="0"/>
              <c:showSerName val="0"/>
              <c:showPercent val="0"/>
              <c:showBubbleSize val="0"/>
            </c:dLbl>
            <c:dLbl>
              <c:idx val="1"/>
              <c:layout>
                <c:manualLayout>
                  <c:x val="-0.000670249496367215"/>
                  <c:y val="-0.00908544723102763"/>
                </c:manualLayout>
              </c:layout>
              <c:showLegendKey val="0"/>
              <c:showVal val="1"/>
              <c:showCatName val="0"/>
              <c:showSerName val="0"/>
              <c:showPercent val="0"/>
              <c:showBubbleSize val="0"/>
            </c:dLbl>
            <c:dLbl>
              <c:idx val="2"/>
              <c:layout>
                <c:manualLayout>
                  <c:x val="0.00261489167932353"/>
                  <c:y val="-0.0242999398596405"/>
                </c:manualLayout>
              </c:layout>
              <c:showLegendKey val="0"/>
              <c:showVal val="1"/>
              <c:showCatName val="0"/>
              <c:showSerName val="0"/>
              <c:showPercent val="0"/>
              <c:showBubbleSize val="0"/>
            </c:dLbl>
            <c:dLbl>
              <c:idx val="3"/>
              <c:layout>
                <c:manualLayout>
                  <c:x val="0.00424875199423601"/>
                  <c:y val="-0.00069765472864279"/>
                </c:manualLayout>
              </c:layout>
              <c:tx>
                <c:rich>
                  <a:bodyPr/>
                  <a:lstStyle/>
                  <a:p>
                    <a:r>
                      <a:rPr lang="en-US" sz="1600" dirty="0"/>
                      <a:t>7.7</a:t>
                    </a:r>
                    <a:r>
                      <a:rPr lang="en-US" sz="1600" dirty="0" smtClean="0"/>
                      <a:t>%***</a:t>
                    </a:r>
                    <a:endParaRPr lang="en-US" dirty="0"/>
                  </a:p>
                </c:rich>
              </c:tx>
              <c:showLegendKey val="0"/>
              <c:showVal val="1"/>
              <c:showCatName val="0"/>
              <c:showSerName val="0"/>
              <c:showPercent val="0"/>
              <c:showBubbleSize val="0"/>
            </c:dLbl>
            <c:dLbl>
              <c:idx val="4"/>
              <c:layout>
                <c:manualLayout>
                  <c:x val="0.000490710719983531"/>
                  <c:y val="-0.0132243247819828"/>
                </c:manualLayout>
              </c:layout>
              <c:tx>
                <c:rich>
                  <a:bodyPr/>
                  <a:lstStyle/>
                  <a:p>
                    <a:r>
                      <a:rPr lang="en-US" sz="1600" dirty="0"/>
                      <a:t>6.3</a:t>
                    </a:r>
                    <a:r>
                      <a:rPr lang="en-US" sz="1600" dirty="0" smtClean="0"/>
                      <a:t>%***</a:t>
                    </a:r>
                    <a:endParaRPr lang="en-US" dirty="0"/>
                  </a:p>
                </c:rich>
              </c:tx>
              <c:showLegendKey val="0"/>
              <c:showVal val="1"/>
              <c:showCatName val="0"/>
              <c:showSerName val="0"/>
              <c:showPercent val="0"/>
              <c:showBubbleSize val="0"/>
            </c:dLbl>
            <c:dLbl>
              <c:idx val="5"/>
              <c:layout>
                <c:manualLayout>
                  <c:x val="0.00501415264268437"/>
                  <c:y val="-0.00923715180763695"/>
                </c:manualLayout>
              </c:layout>
              <c:tx>
                <c:rich>
                  <a:bodyPr/>
                  <a:lstStyle/>
                  <a:p>
                    <a:r>
                      <a:rPr lang="en-US" sz="1600" dirty="0"/>
                      <a:t>3.9</a:t>
                    </a:r>
                    <a:r>
                      <a:rPr lang="en-US" sz="1600" dirty="0" smtClean="0"/>
                      <a:t>%***</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Sheet2!$B$2:$G$2</c:f>
              <c:strCache>
                <c:ptCount val="6"/>
                <c:pt idx="0">
                  <c:v>Children</c:v>
                </c:pt>
                <c:pt idx="1">
                  <c:v>Adolescents</c:v>
                </c:pt>
                <c:pt idx="2">
                  <c:v>Young Adults</c:v>
                </c:pt>
                <c:pt idx="3">
                  <c:v>Adults (age 26-44)</c:v>
                </c:pt>
                <c:pt idx="4">
                  <c:v>Adults (age 45-64)</c:v>
                </c:pt>
                <c:pt idx="5">
                  <c:v>Adults (age 65+)</c:v>
                </c:pt>
              </c:strCache>
            </c:strRef>
          </c:cat>
          <c:val>
            <c:numRef>
              <c:f>Sheet2!$B$3:$G$3</c:f>
              <c:numCache>
                <c:formatCode>0.0%</c:formatCode>
                <c:ptCount val="6"/>
                <c:pt idx="0">
                  <c:v>0.1068</c:v>
                </c:pt>
                <c:pt idx="1">
                  <c:v>0.095</c:v>
                </c:pt>
                <c:pt idx="2">
                  <c:v>0.0934</c:v>
                </c:pt>
                <c:pt idx="3">
                  <c:v>0.0773</c:v>
                </c:pt>
                <c:pt idx="4">
                  <c:v>0.0631</c:v>
                </c:pt>
                <c:pt idx="5">
                  <c:v>0.0391</c:v>
                </c:pt>
              </c:numCache>
            </c:numRef>
          </c:val>
        </c:ser>
        <c:dLbls>
          <c:showLegendKey val="0"/>
          <c:showVal val="0"/>
          <c:showCatName val="0"/>
          <c:showSerName val="0"/>
          <c:showPercent val="0"/>
          <c:showBubbleSize val="0"/>
        </c:dLbls>
        <c:gapWidth val="150"/>
        <c:axId val="-2089854408"/>
        <c:axId val="-2089851464"/>
      </c:barChart>
      <c:catAx>
        <c:axId val="-2089854408"/>
        <c:scaling>
          <c:orientation val="minMax"/>
        </c:scaling>
        <c:delete val="0"/>
        <c:axPos val="b"/>
        <c:majorTickMark val="out"/>
        <c:minorTickMark val="none"/>
        <c:tickLblPos val="nextTo"/>
        <c:txPr>
          <a:bodyPr/>
          <a:lstStyle/>
          <a:p>
            <a:pPr>
              <a:defRPr sz="1400"/>
            </a:pPr>
            <a:endParaRPr lang="en-US"/>
          </a:p>
        </c:txPr>
        <c:crossAx val="-2089851464"/>
        <c:crosses val="autoZero"/>
        <c:auto val="1"/>
        <c:lblAlgn val="ctr"/>
        <c:lblOffset val="100"/>
        <c:noMultiLvlLbl val="0"/>
      </c:catAx>
      <c:valAx>
        <c:axId val="-2089851464"/>
        <c:scaling>
          <c:orientation val="minMax"/>
        </c:scaling>
        <c:delete val="0"/>
        <c:axPos val="l"/>
        <c:majorGridlines/>
        <c:numFmt formatCode="0.0%" sourceLinked="1"/>
        <c:majorTickMark val="out"/>
        <c:minorTickMark val="none"/>
        <c:tickLblPos val="nextTo"/>
        <c:txPr>
          <a:bodyPr/>
          <a:lstStyle/>
          <a:p>
            <a:pPr>
              <a:defRPr sz="1600"/>
            </a:pPr>
            <a:endParaRPr lang="en-US"/>
          </a:p>
        </c:txPr>
        <c:crossAx val="-2089854408"/>
        <c:crosses val="autoZero"/>
        <c:crossBetween val="between"/>
      </c:valAx>
    </c:plotArea>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accent3"/>
            </a:solidFill>
            <a:ln w="25400" cap="flat" cmpd="sng" algn="ctr">
              <a:noFill/>
              <a:prstDash val="solid"/>
            </a:ln>
            <a:effectLst/>
          </c:spPr>
          <c:invertIfNegative val="0"/>
          <c:dPt>
            <c:idx val="3"/>
            <c:invertIfNegative val="0"/>
            <c:bubble3D val="0"/>
            <c:spPr>
              <a:solidFill>
                <a:schemeClr val="accent5">
                  <a:lumMod val="75000"/>
                </a:schemeClr>
              </a:solidFill>
              <a:ln w="25400" cap="flat" cmpd="sng" algn="ctr">
                <a:noFill/>
                <a:prstDash val="solid"/>
              </a:ln>
              <a:effectLst/>
            </c:spPr>
          </c:dPt>
          <c:dLbls>
            <c:txPr>
              <a:bodyPr/>
              <a:lstStyle/>
              <a:p>
                <a:pPr>
                  <a:defRPr>
                    <a:solidFill>
                      <a:srgbClr val="FFFFFF"/>
                    </a:solidFill>
                  </a:defRPr>
                </a:pPr>
                <a:endParaRPr lang="en-US"/>
              </a:p>
            </c:txPr>
            <c:showLegendKey val="0"/>
            <c:showVal val="1"/>
            <c:showCatName val="0"/>
            <c:showSerName val="0"/>
            <c:showPercent val="0"/>
            <c:showBubbleSize val="0"/>
            <c:showLeaderLines val="0"/>
          </c:dLbls>
          <c:cat>
            <c:strRef>
              <c:f>Sheet1!$A$2:$A$13</c:f>
              <c:strCache>
                <c:ptCount val="12"/>
                <c:pt idx="0">
                  <c:v>&gt;13</c:v>
                </c:pt>
                <c:pt idx="1">
                  <c:v>13-14</c:v>
                </c:pt>
                <c:pt idx="2">
                  <c:v>15-19</c:v>
                </c:pt>
                <c:pt idx="3">
                  <c:v>20-24</c:v>
                </c:pt>
                <c:pt idx="4">
                  <c:v>25-29</c:v>
                </c:pt>
                <c:pt idx="5">
                  <c:v>30-34</c:v>
                </c:pt>
                <c:pt idx="6">
                  <c:v>35-39</c:v>
                </c:pt>
                <c:pt idx="7">
                  <c:v>40-44</c:v>
                </c:pt>
                <c:pt idx="8">
                  <c:v>45-49</c:v>
                </c:pt>
                <c:pt idx="9">
                  <c:v>50-54</c:v>
                </c:pt>
                <c:pt idx="10">
                  <c:v>55-59</c:v>
                </c:pt>
                <c:pt idx="11">
                  <c:v>60-64</c:v>
                </c:pt>
              </c:strCache>
            </c:strRef>
          </c:cat>
          <c:val>
            <c:numRef>
              <c:f>Sheet1!$B$2:$B$13</c:f>
              <c:numCache>
                <c:formatCode>General</c:formatCode>
                <c:ptCount val="12"/>
                <c:pt idx="0">
                  <c:v>0.4</c:v>
                </c:pt>
                <c:pt idx="1">
                  <c:v>0.5</c:v>
                </c:pt>
                <c:pt idx="2">
                  <c:v>8.8</c:v>
                </c:pt>
                <c:pt idx="3">
                  <c:v>35.3</c:v>
                </c:pt>
                <c:pt idx="4">
                  <c:v>36.3</c:v>
                </c:pt>
                <c:pt idx="5">
                  <c:v>29.0</c:v>
                </c:pt>
                <c:pt idx="6">
                  <c:v>24.8</c:v>
                </c:pt>
                <c:pt idx="7">
                  <c:v>23.1</c:v>
                </c:pt>
                <c:pt idx="8">
                  <c:v>23.4</c:v>
                </c:pt>
                <c:pt idx="9">
                  <c:v>16.6</c:v>
                </c:pt>
                <c:pt idx="10">
                  <c:v>11.6</c:v>
                </c:pt>
                <c:pt idx="11">
                  <c:v>7.3</c:v>
                </c:pt>
              </c:numCache>
            </c:numRef>
          </c:val>
        </c:ser>
        <c:dLbls>
          <c:showLegendKey val="0"/>
          <c:showVal val="0"/>
          <c:showCatName val="0"/>
          <c:showSerName val="0"/>
          <c:showPercent val="0"/>
          <c:showBubbleSize val="0"/>
        </c:dLbls>
        <c:gapWidth val="150"/>
        <c:axId val="1792872392"/>
        <c:axId val="1792875480"/>
      </c:barChart>
      <c:catAx>
        <c:axId val="1792872392"/>
        <c:scaling>
          <c:orientation val="minMax"/>
        </c:scaling>
        <c:delete val="0"/>
        <c:axPos val="b"/>
        <c:majorTickMark val="out"/>
        <c:minorTickMark val="none"/>
        <c:tickLblPos val="nextTo"/>
        <c:txPr>
          <a:bodyPr/>
          <a:lstStyle/>
          <a:p>
            <a:pPr>
              <a:defRPr sz="1400">
                <a:solidFill>
                  <a:srgbClr val="FFFFFF"/>
                </a:solidFill>
              </a:defRPr>
            </a:pPr>
            <a:endParaRPr lang="en-US"/>
          </a:p>
        </c:txPr>
        <c:crossAx val="1792875480"/>
        <c:crosses val="autoZero"/>
        <c:auto val="1"/>
        <c:lblAlgn val="ctr"/>
        <c:lblOffset val="100"/>
        <c:noMultiLvlLbl val="0"/>
      </c:catAx>
      <c:valAx>
        <c:axId val="1792875480"/>
        <c:scaling>
          <c:orientation val="minMax"/>
        </c:scaling>
        <c:delete val="0"/>
        <c:axPos val="l"/>
        <c:majorGridlines/>
        <c:numFmt formatCode="General" sourceLinked="1"/>
        <c:majorTickMark val="out"/>
        <c:minorTickMark val="none"/>
        <c:tickLblPos val="nextTo"/>
        <c:txPr>
          <a:bodyPr/>
          <a:lstStyle/>
          <a:p>
            <a:pPr>
              <a:defRPr>
                <a:solidFill>
                  <a:srgbClr val="FFFFFF"/>
                </a:solidFill>
              </a:defRPr>
            </a:pPr>
            <a:endParaRPr lang="en-US"/>
          </a:p>
        </c:txPr>
        <c:crossAx val="1792872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ln w="19050">
                  <a:noFill/>
                  <a:prstDash val="solid"/>
                </a:ln>
                <a:solidFill>
                  <a:srgbClr val="FFFF00"/>
                </a:solidFill>
              </a:defRPr>
            </a:pPr>
            <a:r>
              <a:rPr lang="en-US" sz="3600" b="1" cap="none" spc="0" dirty="0">
                <a:ln w="19050">
                  <a:noFill/>
                  <a:prstDash val="solid"/>
                </a:ln>
                <a:solidFill>
                  <a:srgbClr val="FFFF00"/>
                </a:solidFill>
                <a:effectLst>
                  <a:outerShdw blurRad="50000" dist="50800" dir="7500000" algn="tl">
                    <a:srgbClr val="000000">
                      <a:shade val="5000"/>
                      <a:alpha val="35000"/>
                    </a:srgbClr>
                  </a:outerShdw>
                </a:effectLst>
              </a:rPr>
              <a:t>Prevalence of Chronic Conditions among Young Adults (18-25), 2011</a:t>
            </a:r>
          </a:p>
        </c:rich>
      </c:tx>
      <c:layout/>
      <c:overlay val="0"/>
    </c:title>
    <c:autoTitleDeleted val="0"/>
    <c:plotArea>
      <c:layout/>
      <c:barChart>
        <c:barDir val="col"/>
        <c:grouping val="clustered"/>
        <c:varyColors val="0"/>
        <c:ser>
          <c:idx val="0"/>
          <c:order val="0"/>
          <c:tx>
            <c:strRef>
              <c:f>Sheet1!$B$1</c:f>
              <c:strCache>
                <c:ptCount val="1"/>
                <c:pt idx="0">
                  <c:v>Prevalence</c:v>
                </c:pt>
              </c:strCache>
            </c:strRef>
          </c:tx>
          <c:invertIfNegative val="0"/>
          <c:dLbls>
            <c:numFmt formatCode="0.0%" sourceLinked="0"/>
            <c:showLegendKey val="0"/>
            <c:showVal val="1"/>
            <c:showCatName val="0"/>
            <c:showSerName val="0"/>
            <c:showPercent val="0"/>
            <c:showBubbleSize val="0"/>
            <c:showLeaderLines val="0"/>
          </c:dLbls>
          <c:cat>
            <c:strRef>
              <c:f>Sheet1!$A$2:$A$8</c:f>
              <c:strCache>
                <c:ptCount val="7"/>
                <c:pt idx="0">
                  <c:v>Obese (BMI&gt;=30)</c:v>
                </c:pt>
                <c:pt idx="1">
                  <c:v>Asthma </c:v>
                </c:pt>
                <c:pt idx="2">
                  <c:v>Hypertension</c:v>
                </c:pt>
                <c:pt idx="3">
                  <c:v>Heart Condition</c:v>
                </c:pt>
                <c:pt idx="4">
                  <c:v>An Ulcer</c:v>
                </c:pt>
                <c:pt idx="5">
                  <c:v>Cancer </c:v>
                </c:pt>
                <c:pt idx="6">
                  <c:v>Diabetes</c:v>
                </c:pt>
              </c:strCache>
            </c:strRef>
          </c:cat>
          <c:val>
            <c:numRef>
              <c:f>Sheet1!$B$2:$B$8</c:f>
              <c:numCache>
                <c:formatCode>0.0%</c:formatCode>
                <c:ptCount val="7"/>
                <c:pt idx="0">
                  <c:v>0.195</c:v>
                </c:pt>
                <c:pt idx="1">
                  <c:v>0.158</c:v>
                </c:pt>
                <c:pt idx="2">
                  <c:v>0.053</c:v>
                </c:pt>
                <c:pt idx="3">
                  <c:v>0.024</c:v>
                </c:pt>
                <c:pt idx="4">
                  <c:v>0.022</c:v>
                </c:pt>
                <c:pt idx="5">
                  <c:v>0.01</c:v>
                </c:pt>
                <c:pt idx="6">
                  <c:v>0.007</c:v>
                </c:pt>
              </c:numCache>
            </c:numRef>
          </c:val>
        </c:ser>
        <c:dLbls>
          <c:showLegendKey val="0"/>
          <c:showVal val="0"/>
          <c:showCatName val="0"/>
          <c:showSerName val="0"/>
          <c:showPercent val="0"/>
          <c:showBubbleSize val="0"/>
        </c:dLbls>
        <c:gapWidth val="150"/>
        <c:axId val="1792946584"/>
        <c:axId val="1792949592"/>
      </c:barChart>
      <c:catAx>
        <c:axId val="1792946584"/>
        <c:scaling>
          <c:orientation val="minMax"/>
        </c:scaling>
        <c:delete val="0"/>
        <c:axPos val="b"/>
        <c:majorTickMark val="out"/>
        <c:minorTickMark val="none"/>
        <c:tickLblPos val="nextTo"/>
        <c:txPr>
          <a:bodyPr/>
          <a:lstStyle/>
          <a:p>
            <a:pPr>
              <a:defRPr sz="1200" b="1"/>
            </a:pPr>
            <a:endParaRPr lang="en-US"/>
          </a:p>
        </c:txPr>
        <c:crossAx val="1792949592"/>
        <c:crosses val="autoZero"/>
        <c:auto val="1"/>
        <c:lblAlgn val="ctr"/>
        <c:lblOffset val="100"/>
        <c:noMultiLvlLbl val="0"/>
      </c:catAx>
      <c:valAx>
        <c:axId val="1792949592"/>
        <c:scaling>
          <c:orientation val="minMax"/>
          <c:max val="0.3"/>
        </c:scaling>
        <c:delete val="0"/>
        <c:axPos val="l"/>
        <c:majorGridlines/>
        <c:numFmt formatCode="0%" sourceLinked="0"/>
        <c:majorTickMark val="out"/>
        <c:minorTickMark val="none"/>
        <c:tickLblPos val="nextTo"/>
        <c:crossAx val="1792946584"/>
        <c:crosses val="autoZero"/>
        <c:crossBetween val="between"/>
      </c:valAx>
      <c:spPr>
        <a:noFill/>
        <a:ln w="25400">
          <a:noFill/>
        </a:ln>
      </c:spPr>
    </c:plotArea>
    <c:plotVisOnly val="1"/>
    <c:dispBlanksAs val="gap"/>
    <c:showDLblsOverMax val="0"/>
  </c:chart>
  <c:txPr>
    <a:bodyPr/>
    <a:lstStyle/>
    <a:p>
      <a:pPr>
        <a:defRPr sz="1800">
          <a:solidFill>
            <a:srgbClr val="FFFFFF"/>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Female</c:v>
                </c:pt>
              </c:strCache>
            </c:strRef>
          </c:tx>
          <c:spPr>
            <a:solidFill>
              <a:srgbClr val="CF00D2"/>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Serious Psychological Distress %</c:v>
                </c:pt>
                <c:pt idx="1">
                  <c:v>Major Depressive Episode %</c:v>
                </c:pt>
                <c:pt idx="2">
                  <c:v>Alcohol Abuse/Dependence %</c:v>
                </c:pt>
                <c:pt idx="3">
                  <c:v>Drug Abuse/Dependence %</c:v>
                </c:pt>
              </c:strCache>
            </c:strRef>
          </c:cat>
          <c:val>
            <c:numRef>
              <c:f>Sheet1!$B$2:$B$5</c:f>
              <c:numCache>
                <c:formatCode>0%</c:formatCode>
                <c:ptCount val="4"/>
                <c:pt idx="0">
                  <c:v>0.223</c:v>
                </c:pt>
                <c:pt idx="1">
                  <c:v>0.12</c:v>
                </c:pt>
                <c:pt idx="2">
                  <c:v>0.1</c:v>
                </c:pt>
                <c:pt idx="3">
                  <c:v>0.05</c:v>
                </c:pt>
              </c:numCache>
            </c:numRef>
          </c:val>
        </c:ser>
        <c:ser>
          <c:idx val="1"/>
          <c:order val="1"/>
          <c:tx>
            <c:strRef>
              <c:f>Sheet1!$C$1</c:f>
              <c:strCache>
                <c:ptCount val="1"/>
                <c:pt idx="0">
                  <c:v>Male</c:v>
                </c:pt>
              </c:strCache>
            </c:strRef>
          </c:tx>
          <c:spPr>
            <a:solidFill>
              <a:schemeClr val="accent4"/>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Serious Psychological Distress %</c:v>
                </c:pt>
                <c:pt idx="1">
                  <c:v>Major Depressive Episode %</c:v>
                </c:pt>
                <c:pt idx="2">
                  <c:v>Alcohol Abuse/Dependence %</c:v>
                </c:pt>
                <c:pt idx="3">
                  <c:v>Drug Abuse/Dependence %</c:v>
                </c:pt>
              </c:strCache>
            </c:strRef>
          </c:cat>
          <c:val>
            <c:numRef>
              <c:f>Sheet1!$C$2:$C$5</c:f>
              <c:numCache>
                <c:formatCode>0%</c:formatCode>
                <c:ptCount val="4"/>
                <c:pt idx="0">
                  <c:v>0.14</c:v>
                </c:pt>
                <c:pt idx="1">
                  <c:v>0.06</c:v>
                </c:pt>
                <c:pt idx="2">
                  <c:v>0.16</c:v>
                </c:pt>
                <c:pt idx="3">
                  <c:v>0.1</c:v>
                </c:pt>
              </c:numCache>
            </c:numRef>
          </c:val>
        </c:ser>
        <c:dLbls>
          <c:showLegendKey val="0"/>
          <c:showVal val="0"/>
          <c:showCatName val="0"/>
          <c:showSerName val="0"/>
          <c:showPercent val="0"/>
          <c:showBubbleSize val="0"/>
        </c:dLbls>
        <c:gapWidth val="150"/>
        <c:axId val="1793346312"/>
        <c:axId val="1793349352"/>
      </c:barChart>
      <c:catAx>
        <c:axId val="1793346312"/>
        <c:scaling>
          <c:orientation val="minMax"/>
        </c:scaling>
        <c:delete val="0"/>
        <c:axPos val="b"/>
        <c:majorTickMark val="out"/>
        <c:minorTickMark val="none"/>
        <c:tickLblPos val="nextTo"/>
        <c:txPr>
          <a:bodyPr/>
          <a:lstStyle/>
          <a:p>
            <a:pPr>
              <a:defRPr sz="1400" b="1" i="0">
                <a:solidFill>
                  <a:schemeClr val="bg1"/>
                </a:solidFill>
              </a:defRPr>
            </a:pPr>
            <a:endParaRPr lang="en-US"/>
          </a:p>
        </c:txPr>
        <c:crossAx val="1793349352"/>
        <c:crosses val="autoZero"/>
        <c:auto val="1"/>
        <c:lblAlgn val="ctr"/>
        <c:lblOffset val="100"/>
        <c:noMultiLvlLbl val="0"/>
      </c:catAx>
      <c:valAx>
        <c:axId val="1793349352"/>
        <c:scaling>
          <c:orientation val="minMax"/>
          <c:max val="0.3"/>
        </c:scaling>
        <c:delete val="0"/>
        <c:axPos val="l"/>
        <c:majorGridlines/>
        <c:numFmt formatCode="0%" sourceLinked="1"/>
        <c:majorTickMark val="out"/>
        <c:minorTickMark val="none"/>
        <c:tickLblPos val="nextTo"/>
        <c:txPr>
          <a:bodyPr/>
          <a:lstStyle/>
          <a:p>
            <a:pPr>
              <a:defRPr>
                <a:solidFill>
                  <a:schemeClr val="bg1"/>
                </a:solidFill>
              </a:defRPr>
            </a:pPr>
            <a:endParaRPr lang="en-US"/>
          </a:p>
        </c:txPr>
        <c:crossAx val="1793346312"/>
        <c:crosses val="autoZero"/>
        <c:crossBetween val="between"/>
      </c:valAx>
    </c:plotArea>
    <c:legend>
      <c:legendPos val="r"/>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Males</c:v>
                </c:pt>
              </c:strCache>
            </c:strRef>
          </c:tx>
          <c:spPr>
            <a:solidFill>
              <a:schemeClr val="accent4"/>
            </a:solidFill>
            <a:ln>
              <a:solidFill>
                <a:srgbClr val="00B0F0"/>
              </a:solidFill>
            </a:ln>
            <a:effectLst>
              <a:outerShdw blurRad="38100" dist="25400" dir="5400000" rotWithShape="0">
                <a:srgbClr val="000000">
                  <a:alpha val="75000"/>
                </a:srgbClr>
              </a:outerShdw>
              <a:softEdge rad="25400"/>
            </a:effectLst>
          </c:spPr>
          <c:invertIfNegative val="0"/>
          <c:dLbls>
            <c:numFmt formatCode="0%" sourceLinked="0"/>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Sheet1!$B$2:$B$3</c:f>
              <c:numCache>
                <c:formatCode>0%</c:formatCode>
                <c:ptCount val="2"/>
                <c:pt idx="0">
                  <c:v>0.945</c:v>
                </c:pt>
                <c:pt idx="1">
                  <c:v>0.673</c:v>
                </c:pt>
              </c:numCache>
            </c:numRef>
          </c:val>
        </c:ser>
        <c:ser>
          <c:idx val="1"/>
          <c:order val="1"/>
          <c:tx>
            <c:strRef>
              <c:f>Sheet1!$C$1</c:f>
              <c:strCache>
                <c:ptCount val="1"/>
                <c:pt idx="0">
                  <c:v>Females</c:v>
                </c:pt>
              </c:strCache>
            </c:strRef>
          </c:tx>
          <c:spPr>
            <a:solidFill>
              <a:srgbClr val="CF00D2"/>
            </a:solidFill>
            <a:ln>
              <a:noFill/>
            </a:ln>
            <a:effectLst>
              <a:outerShdw blurRad="38100" dist="25400" dir="5400000" rotWithShape="0">
                <a:srgbClr val="000000">
                  <a:alpha val="75000"/>
                </a:srgbClr>
              </a:outerShdw>
              <a:softEdge rad="25400"/>
            </a:effectLst>
          </c:spPr>
          <c:invertIfNegative val="0"/>
          <c:dLbls>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Sheet1!$C$2:$C$3</c:f>
              <c:numCache>
                <c:formatCode>0%</c:formatCode>
                <c:ptCount val="2"/>
                <c:pt idx="0">
                  <c:v>0.952</c:v>
                </c:pt>
                <c:pt idx="1">
                  <c:v>0.79</c:v>
                </c:pt>
              </c:numCache>
            </c:numRef>
          </c:val>
        </c:ser>
        <c:dLbls>
          <c:showLegendKey val="0"/>
          <c:showVal val="0"/>
          <c:showCatName val="0"/>
          <c:showSerName val="0"/>
          <c:showPercent val="0"/>
          <c:showBubbleSize val="0"/>
        </c:dLbls>
        <c:gapWidth val="150"/>
        <c:axId val="-2117274632"/>
        <c:axId val="-2115847512"/>
      </c:barChart>
      <c:catAx>
        <c:axId val="-2117274632"/>
        <c:scaling>
          <c:orientation val="minMax"/>
        </c:scaling>
        <c:delete val="0"/>
        <c:axPos val="b"/>
        <c:majorTickMark val="out"/>
        <c:minorTickMark val="none"/>
        <c:tickLblPos val="nextTo"/>
        <c:txPr>
          <a:bodyPr/>
          <a:lstStyle/>
          <a:p>
            <a:pPr>
              <a:defRPr sz="1600"/>
            </a:pPr>
            <a:endParaRPr lang="en-US"/>
          </a:p>
        </c:txPr>
        <c:crossAx val="-2115847512"/>
        <c:crosses val="autoZero"/>
        <c:auto val="1"/>
        <c:lblAlgn val="ctr"/>
        <c:lblOffset val="100"/>
        <c:noMultiLvlLbl val="0"/>
      </c:catAx>
      <c:valAx>
        <c:axId val="-2115847512"/>
        <c:scaling>
          <c:orientation val="minMax"/>
        </c:scaling>
        <c:delete val="0"/>
        <c:axPos val="l"/>
        <c:majorGridlines/>
        <c:numFmt formatCode="0%" sourceLinked="0"/>
        <c:majorTickMark val="out"/>
        <c:minorTickMark val="none"/>
        <c:tickLblPos val="nextTo"/>
        <c:crossAx val="-2117274632"/>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800">
          <a:solidFill>
            <a:schemeClr val="bg1"/>
          </a:solidFill>
          <a:latin typeface="Corbel"/>
          <a:cs typeface="Corbe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Males</c:v>
                </c:pt>
              </c:strCache>
            </c:strRef>
          </c:tx>
          <c:spPr>
            <a:solidFill>
              <a:schemeClr val="accent4"/>
            </a:solidFill>
            <a:ln>
              <a:noFill/>
            </a:ln>
            <a:effectLst>
              <a:outerShdw blurRad="38100" dist="25400" dir="5400000" rotWithShape="0">
                <a:srgbClr val="000000">
                  <a:alpha val="75000"/>
                </a:srgbClr>
              </a:outerShdw>
              <a:softEdge rad="25400"/>
            </a:effectLst>
          </c:spPr>
          <c:invertIfNegative val="0"/>
          <c:dLbls>
            <c:numFmt formatCode="0%" sourceLinked="0"/>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Sheet1!$B$2:$B$3</c:f>
              <c:numCache>
                <c:formatCode>0%</c:formatCode>
                <c:ptCount val="2"/>
                <c:pt idx="0">
                  <c:v>0.893</c:v>
                </c:pt>
                <c:pt idx="1">
                  <c:v>0.669</c:v>
                </c:pt>
              </c:numCache>
            </c:numRef>
          </c:val>
        </c:ser>
        <c:ser>
          <c:idx val="1"/>
          <c:order val="1"/>
          <c:tx>
            <c:strRef>
              <c:f>Sheet1!$C$1</c:f>
              <c:strCache>
                <c:ptCount val="1"/>
                <c:pt idx="0">
                  <c:v>Females</c:v>
                </c:pt>
              </c:strCache>
            </c:strRef>
          </c:tx>
          <c:spPr>
            <a:solidFill>
              <a:srgbClr val="CF00D2"/>
            </a:solidFill>
            <a:ln>
              <a:noFill/>
            </a:ln>
            <a:effectLst>
              <a:outerShdw blurRad="38100" dist="25400" dir="5400000" rotWithShape="0">
                <a:srgbClr val="000000">
                  <a:alpha val="75000"/>
                </a:srgbClr>
              </a:outerShdw>
              <a:softEdge rad="25400"/>
            </a:effectLst>
          </c:spPr>
          <c:invertIfNegative val="0"/>
          <c:dLbls>
            <c:showLegendKey val="0"/>
            <c:showVal val="1"/>
            <c:showCatName val="0"/>
            <c:showSerName val="0"/>
            <c:showPercent val="0"/>
            <c:showBubbleSize val="0"/>
            <c:showLeaderLines val="0"/>
          </c:dLbls>
          <c:cat>
            <c:strRef>
              <c:f>Sheet1!$A$2:$A$3</c:f>
              <c:strCache>
                <c:ptCount val="2"/>
                <c:pt idx="0">
                  <c:v>Adolescents (10-17)</c:v>
                </c:pt>
                <c:pt idx="1">
                  <c:v>Young Adult (18-25)</c:v>
                </c:pt>
              </c:strCache>
            </c:strRef>
          </c:cat>
          <c:val>
            <c:numRef>
              <c:f>Sheet1!$C$2:$C$3</c:f>
              <c:numCache>
                <c:formatCode>0%</c:formatCode>
                <c:ptCount val="2"/>
                <c:pt idx="0">
                  <c:v>0.884</c:v>
                </c:pt>
                <c:pt idx="1">
                  <c:v>0.717</c:v>
                </c:pt>
              </c:numCache>
            </c:numRef>
          </c:val>
        </c:ser>
        <c:dLbls>
          <c:showLegendKey val="0"/>
          <c:showVal val="0"/>
          <c:showCatName val="0"/>
          <c:showSerName val="0"/>
          <c:showPercent val="0"/>
          <c:showBubbleSize val="0"/>
        </c:dLbls>
        <c:gapWidth val="150"/>
        <c:axId val="1814593080"/>
        <c:axId val="1814782088"/>
      </c:barChart>
      <c:catAx>
        <c:axId val="1814593080"/>
        <c:scaling>
          <c:orientation val="minMax"/>
        </c:scaling>
        <c:delete val="0"/>
        <c:axPos val="b"/>
        <c:majorTickMark val="out"/>
        <c:minorTickMark val="none"/>
        <c:tickLblPos val="nextTo"/>
        <c:txPr>
          <a:bodyPr/>
          <a:lstStyle/>
          <a:p>
            <a:pPr>
              <a:defRPr sz="1600"/>
            </a:pPr>
            <a:endParaRPr lang="en-US"/>
          </a:p>
        </c:txPr>
        <c:crossAx val="1814782088"/>
        <c:crosses val="autoZero"/>
        <c:auto val="1"/>
        <c:lblAlgn val="ctr"/>
        <c:lblOffset val="100"/>
        <c:noMultiLvlLbl val="0"/>
      </c:catAx>
      <c:valAx>
        <c:axId val="1814782088"/>
        <c:scaling>
          <c:orientation val="minMax"/>
        </c:scaling>
        <c:delete val="0"/>
        <c:axPos val="l"/>
        <c:majorGridlines/>
        <c:numFmt formatCode="0%" sourceLinked="0"/>
        <c:majorTickMark val="out"/>
        <c:minorTickMark val="none"/>
        <c:tickLblPos val="nextTo"/>
        <c:crossAx val="1814593080"/>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800">
          <a:solidFill>
            <a:schemeClr val="bg1"/>
          </a:solidFill>
          <a:latin typeface="Corbel"/>
          <a:cs typeface="Corbe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39818915221645"/>
          <c:y val="0.109682932528074"/>
          <c:w val="0.713827140051366"/>
          <c:h val="0.770713886736908"/>
        </c:manualLayout>
      </c:layout>
      <c:barChart>
        <c:barDir val="bar"/>
        <c:grouping val="clustered"/>
        <c:varyColors val="0"/>
        <c:ser>
          <c:idx val="0"/>
          <c:order val="0"/>
          <c:tx>
            <c:strRef>
              <c:f>Sheet1!$B$1</c:f>
              <c:strCache>
                <c:ptCount val="1"/>
                <c:pt idx="0">
                  <c:v>Male</c:v>
                </c:pt>
              </c:strCache>
            </c:strRef>
          </c:tx>
          <c:spPr>
            <a:solidFill>
              <a:schemeClr val="accent4"/>
            </a:solidFill>
          </c:spPr>
          <c:invertIfNegative val="0"/>
          <c:dLbls>
            <c:dLbl>
              <c:idx val="0"/>
              <c:layout>
                <c:manualLayout>
                  <c:x val="0.0110347916180766"/>
                  <c:y val="1.08693542363717E-16"/>
                </c:manualLayout>
              </c:layout>
              <c:showLegendKey val="0"/>
              <c:showVal val="1"/>
              <c:showCatName val="0"/>
              <c:showSerName val="0"/>
              <c:showPercent val="0"/>
              <c:showBubbleSize val="0"/>
            </c:dLbl>
            <c:dLbl>
              <c:idx val="1"/>
              <c:layout>
                <c:manualLayout>
                  <c:x val="0.0"/>
                  <c:y val="0.0"/>
                </c:manualLayout>
              </c:layout>
              <c:showLegendKey val="0"/>
              <c:showVal val="1"/>
              <c:showCatName val="0"/>
              <c:showSerName val="0"/>
              <c:showPercent val="0"/>
              <c:showBubbleSize val="0"/>
            </c:dLbl>
            <c:dLbl>
              <c:idx val="2"/>
              <c:layout>
                <c:manualLayout>
                  <c:x val="-0.00157639880258236"/>
                  <c:y val="0.0"/>
                </c:manualLayout>
              </c:layout>
              <c:showLegendKey val="0"/>
              <c:showVal val="1"/>
              <c:showCatName val="0"/>
              <c:showSerName val="0"/>
              <c:showPercent val="0"/>
              <c:showBubbleSize val="0"/>
            </c:dLbl>
            <c:dLbl>
              <c:idx val="3"/>
              <c:layout>
                <c:manualLayout>
                  <c:x val="-0.00157639880258236"/>
                  <c:y val="-2.33417604869278E-7"/>
                </c:manualLayout>
              </c:layout>
              <c:showLegendKey val="0"/>
              <c:showVal val="1"/>
              <c:showCatName val="0"/>
              <c:showSerName val="0"/>
              <c:showPercent val="0"/>
              <c:showBubbleSize val="0"/>
            </c:dLbl>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Alcohol Abuse/Dependence</c:v>
                </c:pt>
                <c:pt idx="1">
                  <c:v>Drug Abuse/Dependence</c:v>
                </c:pt>
                <c:pt idx="2">
                  <c:v>Serious Psychological Stress</c:v>
                </c:pt>
                <c:pt idx="3">
                  <c:v>Major Depressive Episode</c:v>
                </c:pt>
              </c:strCache>
            </c:strRef>
          </c:cat>
          <c:val>
            <c:numRef>
              <c:f>Sheet1!$B$2:$B$5</c:f>
              <c:numCache>
                <c:formatCode>0.0%</c:formatCode>
                <c:ptCount val="4"/>
                <c:pt idx="0">
                  <c:v>0.062</c:v>
                </c:pt>
                <c:pt idx="1">
                  <c:v>0.113</c:v>
                </c:pt>
                <c:pt idx="2">
                  <c:v>0.278</c:v>
                </c:pt>
                <c:pt idx="3">
                  <c:v>0.429</c:v>
                </c:pt>
              </c:numCache>
            </c:numRef>
          </c:val>
        </c:ser>
        <c:ser>
          <c:idx val="1"/>
          <c:order val="1"/>
          <c:tx>
            <c:strRef>
              <c:f>Sheet1!$C$1</c:f>
              <c:strCache>
                <c:ptCount val="1"/>
                <c:pt idx="0">
                  <c:v>Female</c:v>
                </c:pt>
              </c:strCache>
            </c:strRef>
          </c:tx>
          <c:spPr>
            <a:solidFill>
              <a:srgbClr val="CF00D2"/>
            </a:solidFill>
          </c:spPr>
          <c:invertIfNegative val="0"/>
          <c:dLbls>
            <c:dLbl>
              <c:idx val="0"/>
              <c:layout>
                <c:manualLayout>
                  <c:x val="0.00945839281549419"/>
                  <c:y val="0.0"/>
                </c:manualLayout>
              </c:layout>
              <c:showLegendKey val="0"/>
              <c:showVal val="1"/>
              <c:showCatName val="0"/>
              <c:showSerName val="0"/>
              <c:showPercent val="0"/>
              <c:showBubbleSize val="0"/>
            </c:dLbl>
            <c:dLbl>
              <c:idx val="1"/>
              <c:layout>
                <c:manualLayout>
                  <c:x val="0.00157639880258236"/>
                  <c:y val="0.0"/>
                </c:manualLayout>
              </c:layout>
              <c:showLegendKey val="0"/>
              <c:showVal val="1"/>
              <c:showCatName val="0"/>
              <c:showSerName val="0"/>
              <c:showPercent val="0"/>
              <c:showBubbleSize val="0"/>
            </c:dLbl>
            <c:dLbl>
              <c:idx val="2"/>
              <c:layout>
                <c:manualLayout>
                  <c:x val="-0.00315279760516473"/>
                  <c:y val="0.0"/>
                </c:manualLayout>
              </c:layout>
              <c:showLegendKey val="0"/>
              <c:showVal val="1"/>
              <c:showCatName val="0"/>
              <c:showSerName val="0"/>
              <c:showPercent val="0"/>
              <c:showBubbleSize val="0"/>
            </c:dLbl>
            <c:dLbl>
              <c:idx val="3"/>
              <c:layout>
                <c:manualLayout>
                  <c:x val="0.00157639880258236"/>
                  <c:y val="0.0"/>
                </c:manualLayout>
              </c:layout>
              <c:showLegendKey val="0"/>
              <c:showVal val="1"/>
              <c:showCatName val="0"/>
              <c:showSerName val="0"/>
              <c:showPercent val="0"/>
              <c:showBubbleSize val="0"/>
            </c:dLbl>
            <c:txPr>
              <a:bodyPr/>
              <a:lstStyle/>
              <a:p>
                <a:pPr>
                  <a:defRPr sz="1200" b="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Alcohol Abuse/Dependence</c:v>
                </c:pt>
                <c:pt idx="1">
                  <c:v>Drug Abuse/Dependence</c:v>
                </c:pt>
                <c:pt idx="2">
                  <c:v>Serious Psychological Stress</c:v>
                </c:pt>
                <c:pt idx="3">
                  <c:v>Major Depressive Episode</c:v>
                </c:pt>
              </c:strCache>
            </c:strRef>
          </c:cat>
          <c:val>
            <c:numRef>
              <c:f>Sheet1!$C$2:$C$5</c:f>
              <c:numCache>
                <c:formatCode>0.0%</c:formatCode>
                <c:ptCount val="4"/>
                <c:pt idx="0">
                  <c:v>0.043</c:v>
                </c:pt>
                <c:pt idx="1">
                  <c:v>0.104</c:v>
                </c:pt>
                <c:pt idx="2">
                  <c:v>0.364</c:v>
                </c:pt>
                <c:pt idx="3">
                  <c:v>0.533</c:v>
                </c:pt>
              </c:numCache>
            </c:numRef>
          </c:val>
        </c:ser>
        <c:dLbls>
          <c:showLegendKey val="0"/>
          <c:showVal val="0"/>
          <c:showCatName val="0"/>
          <c:showSerName val="0"/>
          <c:showPercent val="0"/>
          <c:showBubbleSize val="0"/>
        </c:dLbls>
        <c:gapWidth val="75"/>
        <c:overlap val="-25"/>
        <c:axId val="1814095864"/>
        <c:axId val="1814098968"/>
      </c:barChart>
      <c:catAx>
        <c:axId val="1814095864"/>
        <c:scaling>
          <c:orientation val="minMax"/>
        </c:scaling>
        <c:delete val="0"/>
        <c:axPos val="l"/>
        <c:majorTickMark val="none"/>
        <c:minorTickMark val="none"/>
        <c:tickLblPos val="nextTo"/>
        <c:txPr>
          <a:bodyPr/>
          <a:lstStyle/>
          <a:p>
            <a:pPr>
              <a:defRPr sz="1200">
                <a:solidFill>
                  <a:schemeClr val="bg1"/>
                </a:solidFill>
              </a:defRPr>
            </a:pPr>
            <a:endParaRPr lang="en-US"/>
          </a:p>
        </c:txPr>
        <c:crossAx val="1814098968"/>
        <c:crosses val="autoZero"/>
        <c:auto val="1"/>
        <c:lblAlgn val="ctr"/>
        <c:lblOffset val="100"/>
        <c:noMultiLvlLbl val="0"/>
      </c:catAx>
      <c:valAx>
        <c:axId val="1814098968"/>
        <c:scaling>
          <c:orientation val="minMax"/>
        </c:scaling>
        <c:delete val="0"/>
        <c:axPos val="b"/>
        <c:majorGridlines/>
        <c:numFmt formatCode="0.0%" sourceLinked="1"/>
        <c:majorTickMark val="none"/>
        <c:minorTickMark val="none"/>
        <c:tickLblPos val="nextTo"/>
        <c:spPr>
          <a:ln w="9525">
            <a:solidFill>
              <a:schemeClr val="bg1"/>
            </a:solidFill>
          </a:ln>
        </c:spPr>
        <c:txPr>
          <a:bodyPr/>
          <a:lstStyle/>
          <a:p>
            <a:pPr>
              <a:defRPr sz="1200">
                <a:solidFill>
                  <a:schemeClr val="bg1"/>
                </a:solidFill>
              </a:defRPr>
            </a:pPr>
            <a:endParaRPr lang="en-US"/>
          </a:p>
        </c:txPr>
        <c:crossAx val="1814095864"/>
        <c:crosses val="autoZero"/>
        <c:crossBetween val="between"/>
      </c:valAx>
      <c:spPr>
        <a:ln w="6350" cmpd="sng"/>
      </c:spPr>
    </c:plotArea>
    <c:legend>
      <c:legendPos val="b"/>
      <c:legendEntry>
        <c:idx val="0"/>
        <c:txPr>
          <a:bodyPr/>
          <a:lstStyle/>
          <a:p>
            <a:pPr>
              <a:defRPr sz="1600">
                <a:solidFill>
                  <a:schemeClr val="bg1"/>
                </a:solidFill>
              </a:defRPr>
            </a:pPr>
            <a:endParaRPr lang="en-US"/>
          </a:p>
        </c:txPr>
      </c:legendEntry>
      <c:legendEntry>
        <c:idx val="1"/>
        <c:txPr>
          <a:bodyPr/>
          <a:lstStyle/>
          <a:p>
            <a:pPr>
              <a:defRPr sz="1600">
                <a:solidFill>
                  <a:schemeClr val="bg1"/>
                </a:solidFill>
              </a:defRPr>
            </a:pPr>
            <a:endParaRPr lang="en-US"/>
          </a:p>
        </c:txPr>
      </c:legendEntry>
      <c:layout>
        <c:manualLayout>
          <c:xMode val="edge"/>
          <c:yMode val="edge"/>
          <c:x val="0.382862087323308"/>
          <c:y val="1.8439990784673E-5"/>
          <c:w val="0.21851171320167"/>
          <c:h val="0.0810164496388679"/>
        </c:manualLayout>
      </c:layout>
      <c:overlay val="0"/>
      <c:txPr>
        <a:bodyPr/>
        <a:lstStyle/>
        <a:p>
          <a:pPr>
            <a:defRPr sz="12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Male</c:v>
                </c:pt>
              </c:strCache>
            </c:strRef>
          </c:tx>
          <c:spPr>
            <a:solidFill>
              <a:schemeClr val="accent4"/>
            </a:solidFill>
          </c:spPr>
          <c:invertIfNegative val="0"/>
          <c:dLbls>
            <c:numFmt formatCode="0%" sourceLinked="0"/>
            <c:showLegendKey val="0"/>
            <c:showVal val="1"/>
            <c:showCatName val="0"/>
            <c:showSerName val="0"/>
            <c:showPercent val="0"/>
            <c:showBubbleSize val="0"/>
            <c:showLeaderLines val="0"/>
          </c:dLbls>
          <c:cat>
            <c:strRef>
              <c:f>Sheet1!$A$2:$A$6</c:f>
              <c:strCache>
                <c:ptCount val="5"/>
                <c:pt idx="0">
                  <c:v>BP Check</c:v>
                </c:pt>
                <c:pt idx="1">
                  <c:v>Talked about smoking if smoker</c:v>
                </c:pt>
                <c:pt idx="2">
                  <c:v>Flu Shot</c:v>
                </c:pt>
                <c:pt idx="3">
                  <c:v>Fasting Blood Sugar</c:v>
                </c:pt>
                <c:pt idx="4">
                  <c:v>Talked about Diet</c:v>
                </c:pt>
              </c:strCache>
            </c:strRef>
          </c:cat>
          <c:val>
            <c:numRef>
              <c:f>Sheet1!$B$2:$B$6</c:f>
              <c:numCache>
                <c:formatCode>0.00%</c:formatCode>
                <c:ptCount val="5"/>
                <c:pt idx="0">
                  <c:v>0.595</c:v>
                </c:pt>
                <c:pt idx="1">
                  <c:v>0.309</c:v>
                </c:pt>
                <c:pt idx="2">
                  <c:v>0.128</c:v>
                </c:pt>
                <c:pt idx="3">
                  <c:v>0.112</c:v>
                </c:pt>
                <c:pt idx="4">
                  <c:v>0.123</c:v>
                </c:pt>
              </c:numCache>
            </c:numRef>
          </c:val>
        </c:ser>
        <c:ser>
          <c:idx val="1"/>
          <c:order val="1"/>
          <c:tx>
            <c:strRef>
              <c:f>Sheet1!$C$1</c:f>
              <c:strCache>
                <c:ptCount val="1"/>
                <c:pt idx="0">
                  <c:v>Female</c:v>
                </c:pt>
              </c:strCache>
            </c:strRef>
          </c:tx>
          <c:spPr>
            <a:solidFill>
              <a:srgbClr val="CF00D2"/>
            </a:solidFill>
          </c:spPr>
          <c:invertIfNegative val="0"/>
          <c:dLbls>
            <c:numFmt formatCode="0%" sourceLinked="0"/>
            <c:showLegendKey val="0"/>
            <c:showVal val="1"/>
            <c:showCatName val="0"/>
            <c:showSerName val="0"/>
            <c:showPercent val="0"/>
            <c:showBubbleSize val="0"/>
            <c:showLeaderLines val="0"/>
          </c:dLbls>
          <c:cat>
            <c:strRef>
              <c:f>Sheet1!$A$2:$A$6</c:f>
              <c:strCache>
                <c:ptCount val="5"/>
                <c:pt idx="0">
                  <c:v>BP Check</c:v>
                </c:pt>
                <c:pt idx="1">
                  <c:v>Talked about smoking if smoker</c:v>
                </c:pt>
                <c:pt idx="2">
                  <c:v>Flu Shot</c:v>
                </c:pt>
                <c:pt idx="3">
                  <c:v>Fasting Blood Sugar</c:v>
                </c:pt>
                <c:pt idx="4">
                  <c:v>Talked about Diet</c:v>
                </c:pt>
              </c:strCache>
            </c:strRef>
          </c:cat>
          <c:val>
            <c:numRef>
              <c:f>Sheet1!$C$2:$C$6</c:f>
              <c:numCache>
                <c:formatCode>0.00%</c:formatCode>
                <c:ptCount val="5"/>
                <c:pt idx="0" formatCode="0%">
                  <c:v>0.813</c:v>
                </c:pt>
                <c:pt idx="1">
                  <c:v>0.512</c:v>
                </c:pt>
                <c:pt idx="2">
                  <c:v>0.25</c:v>
                </c:pt>
                <c:pt idx="3">
                  <c:v>0.23</c:v>
                </c:pt>
                <c:pt idx="4">
                  <c:v>0.222</c:v>
                </c:pt>
              </c:numCache>
            </c:numRef>
          </c:val>
        </c:ser>
        <c:dLbls>
          <c:showLegendKey val="0"/>
          <c:showVal val="0"/>
          <c:showCatName val="0"/>
          <c:showSerName val="0"/>
          <c:showPercent val="0"/>
          <c:showBubbleSize val="0"/>
        </c:dLbls>
        <c:gapWidth val="150"/>
        <c:axId val="1793533240"/>
        <c:axId val="1793536216"/>
      </c:barChart>
      <c:catAx>
        <c:axId val="1793533240"/>
        <c:scaling>
          <c:orientation val="minMax"/>
        </c:scaling>
        <c:delete val="0"/>
        <c:axPos val="b"/>
        <c:majorTickMark val="out"/>
        <c:minorTickMark val="none"/>
        <c:tickLblPos val="nextTo"/>
        <c:crossAx val="1793536216"/>
        <c:crosses val="autoZero"/>
        <c:auto val="1"/>
        <c:lblAlgn val="ctr"/>
        <c:lblOffset val="100"/>
        <c:noMultiLvlLbl val="0"/>
      </c:catAx>
      <c:valAx>
        <c:axId val="1793536216"/>
        <c:scaling>
          <c:orientation val="minMax"/>
        </c:scaling>
        <c:delete val="0"/>
        <c:axPos val="l"/>
        <c:majorGridlines/>
        <c:numFmt formatCode="0%" sourceLinked="0"/>
        <c:majorTickMark val="out"/>
        <c:minorTickMark val="none"/>
        <c:tickLblPos val="nextTo"/>
        <c:crossAx val="1793533240"/>
        <c:crosses val="autoZero"/>
        <c:crossBetween val="between"/>
      </c:valAx>
    </c:plotArea>
    <c:legend>
      <c:legendPos val="r"/>
      <c:overlay val="0"/>
    </c:legend>
    <c:plotVisOnly val="1"/>
    <c:dispBlanksAs val="gap"/>
    <c:showDLblsOverMax val="0"/>
  </c:chart>
  <c:txPr>
    <a:bodyPr/>
    <a:lstStyle/>
    <a:p>
      <a:pPr>
        <a:defRPr sz="1400">
          <a:solidFill>
            <a:srgbClr val="FFFFFF"/>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barChart>
        <c:barDir val="col"/>
        <c:grouping val="clustered"/>
        <c:varyColors val="0"/>
        <c:ser>
          <c:idx val="0"/>
          <c:order val="0"/>
          <c:tx>
            <c:strRef>
              <c:f>Sheet1!$B$1</c:f>
              <c:strCache>
                <c:ptCount val="1"/>
                <c:pt idx="0">
                  <c:v>Overall utilization</c:v>
                </c:pt>
              </c:strCache>
            </c:strRef>
          </c:tx>
          <c:spPr>
            <a:solidFill>
              <a:schemeClr val="bg2">
                <a:lumMod val="40000"/>
                <a:lumOff val="60000"/>
              </a:schemeClr>
            </a:solidFill>
            <a:effectLst>
              <a:outerShdw blurRad="40000" dist="20000" dir="5400000" rotWithShape="0">
                <a:srgbClr val="FF0000">
                  <a:alpha val="38000"/>
                </a:srgbClr>
              </a:outerShdw>
            </a:effectLst>
          </c:spPr>
          <c:invertIfNegative val="0"/>
          <c:dPt>
            <c:idx val="0"/>
            <c:invertIfNegative val="0"/>
            <c:bubble3D val="0"/>
            <c:spPr>
              <a:solidFill>
                <a:schemeClr val="accent3"/>
              </a:solidFill>
              <a:ln>
                <a:solidFill>
                  <a:schemeClr val="accent3"/>
                </a:solidFill>
              </a:ln>
              <a:effectLst>
                <a:outerShdw blurRad="40000" dist="20000" dir="5400000" rotWithShape="0">
                  <a:srgbClr val="FF0000">
                    <a:alpha val="38000"/>
                  </a:srgbClr>
                </a:outerShdw>
              </a:effectLst>
            </c:spPr>
          </c:dPt>
          <c:dPt>
            <c:idx val="1"/>
            <c:invertIfNegative val="0"/>
            <c:bubble3D val="0"/>
            <c:spPr>
              <a:solidFill>
                <a:schemeClr val="accent3"/>
              </a:solidFill>
              <a:ln>
                <a:solidFill>
                  <a:schemeClr val="accent3"/>
                </a:solidFill>
              </a:ln>
              <a:effectLst>
                <a:outerShdw blurRad="40000" dist="20000" dir="5400000" rotWithShape="0">
                  <a:srgbClr val="FF0000">
                    <a:alpha val="38000"/>
                  </a:srgbClr>
                </a:outerShdw>
              </a:effectLst>
            </c:spPr>
          </c:dPt>
          <c:dPt>
            <c:idx val="2"/>
            <c:invertIfNegative val="0"/>
            <c:bubble3D val="0"/>
            <c:spPr>
              <a:solidFill>
                <a:srgbClr val="FF0000"/>
              </a:solidFill>
              <a:ln>
                <a:solidFill>
                  <a:srgbClr val="FF0000"/>
                </a:solidFill>
              </a:ln>
              <a:effectLst>
                <a:outerShdw blurRad="40000" dist="20000" dir="5400000" rotWithShape="0">
                  <a:srgbClr val="FF0000">
                    <a:alpha val="38000"/>
                  </a:srgbClr>
                </a:outerShdw>
              </a:effectLst>
            </c:spPr>
          </c:dPt>
          <c:dPt>
            <c:idx val="3"/>
            <c:invertIfNegative val="0"/>
            <c:bubble3D val="0"/>
            <c:spPr>
              <a:solidFill>
                <a:schemeClr val="accent3"/>
              </a:solidFill>
              <a:ln>
                <a:solidFill>
                  <a:schemeClr val="accent3"/>
                </a:solidFill>
              </a:ln>
              <a:effectLst>
                <a:outerShdw blurRad="40000" dist="20000" dir="5400000" rotWithShape="0">
                  <a:srgbClr val="FF0000">
                    <a:alpha val="38000"/>
                  </a:srgbClr>
                </a:outerShdw>
              </a:effectLst>
            </c:spPr>
          </c:dPt>
          <c:dPt>
            <c:idx val="4"/>
            <c:invertIfNegative val="0"/>
            <c:bubble3D val="0"/>
            <c:spPr>
              <a:solidFill>
                <a:schemeClr val="accent3"/>
              </a:solidFill>
              <a:ln>
                <a:solidFill>
                  <a:schemeClr val="accent3"/>
                </a:solidFill>
              </a:ln>
              <a:effectLst>
                <a:outerShdw blurRad="40000" dist="20000" dir="5400000" rotWithShape="0">
                  <a:srgbClr val="FF0000">
                    <a:alpha val="38000"/>
                  </a:srgbClr>
                </a:outerShdw>
              </a:effectLst>
            </c:spPr>
          </c:dPt>
          <c:dPt>
            <c:idx val="5"/>
            <c:invertIfNegative val="0"/>
            <c:bubble3D val="0"/>
            <c:spPr>
              <a:solidFill>
                <a:schemeClr val="accent3"/>
              </a:solidFill>
              <a:ln>
                <a:solidFill>
                  <a:schemeClr val="accent3"/>
                </a:solidFill>
              </a:ln>
              <a:effectLst>
                <a:outerShdw blurRad="40000" dist="20000" dir="5400000" rotWithShape="0">
                  <a:srgbClr val="FF0000">
                    <a:alpha val="38000"/>
                  </a:srgbClr>
                </a:outerShdw>
              </a:effectLst>
            </c:spPr>
          </c:dPt>
          <c:dLbls>
            <c:dLbl>
              <c:idx val="0"/>
              <c:tx>
                <c:rich>
                  <a:bodyPr/>
                  <a:lstStyle/>
                  <a:p>
                    <a:r>
                      <a:rPr lang="en-US" b="1" dirty="0"/>
                      <a:t>88</a:t>
                    </a:r>
                    <a:r>
                      <a:rPr lang="en-US" b="1" dirty="0" smtClean="0"/>
                      <a:t>%***</a:t>
                    </a:r>
                    <a:endParaRPr lang="en-US" dirty="0"/>
                  </a:p>
                </c:rich>
              </c:tx>
              <c:showLegendKey val="0"/>
              <c:showVal val="1"/>
              <c:showCatName val="0"/>
              <c:showSerName val="0"/>
              <c:showPercent val="0"/>
              <c:showBubbleSize val="0"/>
            </c:dLbl>
            <c:dLbl>
              <c:idx val="1"/>
              <c:tx>
                <c:rich>
                  <a:bodyPr/>
                  <a:lstStyle/>
                  <a:p>
                    <a:r>
                      <a:rPr lang="en-US" b="1" dirty="0"/>
                      <a:t>83</a:t>
                    </a:r>
                    <a:r>
                      <a:rPr lang="en-US" b="1" dirty="0" smtClean="0"/>
                      <a:t>%***</a:t>
                    </a:r>
                    <a:endParaRPr lang="en-US" dirty="0"/>
                  </a:p>
                </c:rich>
              </c:tx>
              <c:showLegendKey val="0"/>
              <c:showVal val="1"/>
              <c:showCatName val="0"/>
              <c:showSerName val="0"/>
              <c:showPercent val="0"/>
              <c:showBubbleSize val="0"/>
            </c:dLbl>
            <c:dLbl>
              <c:idx val="3"/>
              <c:tx>
                <c:rich>
                  <a:bodyPr/>
                  <a:lstStyle/>
                  <a:p>
                    <a:r>
                      <a:rPr lang="en-US" b="1" dirty="0"/>
                      <a:t>78</a:t>
                    </a:r>
                    <a:r>
                      <a:rPr lang="en-US" b="1" dirty="0" smtClean="0"/>
                      <a:t>%***</a:t>
                    </a:r>
                    <a:endParaRPr lang="en-US" dirty="0"/>
                  </a:p>
                </c:rich>
              </c:tx>
              <c:showLegendKey val="0"/>
              <c:showVal val="1"/>
              <c:showCatName val="0"/>
              <c:showSerName val="0"/>
              <c:showPercent val="0"/>
              <c:showBubbleSize val="0"/>
            </c:dLbl>
            <c:dLbl>
              <c:idx val="4"/>
              <c:tx>
                <c:rich>
                  <a:bodyPr/>
                  <a:lstStyle/>
                  <a:p>
                    <a:r>
                      <a:rPr lang="en-US" b="1" dirty="0"/>
                      <a:t>89</a:t>
                    </a:r>
                    <a:r>
                      <a:rPr lang="en-US" b="1" dirty="0" smtClean="0"/>
                      <a:t>%***</a:t>
                    </a:r>
                    <a:endParaRPr lang="en-US" dirty="0"/>
                  </a:p>
                </c:rich>
              </c:tx>
              <c:showLegendKey val="0"/>
              <c:showVal val="1"/>
              <c:showCatName val="0"/>
              <c:showSerName val="0"/>
              <c:showPercent val="0"/>
              <c:showBubbleSize val="0"/>
            </c:dLbl>
            <c:dLbl>
              <c:idx val="5"/>
              <c:tx>
                <c:rich>
                  <a:bodyPr/>
                  <a:lstStyle/>
                  <a:p>
                    <a:r>
                      <a:rPr lang="en-US" b="1" dirty="0"/>
                      <a:t>97</a:t>
                    </a:r>
                    <a:r>
                      <a:rPr lang="en-US" b="1" dirty="0" smtClean="0"/>
                      <a:t>%***</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Sheet1!$A$2:$A$7</c:f>
              <c:strCache>
                <c:ptCount val="6"/>
                <c:pt idx="0">
                  <c:v>Age 0-11</c:v>
                </c:pt>
                <c:pt idx="1">
                  <c:v>Age 12-17</c:v>
                </c:pt>
                <c:pt idx="2">
                  <c:v>Age 18-25</c:v>
                </c:pt>
                <c:pt idx="3">
                  <c:v>Age 26-44</c:v>
                </c:pt>
                <c:pt idx="4">
                  <c:v>Age 45-64</c:v>
                </c:pt>
                <c:pt idx="5">
                  <c:v>Age 65+</c:v>
                </c:pt>
              </c:strCache>
            </c:strRef>
          </c:cat>
          <c:val>
            <c:numRef>
              <c:f>Sheet1!$B$2:$B$7</c:f>
              <c:numCache>
                <c:formatCode>0%</c:formatCode>
                <c:ptCount val="6"/>
                <c:pt idx="0">
                  <c:v>0.88</c:v>
                </c:pt>
                <c:pt idx="1">
                  <c:v>0.83</c:v>
                </c:pt>
                <c:pt idx="2">
                  <c:v>0.72</c:v>
                </c:pt>
                <c:pt idx="3">
                  <c:v>0.78</c:v>
                </c:pt>
                <c:pt idx="4">
                  <c:v>0.89</c:v>
                </c:pt>
                <c:pt idx="5">
                  <c:v>0.97</c:v>
                </c:pt>
              </c:numCache>
            </c:numRef>
          </c:val>
        </c:ser>
        <c:dLbls>
          <c:showLegendKey val="0"/>
          <c:showVal val="1"/>
          <c:showCatName val="0"/>
          <c:showSerName val="0"/>
          <c:showPercent val="0"/>
          <c:showBubbleSize val="0"/>
        </c:dLbls>
        <c:gapWidth val="75"/>
        <c:axId val="-2142030392"/>
        <c:axId val="-2142027336"/>
      </c:barChart>
      <c:catAx>
        <c:axId val="-2142030392"/>
        <c:scaling>
          <c:orientation val="minMax"/>
        </c:scaling>
        <c:delete val="0"/>
        <c:axPos val="b"/>
        <c:majorTickMark val="none"/>
        <c:minorTickMark val="none"/>
        <c:tickLblPos val="nextTo"/>
        <c:txPr>
          <a:bodyPr/>
          <a:lstStyle/>
          <a:p>
            <a:pPr>
              <a:defRPr sz="1600"/>
            </a:pPr>
            <a:endParaRPr lang="en-US"/>
          </a:p>
        </c:txPr>
        <c:crossAx val="-2142027336"/>
        <c:crosses val="autoZero"/>
        <c:auto val="1"/>
        <c:lblAlgn val="ctr"/>
        <c:lblOffset val="100"/>
        <c:noMultiLvlLbl val="0"/>
      </c:catAx>
      <c:valAx>
        <c:axId val="-2142027336"/>
        <c:scaling>
          <c:orientation val="minMax"/>
          <c:max val="1.0"/>
        </c:scaling>
        <c:delete val="0"/>
        <c:axPos val="l"/>
        <c:majorGridlines/>
        <c:numFmt formatCode="0%" sourceLinked="1"/>
        <c:majorTickMark val="none"/>
        <c:minorTickMark val="none"/>
        <c:tickLblPos val="nextTo"/>
        <c:crossAx val="-2142030392"/>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0.49454</cdr:x>
      <cdr:y>0.05721</cdr:y>
    </cdr:from>
    <cdr:to>
      <cdr:x>0.70068</cdr:x>
      <cdr:y>0.12453</cdr:y>
    </cdr:to>
    <cdr:sp macro="" textlink="">
      <cdr:nvSpPr>
        <cdr:cNvPr id="2" name="TextBox 1"/>
        <cdr:cNvSpPr txBox="1"/>
      </cdr:nvSpPr>
      <cdr:spPr>
        <a:xfrm xmlns:a="http://schemas.openxmlformats.org/drawingml/2006/main">
          <a:off x="3316171" y="261583"/>
          <a:ext cx="138233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solidFill>
                <a:srgbClr val="FF0000"/>
              </a:solidFill>
            </a:rPr>
            <a:t>Referent group</a:t>
          </a:r>
          <a:endParaRPr lang="en-US" sz="14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4738CD2-4ABE-E247-B0D1-0CE4FAFE849A}" type="datetimeFigureOut">
              <a:rPr lang="en-US" smtClean="0"/>
              <a:t>3/18/15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C3203D5-1AC8-F644-B956-0ACC9F723A1C}" type="slidenum">
              <a:rPr lang="en-US" smtClean="0"/>
              <a:t>‹#›</a:t>
            </a:fld>
            <a:endParaRPr lang="en-US" dirty="0"/>
          </a:p>
        </p:txBody>
      </p:sp>
    </p:spTree>
    <p:extLst>
      <p:ext uri="{BB962C8B-B14F-4D97-AF65-F5344CB8AC3E}">
        <p14:creationId xmlns:p14="http://schemas.microsoft.com/office/powerpoint/2010/main" val="3347362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24B3BD3-D8EE-F944-97A1-0783BDC8E65A}" type="datetimeFigureOut">
              <a:rPr lang="en-US" smtClean="0"/>
              <a:t>3/18/15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0A0FBA2-4A6A-494E-A397-72BC6D6AEF59}" type="slidenum">
              <a:rPr lang="en-US" smtClean="0"/>
              <a:t>‹#›</a:t>
            </a:fld>
            <a:endParaRPr lang="en-US" dirty="0"/>
          </a:p>
        </p:txBody>
      </p:sp>
    </p:spTree>
    <p:extLst>
      <p:ext uri="{BB962C8B-B14F-4D97-AF65-F5344CB8AC3E}">
        <p14:creationId xmlns:p14="http://schemas.microsoft.com/office/powerpoint/2010/main" val="30070384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0A0FBA2-4A6A-494E-A397-72BC6D6AEF59}" type="slidenum">
              <a:rPr lang="en-US" smtClean="0"/>
              <a:t>1</a:t>
            </a:fld>
            <a:endParaRPr lang="en-US" dirty="0"/>
          </a:p>
        </p:txBody>
      </p:sp>
    </p:spTree>
    <p:extLst>
      <p:ext uri="{BB962C8B-B14F-4D97-AF65-F5344CB8AC3E}">
        <p14:creationId xmlns:p14="http://schemas.microsoft.com/office/powerpoint/2010/main" val="199641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charset="0"/>
                <a:ea typeface="ＭＳ Ｐゴシック" charset="0"/>
                <a:cs typeface="ＭＳ Ｐゴシック" charset="0"/>
              </a:defRPr>
            </a:lvl1pPr>
            <a:lvl2pPr marL="785357" indent="-302060" eaLnBrk="0" hangingPunct="0">
              <a:defRPr sz="3400">
                <a:solidFill>
                  <a:schemeClr val="tx1"/>
                </a:solidFill>
                <a:latin typeface="Arial" charset="0"/>
                <a:ea typeface="ＭＳ Ｐゴシック" charset="0"/>
              </a:defRPr>
            </a:lvl2pPr>
            <a:lvl3pPr marL="1208241" indent="-241649" eaLnBrk="0" hangingPunct="0">
              <a:defRPr sz="3400">
                <a:solidFill>
                  <a:schemeClr val="tx1"/>
                </a:solidFill>
                <a:latin typeface="Arial" charset="0"/>
                <a:ea typeface="ＭＳ Ｐゴシック" charset="0"/>
              </a:defRPr>
            </a:lvl3pPr>
            <a:lvl4pPr marL="1691538" indent="-241649" eaLnBrk="0" hangingPunct="0">
              <a:defRPr sz="3400">
                <a:solidFill>
                  <a:schemeClr val="tx1"/>
                </a:solidFill>
                <a:latin typeface="Arial" charset="0"/>
                <a:ea typeface="ＭＳ Ｐゴシック" charset="0"/>
              </a:defRPr>
            </a:lvl4pPr>
            <a:lvl5pPr marL="2174834" indent="-241649" eaLnBrk="0" hangingPunct="0">
              <a:defRPr sz="3400">
                <a:solidFill>
                  <a:schemeClr val="tx1"/>
                </a:solidFill>
                <a:latin typeface="Arial" charset="0"/>
                <a:ea typeface="ＭＳ Ｐゴシック" charset="0"/>
              </a:defRPr>
            </a:lvl5pPr>
            <a:lvl6pPr marL="2658131" indent="-241649" eaLnBrk="0" fontAlgn="base" hangingPunct="0">
              <a:spcBef>
                <a:spcPct val="0"/>
              </a:spcBef>
              <a:spcAft>
                <a:spcPct val="0"/>
              </a:spcAft>
              <a:defRPr sz="3400">
                <a:solidFill>
                  <a:schemeClr val="tx1"/>
                </a:solidFill>
                <a:latin typeface="Arial" charset="0"/>
                <a:ea typeface="ＭＳ Ｐゴシック" charset="0"/>
              </a:defRPr>
            </a:lvl6pPr>
            <a:lvl7pPr marL="3141427" indent="-241649" eaLnBrk="0" fontAlgn="base" hangingPunct="0">
              <a:spcBef>
                <a:spcPct val="0"/>
              </a:spcBef>
              <a:spcAft>
                <a:spcPct val="0"/>
              </a:spcAft>
              <a:defRPr sz="3400">
                <a:solidFill>
                  <a:schemeClr val="tx1"/>
                </a:solidFill>
                <a:latin typeface="Arial" charset="0"/>
                <a:ea typeface="ＭＳ Ｐゴシック" charset="0"/>
              </a:defRPr>
            </a:lvl7pPr>
            <a:lvl8pPr marL="3624724" indent="-241649" eaLnBrk="0" fontAlgn="base" hangingPunct="0">
              <a:spcBef>
                <a:spcPct val="0"/>
              </a:spcBef>
              <a:spcAft>
                <a:spcPct val="0"/>
              </a:spcAft>
              <a:defRPr sz="3400">
                <a:solidFill>
                  <a:schemeClr val="tx1"/>
                </a:solidFill>
                <a:latin typeface="Arial" charset="0"/>
                <a:ea typeface="ＭＳ Ｐゴシック" charset="0"/>
              </a:defRPr>
            </a:lvl8pPr>
            <a:lvl9pPr marL="4108020" indent="-241649" eaLnBrk="0" fontAlgn="base" hangingPunct="0">
              <a:spcBef>
                <a:spcPct val="0"/>
              </a:spcBef>
              <a:spcAft>
                <a:spcPct val="0"/>
              </a:spcAft>
              <a:defRPr sz="3400">
                <a:solidFill>
                  <a:schemeClr val="tx1"/>
                </a:solidFill>
                <a:latin typeface="Arial" charset="0"/>
                <a:ea typeface="ＭＳ Ｐゴシック" charset="0"/>
              </a:defRPr>
            </a:lvl9pPr>
          </a:lstStyle>
          <a:p>
            <a:pPr eaLnBrk="1" hangingPunct="1"/>
            <a:fld id="{14B3E103-E3F0-E848-B53B-8AFB6B55F77A}" type="slidenum">
              <a:rPr lang="en-US" sz="1300">
                <a:latin typeface="Times" charset="0"/>
              </a:rPr>
              <a:pPr eaLnBrk="1" hangingPunct="1"/>
              <a:t>10</a:t>
            </a:fld>
            <a:endParaRPr lang="en-US" sz="1300" dirty="0">
              <a:latin typeface="Times" charset="0"/>
            </a:endParaRPr>
          </a:p>
        </p:txBody>
      </p:sp>
      <p:sp>
        <p:nvSpPr>
          <p:cNvPr id="3481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Focus on role</a:t>
            </a:r>
            <a:r>
              <a:rPr lang="en-US" baseline="0" dirty="0" smtClean="0"/>
              <a:t> injury and violence in mortality – largely preventable</a:t>
            </a:r>
          </a:p>
          <a:p>
            <a:endParaRPr lang="en-US" baseline="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11</a:t>
            </a:fld>
            <a:endParaRPr lang="en-US" dirty="0"/>
          </a:p>
        </p:txBody>
      </p:sp>
    </p:spTree>
    <p:extLst>
      <p:ext uri="{BB962C8B-B14F-4D97-AF65-F5344CB8AC3E}">
        <p14:creationId xmlns:p14="http://schemas.microsoft.com/office/powerpoint/2010/main" val="218892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Sexually Transmitted</a:t>
            </a:r>
            <a:r>
              <a:rPr lang="en-US" baseline="0" dirty="0" smtClean="0"/>
              <a:t> Disease Surveillance 2013 (CDC): </a:t>
            </a:r>
            <a:r>
              <a:rPr lang="en-US" dirty="0" smtClean="0"/>
              <a:t>The surveillance information</a:t>
            </a:r>
            <a:r>
              <a:rPr lang="en-US" baseline="0" dirty="0" smtClean="0"/>
              <a:t> in this report in based on the following sources of data: (1) notifiable disease reporting from state and local STD programs; (2) projects that monitor STD positivity and prevalence in various settings, including the National Job Training Program, the STD Surveillance Network, and the Gonococcal Isolate Surveillance Project; and (3) other national surveys implemented by federal and private organizations. </a:t>
            </a:r>
          </a:p>
          <a:p>
            <a:pPr defTabSz="483306">
              <a:defRPr/>
            </a:pPr>
            <a:endParaRPr lang="en-US" baseline="0" dirty="0" smtClean="0"/>
          </a:p>
          <a:p>
            <a:pPr defTabSz="483306">
              <a:defRPr/>
            </a:pPr>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12</a:t>
            </a:fld>
            <a:endParaRPr lang="en-US" dirty="0"/>
          </a:p>
        </p:txBody>
      </p:sp>
    </p:spTree>
    <p:extLst>
      <p:ext uri="{BB962C8B-B14F-4D97-AF65-F5344CB8AC3E}">
        <p14:creationId xmlns:p14="http://schemas.microsoft.com/office/powerpoint/2010/main" val="212299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Sexually Transmitted</a:t>
            </a:r>
            <a:r>
              <a:rPr lang="en-US" baseline="0" dirty="0" smtClean="0"/>
              <a:t> Disease Surveillance 2013 (CDC): </a:t>
            </a:r>
            <a:r>
              <a:rPr lang="en-US" dirty="0" smtClean="0"/>
              <a:t>The surveillance information</a:t>
            </a:r>
            <a:r>
              <a:rPr lang="en-US" baseline="0" dirty="0" smtClean="0"/>
              <a:t> in this report in based on the following sources of data: (1) notifiable disease reporting from state and local STD programs; (2) projects that monitor STD positivity and prevalence in various settings, including the National Job Training Program, the STD Surveillance Network, and the Gonococcal Isolate Surveillance Project; and (3) other national surveys implemented by federal and private organizations.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13</a:t>
            </a:fld>
            <a:endParaRPr lang="en-US" dirty="0"/>
          </a:p>
        </p:txBody>
      </p:sp>
    </p:spTree>
    <p:extLst>
      <p:ext uri="{BB962C8B-B14F-4D97-AF65-F5344CB8AC3E}">
        <p14:creationId xmlns:p14="http://schemas.microsoft.com/office/powerpoint/2010/main" val="96795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http://www.cdc.gov/hiv/pdf/g-l/hiv_surveillance_report_vol_25.pdf#Page=17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14</a:t>
            </a:fld>
            <a:endParaRPr lang="en-US" dirty="0"/>
          </a:p>
        </p:txBody>
      </p:sp>
    </p:spTree>
    <p:extLst>
      <p:ext uri="{BB962C8B-B14F-4D97-AF65-F5344CB8AC3E}">
        <p14:creationId xmlns:p14="http://schemas.microsoft.com/office/powerpoint/2010/main" val="88968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15</a:t>
            </a:fld>
            <a:endParaRPr lang="en-US" dirty="0"/>
          </a:p>
        </p:txBody>
      </p:sp>
    </p:spTree>
    <p:extLst>
      <p:ext uri="{BB962C8B-B14F-4D97-AF65-F5344CB8AC3E}">
        <p14:creationId xmlns:p14="http://schemas.microsoft.com/office/powerpoint/2010/main" val="2184660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0A0FBA2-4A6A-494E-A397-72BC6D6AEF59}" type="slidenum">
              <a:rPr lang="en-US" smtClean="0"/>
              <a:t>16</a:t>
            </a:fld>
            <a:endParaRPr lang="en-US" dirty="0"/>
          </a:p>
        </p:txBody>
      </p:sp>
    </p:spTree>
    <p:extLst>
      <p:ext uri="{BB962C8B-B14F-4D97-AF65-F5344CB8AC3E}">
        <p14:creationId xmlns:p14="http://schemas.microsoft.com/office/powerpoint/2010/main" val="330961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F0A0FBA2-4A6A-494E-A397-72BC6D6AEF59}" type="slidenum">
              <a:rPr lang="en-US" smtClean="0"/>
              <a:t>17</a:t>
            </a:fld>
            <a:endParaRPr lang="en-US" dirty="0"/>
          </a:p>
        </p:txBody>
      </p:sp>
    </p:spTree>
    <p:extLst>
      <p:ext uri="{BB962C8B-B14F-4D97-AF65-F5344CB8AC3E}">
        <p14:creationId xmlns:p14="http://schemas.microsoft.com/office/powerpoint/2010/main" val="3615111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AA45E7-1BCC-3445-8EDC-A231A08CFC6D}" type="slidenum">
              <a:rPr lang="en-US"/>
              <a:pPr>
                <a:defRPr/>
              </a:pPr>
              <a:t>18</a:t>
            </a:fld>
            <a:endParaRPr lang="en-US" dirty="0"/>
          </a:p>
        </p:txBody>
      </p:sp>
      <p:sp>
        <p:nvSpPr>
          <p:cNvPr id="479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9235" name="Rectangle 3"/>
          <p:cNvSpPr>
            <a:spLocks noGrp="1" noChangeArrowheads="1"/>
          </p:cNvSpPr>
          <p:nvPr>
            <p:ph type="body" idx="1"/>
          </p:nvPr>
        </p:nvSpPr>
        <p:spPr/>
        <p:txBody>
          <a:bodyPr/>
          <a:lstStyle/>
          <a:p>
            <a:pPr>
              <a:defRPr/>
            </a:pPr>
            <a:r>
              <a:rPr lang="en-US" dirty="0" smtClean="0">
                <a:cs typeface="+mn-cs"/>
              </a:rPr>
              <a:t>Commonwealth data:</a:t>
            </a:r>
          </a:p>
          <a:p>
            <a:pPr>
              <a:defRPr/>
            </a:pPr>
            <a:r>
              <a:rPr lang="en-US" dirty="0" smtClean="0">
                <a:cs typeface="+mn-cs"/>
              </a:rPr>
              <a:t>Full-time Students: 18% uninsured, 48% parental coverage, 27% other/university coverage</a:t>
            </a:r>
          </a:p>
          <a:p>
            <a:pPr>
              <a:defRPr/>
            </a:pPr>
            <a:r>
              <a:rPr lang="en-US" dirty="0" smtClean="0">
                <a:cs typeface="+mn-cs"/>
              </a:rPr>
              <a:t>Non-students: 36% uninsured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19</a:t>
            </a:fld>
            <a:endParaRPr lang="en-US" dirty="0"/>
          </a:p>
        </p:txBody>
      </p:sp>
    </p:spTree>
    <p:extLst>
      <p:ext uri="{BB962C8B-B14F-4D97-AF65-F5344CB8AC3E}">
        <p14:creationId xmlns:p14="http://schemas.microsoft.com/office/powerpoint/2010/main" val="233990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introduce center: say we are happy to entertain questions about center</a:t>
            </a:r>
          </a:p>
        </p:txBody>
      </p:sp>
      <p:sp>
        <p:nvSpPr>
          <p:cNvPr id="4" name="Slide Number Placeholder 3"/>
          <p:cNvSpPr>
            <a:spLocks noGrp="1"/>
          </p:cNvSpPr>
          <p:nvPr>
            <p:ph type="sldNum" sz="quarter" idx="10"/>
          </p:nvPr>
        </p:nvSpPr>
        <p:spPr/>
        <p:txBody>
          <a:bodyPr/>
          <a:lstStyle/>
          <a:p>
            <a:fld id="{F0A0FBA2-4A6A-494E-A397-72BC6D6AEF59}" type="slidenum">
              <a:rPr lang="en-US" smtClean="0"/>
              <a:t>2</a:t>
            </a:fld>
            <a:endParaRPr lang="en-US" dirty="0"/>
          </a:p>
        </p:txBody>
      </p:sp>
    </p:spTree>
    <p:extLst>
      <p:ext uri="{BB962C8B-B14F-4D97-AF65-F5344CB8AC3E}">
        <p14:creationId xmlns:p14="http://schemas.microsoft.com/office/powerpoint/2010/main" val="392070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a:buChar char="•"/>
            </a:pPr>
            <a:r>
              <a:rPr lang="en-US" dirty="0" smtClean="0"/>
              <a:t>Most young adults are healthy. Nonetheless, services needed by all or some of the population include:</a:t>
            </a:r>
          </a:p>
          <a:p>
            <a:pPr marL="664546" lvl="1" indent="-181240">
              <a:buFont typeface="Arial"/>
              <a:buChar char="•"/>
            </a:pPr>
            <a:r>
              <a:rPr lang="en-US" dirty="0" smtClean="0"/>
              <a:t>Preventive services, including oral health care</a:t>
            </a:r>
          </a:p>
          <a:p>
            <a:pPr marL="664546" lvl="1" indent="-181240">
              <a:buFont typeface="Arial"/>
              <a:buChar char="•"/>
            </a:pPr>
            <a:r>
              <a:rPr lang="en-US" dirty="0" smtClean="0"/>
              <a:t>Sexual health services</a:t>
            </a:r>
          </a:p>
          <a:p>
            <a:pPr marL="664546" lvl="1" indent="-181240">
              <a:buFont typeface="Arial"/>
              <a:buChar char="•"/>
            </a:pPr>
            <a:r>
              <a:rPr lang="en-US" dirty="0" smtClean="0"/>
              <a:t>Care for chronic conditions </a:t>
            </a:r>
          </a:p>
          <a:p>
            <a:pPr marL="1147852" lvl="2" indent="-181240">
              <a:buFont typeface="Arial"/>
              <a:buChar char="•"/>
            </a:pPr>
            <a:r>
              <a:rPr lang="en-US" dirty="0" smtClean="0"/>
              <a:t>Mental health issues are critical at this age</a:t>
            </a:r>
          </a:p>
          <a:p>
            <a:pPr marL="1147852" lvl="2" indent="-181240">
              <a:buFont typeface="Arial"/>
              <a:buChar char="•"/>
            </a:pPr>
            <a:r>
              <a:rPr lang="en-US" dirty="0" smtClean="0"/>
              <a:t>Other conditions that have peak onset during early adulthood</a:t>
            </a:r>
          </a:p>
          <a:p>
            <a:pPr lvl="2"/>
            <a:r>
              <a:rPr lang="en-US" dirty="0" smtClean="0"/>
              <a:t>	i.e.)</a:t>
            </a:r>
            <a:r>
              <a:rPr lang="en-US" baseline="0" dirty="0" smtClean="0"/>
              <a:t> </a:t>
            </a:r>
            <a:r>
              <a:rPr lang="en-US" b="1" baseline="0" dirty="0" smtClean="0"/>
              <a:t>Habituation of substance use</a:t>
            </a:r>
            <a:endParaRPr lang="en-US" dirty="0" smtClean="0"/>
          </a:p>
          <a:p>
            <a:endParaRPr lang="en-US" dirty="0" smtClean="0"/>
          </a:p>
          <a:p>
            <a:endParaRPr lang="en-US" dirty="0"/>
          </a:p>
          <a:p>
            <a:r>
              <a:rPr lang="en-US" dirty="0" smtClean="0"/>
              <a:t>IN THIS SLIDE RELATE TO PREVIOUS STUFF AND FUTURE SLIDES</a:t>
            </a:r>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20</a:t>
            </a:fld>
            <a:endParaRPr lang="en-US" dirty="0"/>
          </a:p>
        </p:txBody>
      </p:sp>
    </p:spTree>
    <p:extLst>
      <p:ext uri="{BB962C8B-B14F-4D97-AF65-F5344CB8AC3E}">
        <p14:creationId xmlns:p14="http://schemas.microsoft.com/office/powerpoint/2010/main" val="1663342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Lau MEPS Paper</a:t>
            </a:r>
            <a:endParaRPr lang="en-US" b="1" dirty="0"/>
          </a:p>
        </p:txBody>
      </p:sp>
      <p:sp>
        <p:nvSpPr>
          <p:cNvPr id="4" name="Slide Number Placeholder 3"/>
          <p:cNvSpPr>
            <a:spLocks noGrp="1"/>
          </p:cNvSpPr>
          <p:nvPr>
            <p:ph type="sldNum" sz="quarter" idx="10"/>
          </p:nvPr>
        </p:nvSpPr>
        <p:spPr/>
        <p:txBody>
          <a:bodyPr/>
          <a:lstStyle/>
          <a:p>
            <a:fld id="{F0A0FBA2-4A6A-494E-A397-72BC6D6AEF59}" type="slidenum">
              <a:rPr lang="en-US" smtClean="0"/>
              <a:t>21</a:t>
            </a:fld>
            <a:endParaRPr lang="en-US" dirty="0"/>
          </a:p>
        </p:txBody>
      </p:sp>
    </p:spTree>
    <p:extLst>
      <p:ext uri="{BB962C8B-B14F-4D97-AF65-F5344CB8AC3E}">
        <p14:creationId xmlns:p14="http://schemas.microsoft.com/office/powerpoint/2010/main" val="427139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lstStyle/>
          <a:p>
            <a:r>
              <a:rPr lang="en-US" dirty="0" smtClean="0"/>
              <a:t>And even with the history that we have portrayed of increasing risk – our YA are much more likely to not have a usual source of care with Males&gt;Females.  Females probably have greater access because females have greater sources of entry into care.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22</a:t>
            </a:fld>
            <a:endParaRPr lang="en-US" dirty="0"/>
          </a:p>
        </p:txBody>
      </p:sp>
    </p:spTree>
    <p:extLst>
      <p:ext uri="{BB962C8B-B14F-4D97-AF65-F5344CB8AC3E}">
        <p14:creationId xmlns:p14="http://schemas.microsoft.com/office/powerpoint/2010/main" val="340137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lstStyle/>
          <a:p>
            <a:r>
              <a:rPr lang="en-US" dirty="0" smtClean="0"/>
              <a:t>And less likely to be insured – this slide does include the first year of the ACA expansion.</a:t>
            </a:r>
          </a:p>
          <a:p>
            <a:r>
              <a:rPr lang="en-US" dirty="0" smtClean="0"/>
              <a:t>With Medicaid expansion in some states, we may see increased expansion of coverage for YA.</a:t>
            </a:r>
          </a:p>
          <a:p>
            <a:endParaRPr lang="en-US" dirty="0"/>
          </a:p>
          <a:p>
            <a:r>
              <a:rPr lang="en-US" dirty="0" smtClean="0"/>
              <a:t>DO WE WANT TO THINK ABOUT HOW THIS COMPARES WITH THE REST OF THE AGE GROUPS.</a:t>
            </a:r>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23</a:t>
            </a:fld>
            <a:endParaRPr lang="en-US" dirty="0"/>
          </a:p>
        </p:txBody>
      </p:sp>
    </p:spTree>
    <p:extLst>
      <p:ext uri="{BB962C8B-B14F-4D97-AF65-F5344CB8AC3E}">
        <p14:creationId xmlns:p14="http://schemas.microsoft.com/office/powerpoint/2010/main" val="340137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24</a:t>
            </a:fld>
            <a:endParaRPr lang="en-US" dirty="0"/>
          </a:p>
        </p:txBody>
      </p:sp>
    </p:spTree>
    <p:extLst>
      <p:ext uri="{BB962C8B-B14F-4D97-AF65-F5344CB8AC3E}">
        <p14:creationId xmlns:p14="http://schemas.microsoft.com/office/powerpoint/2010/main" val="944830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25</a:t>
            </a:fld>
            <a:endParaRPr lang="en-US" dirty="0"/>
          </a:p>
        </p:txBody>
      </p:sp>
    </p:spTree>
    <p:extLst>
      <p:ext uri="{BB962C8B-B14F-4D97-AF65-F5344CB8AC3E}">
        <p14:creationId xmlns:p14="http://schemas.microsoft.com/office/powerpoint/2010/main" val="172507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26</a:t>
            </a:fld>
            <a:endParaRPr lang="en-US" dirty="0"/>
          </a:p>
        </p:txBody>
      </p:sp>
    </p:spTree>
    <p:extLst>
      <p:ext uri="{BB962C8B-B14F-4D97-AF65-F5344CB8AC3E}">
        <p14:creationId xmlns:p14="http://schemas.microsoft.com/office/powerpoint/2010/main" val="395071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27</a:t>
            </a:fld>
            <a:endParaRPr lang="en-US" dirty="0"/>
          </a:p>
        </p:txBody>
      </p:sp>
    </p:spTree>
    <p:extLst>
      <p:ext uri="{BB962C8B-B14F-4D97-AF65-F5344CB8AC3E}">
        <p14:creationId xmlns:p14="http://schemas.microsoft.com/office/powerpoint/2010/main" val="4124891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u="sng">
                <a:solidFill>
                  <a:schemeClr val="tx1"/>
                </a:solidFill>
                <a:latin typeface="Arial" charset="0"/>
                <a:ea typeface="ＭＳ Ｐゴシック" charset="0"/>
                <a:cs typeface="ＭＳ Ｐゴシック" charset="0"/>
              </a:defRPr>
            </a:lvl1pPr>
            <a:lvl2pPr marL="785357" indent="-302060">
              <a:defRPr sz="2500" u="sng">
                <a:solidFill>
                  <a:schemeClr val="tx1"/>
                </a:solidFill>
                <a:latin typeface="Arial" charset="0"/>
                <a:ea typeface="ＭＳ Ｐゴシック" charset="0"/>
              </a:defRPr>
            </a:lvl2pPr>
            <a:lvl3pPr marL="1208241" indent="-241649">
              <a:defRPr sz="2500" u="sng">
                <a:solidFill>
                  <a:schemeClr val="tx1"/>
                </a:solidFill>
                <a:latin typeface="Arial" charset="0"/>
                <a:ea typeface="ＭＳ Ｐゴシック" charset="0"/>
              </a:defRPr>
            </a:lvl3pPr>
            <a:lvl4pPr marL="1691538" indent="-241649">
              <a:defRPr sz="2500" u="sng">
                <a:solidFill>
                  <a:schemeClr val="tx1"/>
                </a:solidFill>
                <a:latin typeface="Arial" charset="0"/>
                <a:ea typeface="ＭＳ Ｐゴシック" charset="0"/>
              </a:defRPr>
            </a:lvl4pPr>
            <a:lvl5pPr marL="2174834" indent="-241649">
              <a:defRPr sz="2500" u="sng">
                <a:solidFill>
                  <a:schemeClr val="tx1"/>
                </a:solidFill>
                <a:latin typeface="Arial" charset="0"/>
                <a:ea typeface="ＭＳ Ｐゴシック" charset="0"/>
              </a:defRPr>
            </a:lvl5pPr>
            <a:lvl6pPr marL="2658131" indent="-241649" eaLnBrk="0" fontAlgn="base" hangingPunct="0">
              <a:spcBef>
                <a:spcPct val="0"/>
              </a:spcBef>
              <a:spcAft>
                <a:spcPct val="0"/>
              </a:spcAft>
              <a:defRPr sz="2500" u="sng">
                <a:solidFill>
                  <a:schemeClr val="tx1"/>
                </a:solidFill>
                <a:latin typeface="Arial" charset="0"/>
                <a:ea typeface="ＭＳ Ｐゴシック" charset="0"/>
              </a:defRPr>
            </a:lvl6pPr>
            <a:lvl7pPr marL="3141427" indent="-241649" eaLnBrk="0" fontAlgn="base" hangingPunct="0">
              <a:spcBef>
                <a:spcPct val="0"/>
              </a:spcBef>
              <a:spcAft>
                <a:spcPct val="0"/>
              </a:spcAft>
              <a:defRPr sz="2500" u="sng">
                <a:solidFill>
                  <a:schemeClr val="tx1"/>
                </a:solidFill>
                <a:latin typeface="Arial" charset="0"/>
                <a:ea typeface="ＭＳ Ｐゴシック" charset="0"/>
              </a:defRPr>
            </a:lvl7pPr>
            <a:lvl8pPr marL="3624724" indent="-241649" eaLnBrk="0" fontAlgn="base" hangingPunct="0">
              <a:spcBef>
                <a:spcPct val="0"/>
              </a:spcBef>
              <a:spcAft>
                <a:spcPct val="0"/>
              </a:spcAft>
              <a:defRPr sz="2500" u="sng">
                <a:solidFill>
                  <a:schemeClr val="tx1"/>
                </a:solidFill>
                <a:latin typeface="Arial" charset="0"/>
                <a:ea typeface="ＭＳ Ｐゴシック" charset="0"/>
              </a:defRPr>
            </a:lvl8pPr>
            <a:lvl9pPr marL="4108020" indent="-241649" eaLnBrk="0" fontAlgn="base" hangingPunct="0">
              <a:spcBef>
                <a:spcPct val="0"/>
              </a:spcBef>
              <a:spcAft>
                <a:spcPct val="0"/>
              </a:spcAft>
              <a:defRPr sz="2500" u="sng">
                <a:solidFill>
                  <a:schemeClr val="tx1"/>
                </a:solidFill>
                <a:latin typeface="Arial" charset="0"/>
                <a:ea typeface="ＭＳ Ｐゴシック" charset="0"/>
              </a:defRPr>
            </a:lvl9pPr>
          </a:lstStyle>
          <a:p>
            <a:fld id="{B000E594-4DDC-344D-903B-6A3663A03747}" type="slidenum">
              <a:rPr lang="en-US" sz="1300" u="none">
                <a:latin typeface="Times New Roman" charset="0"/>
              </a:rPr>
              <a:pPr/>
              <a:t>28</a:t>
            </a:fld>
            <a:endParaRPr lang="en-US" sz="1300" u="none" dirty="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u="sng">
                <a:solidFill>
                  <a:schemeClr val="tx1"/>
                </a:solidFill>
                <a:latin typeface="Arial" charset="0"/>
                <a:ea typeface="ＭＳ Ｐゴシック" charset="0"/>
                <a:cs typeface="ＭＳ Ｐゴシック" charset="0"/>
              </a:defRPr>
            </a:lvl1pPr>
            <a:lvl2pPr marL="785357" indent="-302060">
              <a:defRPr sz="2500" u="sng">
                <a:solidFill>
                  <a:schemeClr val="tx1"/>
                </a:solidFill>
                <a:latin typeface="Arial" charset="0"/>
                <a:ea typeface="ＭＳ Ｐゴシック" charset="0"/>
              </a:defRPr>
            </a:lvl2pPr>
            <a:lvl3pPr marL="1208241" indent="-241649">
              <a:defRPr sz="2500" u="sng">
                <a:solidFill>
                  <a:schemeClr val="tx1"/>
                </a:solidFill>
                <a:latin typeface="Arial" charset="0"/>
                <a:ea typeface="ＭＳ Ｐゴシック" charset="0"/>
              </a:defRPr>
            </a:lvl3pPr>
            <a:lvl4pPr marL="1691538" indent="-241649">
              <a:defRPr sz="2500" u="sng">
                <a:solidFill>
                  <a:schemeClr val="tx1"/>
                </a:solidFill>
                <a:latin typeface="Arial" charset="0"/>
                <a:ea typeface="ＭＳ Ｐゴシック" charset="0"/>
              </a:defRPr>
            </a:lvl4pPr>
            <a:lvl5pPr marL="2174834" indent="-241649">
              <a:defRPr sz="2500" u="sng">
                <a:solidFill>
                  <a:schemeClr val="tx1"/>
                </a:solidFill>
                <a:latin typeface="Arial" charset="0"/>
                <a:ea typeface="ＭＳ Ｐゴシック" charset="0"/>
              </a:defRPr>
            </a:lvl5pPr>
            <a:lvl6pPr marL="2658131" indent="-241649" eaLnBrk="0" fontAlgn="base" hangingPunct="0">
              <a:spcBef>
                <a:spcPct val="0"/>
              </a:spcBef>
              <a:spcAft>
                <a:spcPct val="0"/>
              </a:spcAft>
              <a:defRPr sz="2500" u="sng">
                <a:solidFill>
                  <a:schemeClr val="tx1"/>
                </a:solidFill>
                <a:latin typeface="Arial" charset="0"/>
                <a:ea typeface="ＭＳ Ｐゴシック" charset="0"/>
              </a:defRPr>
            </a:lvl6pPr>
            <a:lvl7pPr marL="3141427" indent="-241649" eaLnBrk="0" fontAlgn="base" hangingPunct="0">
              <a:spcBef>
                <a:spcPct val="0"/>
              </a:spcBef>
              <a:spcAft>
                <a:spcPct val="0"/>
              </a:spcAft>
              <a:defRPr sz="2500" u="sng">
                <a:solidFill>
                  <a:schemeClr val="tx1"/>
                </a:solidFill>
                <a:latin typeface="Arial" charset="0"/>
                <a:ea typeface="ＭＳ Ｐゴシック" charset="0"/>
              </a:defRPr>
            </a:lvl7pPr>
            <a:lvl8pPr marL="3624724" indent="-241649" eaLnBrk="0" fontAlgn="base" hangingPunct="0">
              <a:spcBef>
                <a:spcPct val="0"/>
              </a:spcBef>
              <a:spcAft>
                <a:spcPct val="0"/>
              </a:spcAft>
              <a:defRPr sz="2500" u="sng">
                <a:solidFill>
                  <a:schemeClr val="tx1"/>
                </a:solidFill>
                <a:latin typeface="Arial" charset="0"/>
                <a:ea typeface="ＭＳ Ｐゴシック" charset="0"/>
              </a:defRPr>
            </a:lvl8pPr>
            <a:lvl9pPr marL="4108020" indent="-241649" eaLnBrk="0" fontAlgn="base" hangingPunct="0">
              <a:spcBef>
                <a:spcPct val="0"/>
              </a:spcBef>
              <a:spcAft>
                <a:spcPct val="0"/>
              </a:spcAft>
              <a:defRPr sz="2500" u="sng">
                <a:solidFill>
                  <a:schemeClr val="tx1"/>
                </a:solidFill>
                <a:latin typeface="Arial" charset="0"/>
                <a:ea typeface="ＭＳ Ｐゴシック" charset="0"/>
              </a:defRPr>
            </a:lvl9pPr>
          </a:lstStyle>
          <a:p>
            <a:fld id="{8EADB2E8-6E09-7D4C-9DE7-0CB162F2401B}" type="slidenum">
              <a:rPr lang="en-US" sz="1300" u="none">
                <a:latin typeface="Times New Roman" charset="0"/>
              </a:rPr>
              <a:pPr/>
              <a:t>29</a:t>
            </a:fld>
            <a:endParaRPr lang="en-US" sz="1300" u="none"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MOVE TO</a:t>
            </a:r>
            <a:r>
              <a:rPr lang="en-US" baseline="0" dirty="0" smtClean="0"/>
              <a:t> END OF PRESENTATION</a:t>
            </a:r>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3</a:t>
            </a:fld>
            <a:endParaRPr lang="en-US" dirty="0"/>
          </a:p>
        </p:txBody>
      </p:sp>
    </p:spTree>
    <p:extLst>
      <p:ext uri="{BB962C8B-B14F-4D97-AF65-F5344CB8AC3E}">
        <p14:creationId xmlns:p14="http://schemas.microsoft.com/office/powerpoint/2010/main" val="2802502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u="sng">
                <a:solidFill>
                  <a:schemeClr val="tx1"/>
                </a:solidFill>
                <a:latin typeface="Arial" charset="0"/>
                <a:ea typeface="ＭＳ Ｐゴシック" charset="0"/>
                <a:cs typeface="ＭＳ Ｐゴシック" charset="0"/>
              </a:defRPr>
            </a:lvl1pPr>
            <a:lvl2pPr marL="785357" indent="-302060">
              <a:defRPr sz="2500" u="sng">
                <a:solidFill>
                  <a:schemeClr val="tx1"/>
                </a:solidFill>
                <a:latin typeface="Arial" charset="0"/>
                <a:ea typeface="ＭＳ Ｐゴシック" charset="0"/>
              </a:defRPr>
            </a:lvl2pPr>
            <a:lvl3pPr marL="1208241" indent="-241649">
              <a:defRPr sz="2500" u="sng">
                <a:solidFill>
                  <a:schemeClr val="tx1"/>
                </a:solidFill>
                <a:latin typeface="Arial" charset="0"/>
                <a:ea typeface="ＭＳ Ｐゴシック" charset="0"/>
              </a:defRPr>
            </a:lvl3pPr>
            <a:lvl4pPr marL="1691538" indent="-241649">
              <a:defRPr sz="2500" u="sng">
                <a:solidFill>
                  <a:schemeClr val="tx1"/>
                </a:solidFill>
                <a:latin typeface="Arial" charset="0"/>
                <a:ea typeface="ＭＳ Ｐゴシック" charset="0"/>
              </a:defRPr>
            </a:lvl4pPr>
            <a:lvl5pPr marL="2174834" indent="-241649">
              <a:defRPr sz="2500" u="sng">
                <a:solidFill>
                  <a:schemeClr val="tx1"/>
                </a:solidFill>
                <a:latin typeface="Arial" charset="0"/>
                <a:ea typeface="ＭＳ Ｐゴシック" charset="0"/>
              </a:defRPr>
            </a:lvl5pPr>
            <a:lvl6pPr marL="2658131" indent="-241649" eaLnBrk="0" fontAlgn="base" hangingPunct="0">
              <a:spcBef>
                <a:spcPct val="0"/>
              </a:spcBef>
              <a:spcAft>
                <a:spcPct val="0"/>
              </a:spcAft>
              <a:defRPr sz="2500" u="sng">
                <a:solidFill>
                  <a:schemeClr val="tx1"/>
                </a:solidFill>
                <a:latin typeface="Arial" charset="0"/>
                <a:ea typeface="ＭＳ Ｐゴシック" charset="0"/>
              </a:defRPr>
            </a:lvl6pPr>
            <a:lvl7pPr marL="3141427" indent="-241649" eaLnBrk="0" fontAlgn="base" hangingPunct="0">
              <a:spcBef>
                <a:spcPct val="0"/>
              </a:spcBef>
              <a:spcAft>
                <a:spcPct val="0"/>
              </a:spcAft>
              <a:defRPr sz="2500" u="sng">
                <a:solidFill>
                  <a:schemeClr val="tx1"/>
                </a:solidFill>
                <a:latin typeface="Arial" charset="0"/>
                <a:ea typeface="ＭＳ Ｐゴシック" charset="0"/>
              </a:defRPr>
            </a:lvl7pPr>
            <a:lvl8pPr marL="3624724" indent="-241649" eaLnBrk="0" fontAlgn="base" hangingPunct="0">
              <a:spcBef>
                <a:spcPct val="0"/>
              </a:spcBef>
              <a:spcAft>
                <a:spcPct val="0"/>
              </a:spcAft>
              <a:defRPr sz="2500" u="sng">
                <a:solidFill>
                  <a:schemeClr val="tx1"/>
                </a:solidFill>
                <a:latin typeface="Arial" charset="0"/>
                <a:ea typeface="ＭＳ Ｐゴシック" charset="0"/>
              </a:defRPr>
            </a:lvl8pPr>
            <a:lvl9pPr marL="4108020" indent="-241649" eaLnBrk="0" fontAlgn="base" hangingPunct="0">
              <a:spcBef>
                <a:spcPct val="0"/>
              </a:spcBef>
              <a:spcAft>
                <a:spcPct val="0"/>
              </a:spcAft>
              <a:defRPr sz="2500" u="sng">
                <a:solidFill>
                  <a:schemeClr val="tx1"/>
                </a:solidFill>
                <a:latin typeface="Arial" charset="0"/>
                <a:ea typeface="ＭＳ Ｐゴシック" charset="0"/>
              </a:defRPr>
            </a:lvl9pPr>
          </a:lstStyle>
          <a:p>
            <a:fld id="{6DC63315-30D1-D341-9A9A-9603E5A58FBB}" type="slidenum">
              <a:rPr lang="en-US" sz="1300" u="none">
                <a:latin typeface="Times New Roman" charset="0"/>
              </a:rPr>
              <a:pPr/>
              <a:t>30</a:t>
            </a:fld>
            <a:endParaRPr lang="en-US" sz="1300" u="none" dirty="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thinking the next step is to consolidate a little? It seems like this section</a:t>
            </a:r>
            <a:r>
              <a:rPr lang="en-US" baseline="0" dirty="0" smtClean="0"/>
              <a:t> has two sets of similar, but not totally overlapping slides: An overview slide followed by several pages of comparing what different guidelines say to do about different topics.</a:t>
            </a:r>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31</a:t>
            </a:fld>
            <a:endParaRPr lang="en-US" dirty="0"/>
          </a:p>
        </p:txBody>
      </p:sp>
    </p:spTree>
    <p:extLst>
      <p:ext uri="{BB962C8B-B14F-4D97-AF65-F5344CB8AC3E}">
        <p14:creationId xmlns:p14="http://schemas.microsoft.com/office/powerpoint/2010/main" val="3658498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32</a:t>
            </a:fld>
            <a:endParaRPr lang="en-US" dirty="0"/>
          </a:p>
        </p:txBody>
      </p:sp>
    </p:spTree>
    <p:extLst>
      <p:ext uri="{BB962C8B-B14F-4D97-AF65-F5344CB8AC3E}">
        <p14:creationId xmlns:p14="http://schemas.microsoft.com/office/powerpoint/2010/main" val="139624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36</a:t>
            </a:fld>
            <a:endParaRPr lang="en-US" dirty="0"/>
          </a:p>
        </p:txBody>
      </p:sp>
    </p:spTree>
    <p:extLst>
      <p:ext uri="{BB962C8B-B14F-4D97-AF65-F5344CB8AC3E}">
        <p14:creationId xmlns:p14="http://schemas.microsoft.com/office/powerpoint/2010/main" val="996768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38</a:t>
            </a:fld>
            <a:endParaRPr lang="en-US" dirty="0"/>
          </a:p>
        </p:txBody>
      </p:sp>
    </p:spTree>
    <p:extLst>
      <p:ext uri="{BB962C8B-B14F-4D97-AF65-F5344CB8AC3E}">
        <p14:creationId xmlns:p14="http://schemas.microsoft.com/office/powerpoint/2010/main" val="3875075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41</a:t>
            </a:fld>
            <a:endParaRPr lang="en-US" dirty="0"/>
          </a:p>
        </p:txBody>
      </p:sp>
    </p:spTree>
    <p:extLst>
      <p:ext uri="{BB962C8B-B14F-4D97-AF65-F5344CB8AC3E}">
        <p14:creationId xmlns:p14="http://schemas.microsoft.com/office/powerpoint/2010/main" val="1162610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consolidated set of guidelines for preventive medical, behavioral, and oral health care specifically focused on young adults</a:t>
            </a:r>
          </a:p>
          <a:p>
            <a:endParaRPr lang="en-US" dirty="0" smtClean="0"/>
          </a:p>
          <a:p>
            <a:r>
              <a:rPr lang="en-US" dirty="0" smtClean="0"/>
              <a:t>Various sets of recommendations (USPSTF, ACOG, </a:t>
            </a:r>
            <a:r>
              <a:rPr lang="en-US" i="1" dirty="0" smtClean="0"/>
              <a:t>Bright Futures</a:t>
            </a:r>
            <a:r>
              <a:rPr lang="en-US" dirty="0" smtClean="0"/>
              <a:t>) can inform the care of young adults ages 18-26.</a:t>
            </a:r>
          </a:p>
          <a:p>
            <a:r>
              <a:rPr lang="en-US" dirty="0" smtClean="0"/>
              <a:t>But the efficacy of these guidelines for young adults is unclear because young adults are grouped with those younger or older, even though the burden of disease and life circumstances are different.</a:t>
            </a:r>
          </a:p>
          <a:p>
            <a:endParaRPr lang="en-US" dirty="0"/>
          </a:p>
        </p:txBody>
      </p:sp>
      <p:sp>
        <p:nvSpPr>
          <p:cNvPr id="4" name="Slide Number Placeholder 3"/>
          <p:cNvSpPr>
            <a:spLocks noGrp="1"/>
          </p:cNvSpPr>
          <p:nvPr>
            <p:ph type="sldNum" sz="quarter" idx="10"/>
          </p:nvPr>
        </p:nvSpPr>
        <p:spPr/>
        <p:txBody>
          <a:bodyPr/>
          <a:lstStyle/>
          <a:p>
            <a:fld id="{289977EB-A7DE-E54C-AA9B-2C1B97C48366}" type="slidenum">
              <a:rPr lang="en-US" smtClean="0"/>
              <a:t>42</a:t>
            </a:fld>
            <a:endParaRPr lang="en-US" dirty="0"/>
          </a:p>
        </p:txBody>
      </p:sp>
    </p:spTree>
    <p:extLst>
      <p:ext uri="{BB962C8B-B14F-4D97-AF65-F5344CB8AC3E}">
        <p14:creationId xmlns:p14="http://schemas.microsoft.com/office/powerpoint/2010/main" val="72219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43</a:t>
            </a:fld>
            <a:endParaRPr lang="en-US" dirty="0"/>
          </a:p>
        </p:txBody>
      </p:sp>
    </p:spTree>
    <p:extLst>
      <p:ext uri="{BB962C8B-B14F-4D97-AF65-F5344CB8AC3E}">
        <p14:creationId xmlns:p14="http://schemas.microsoft.com/office/powerpoint/2010/main" val="2666205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9885C-AAA9-7944-8AB8-BB2EE02BAC07}" type="slidenum">
              <a:rPr lang="en-US" smtClean="0"/>
              <a:t>44</a:t>
            </a:fld>
            <a:endParaRPr lang="en-US" dirty="0"/>
          </a:p>
        </p:txBody>
      </p:sp>
    </p:spTree>
    <p:extLst>
      <p:ext uri="{BB962C8B-B14F-4D97-AF65-F5344CB8AC3E}">
        <p14:creationId xmlns:p14="http://schemas.microsoft.com/office/powerpoint/2010/main" val="3491766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45</a:t>
            </a:fld>
            <a:endParaRPr lang="en-US" dirty="0"/>
          </a:p>
        </p:txBody>
      </p:sp>
    </p:spTree>
    <p:extLst>
      <p:ext uri="{BB962C8B-B14F-4D97-AF65-F5344CB8AC3E}">
        <p14:creationId xmlns:p14="http://schemas.microsoft.com/office/powerpoint/2010/main" val="112206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4</a:t>
            </a:fld>
            <a:endParaRPr lang="en-US" dirty="0"/>
          </a:p>
        </p:txBody>
      </p:sp>
    </p:spTree>
    <p:extLst>
      <p:ext uri="{BB962C8B-B14F-4D97-AF65-F5344CB8AC3E}">
        <p14:creationId xmlns:p14="http://schemas.microsoft.com/office/powerpoint/2010/main" val="3235235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46</a:t>
            </a:fld>
            <a:endParaRPr lang="en-US" dirty="0"/>
          </a:p>
        </p:txBody>
      </p:sp>
    </p:spTree>
    <p:extLst>
      <p:ext uri="{BB962C8B-B14F-4D97-AF65-F5344CB8AC3E}">
        <p14:creationId xmlns:p14="http://schemas.microsoft.com/office/powerpoint/2010/main" val="594774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47</a:t>
            </a:fld>
            <a:endParaRPr lang="en-US" dirty="0"/>
          </a:p>
        </p:txBody>
      </p:sp>
    </p:spTree>
    <p:extLst>
      <p:ext uri="{BB962C8B-B14F-4D97-AF65-F5344CB8AC3E}">
        <p14:creationId xmlns:p14="http://schemas.microsoft.com/office/powerpoint/2010/main" val="4196422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48</a:t>
            </a:fld>
            <a:endParaRPr lang="en-US" dirty="0"/>
          </a:p>
        </p:txBody>
      </p:sp>
    </p:spTree>
    <p:extLst>
      <p:ext uri="{BB962C8B-B14F-4D97-AF65-F5344CB8AC3E}">
        <p14:creationId xmlns:p14="http://schemas.microsoft.com/office/powerpoint/2010/main" val="1352159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D1EA9-5F50-D646-A498-461BC2114A9F}" type="slidenum">
              <a:rPr lang="en-US" smtClean="0"/>
              <a:t>49</a:t>
            </a:fld>
            <a:endParaRPr lang="en-US" dirty="0"/>
          </a:p>
        </p:txBody>
      </p:sp>
    </p:spTree>
    <p:extLst>
      <p:ext uri="{BB962C8B-B14F-4D97-AF65-F5344CB8AC3E}">
        <p14:creationId xmlns:p14="http://schemas.microsoft.com/office/powerpoint/2010/main" val="243820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50</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51</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52</a:t>
            </a:fld>
            <a:endParaRPr lang="en-US" dirty="0"/>
          </a:p>
        </p:txBody>
      </p:sp>
    </p:spTree>
    <p:extLst>
      <p:ext uri="{BB962C8B-B14F-4D97-AF65-F5344CB8AC3E}">
        <p14:creationId xmlns:p14="http://schemas.microsoft.com/office/powerpoint/2010/main" val="395071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solidFill>
            <a:srgbClr val="FFFFFF"/>
          </a:solidFill>
          <a:ln/>
        </p:spPr>
      </p:sp>
      <p:sp>
        <p:nvSpPr>
          <p:cNvPr id="2457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39019" indent="-239019"/>
            <a:r>
              <a:rPr lang="en-US" dirty="0" smtClean="0"/>
              <a:t>As</a:t>
            </a:r>
            <a:r>
              <a:rPr lang="en-US" baseline="0" dirty="0" smtClean="0"/>
              <a:t> CEI mentioned earlier, YA had the lowest insurance coverage rate prior to the ACA.  In terms of health services usage, </a:t>
            </a:r>
            <a:r>
              <a:rPr lang="en-US" dirty="0" smtClean="0"/>
              <a:t>YA h</a:t>
            </a:r>
            <a:r>
              <a:rPr lang="en-US" baseline="0" dirty="0" smtClean="0"/>
              <a:t>ad the lowest AC visit rate</a:t>
            </a:r>
            <a:endParaRPr lang="en-US" dirty="0" smtClean="0"/>
          </a:p>
          <a:p>
            <a:pPr marL="239019" indent="-239019" defTabSz="956076" eaLnBrk="0" fontAlgn="base" hangingPunct="0">
              <a:spcBef>
                <a:spcPct val="30000"/>
              </a:spcBef>
              <a:spcAft>
                <a:spcPct val="0"/>
              </a:spcAft>
              <a:defRPr/>
            </a:pPr>
            <a:r>
              <a:rPr lang="en-US" dirty="0" smtClean="0"/>
              <a:t>When</a:t>
            </a:r>
            <a:r>
              <a:rPr lang="en-US" baseline="0" dirty="0" smtClean="0"/>
              <a:t> they do seek care, they are more likely to occur in the ER for both </a:t>
            </a:r>
            <a:r>
              <a:rPr lang="en-US" dirty="0" smtClean="0"/>
              <a:t>injury-related and non-injury-related conditions</a:t>
            </a:r>
          </a:p>
        </p:txBody>
      </p:sp>
      <p:sp>
        <p:nvSpPr>
          <p:cNvPr id="24580" name="Slide Number Placeholder 3"/>
          <p:cNvSpPr txBox="1">
            <a:spLocks noGrp="1"/>
          </p:cNvSpPr>
          <p:nvPr/>
        </p:nvSpPr>
        <p:spPr bwMode="auto">
          <a:xfrm>
            <a:off x="4146125" y="9120813"/>
            <a:ext cx="3169076"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07" tIns="47804" rIns="95607" bIns="4780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9088BBE-BDDA-435A-A78A-06E15C62576A}" type="slidenum">
              <a:rPr lang="en-US" sz="1300"/>
              <a:pPr algn="r"/>
              <a:t>53</a:t>
            </a:fld>
            <a:endParaRPr lang="en-US" sz="13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Our group had done a study how YA utilize HC</a:t>
            </a:r>
            <a:r>
              <a:rPr lang="en-US" baseline="0" dirty="0" smtClean="0"/>
              <a:t> comparing to other age groups.  The Y axis is the % of person having any HC services in 2009.  </a:t>
            </a:r>
            <a:r>
              <a:rPr lang="en-US" dirty="0" smtClean="0"/>
              <a:t>Using the YA group as the referent</a:t>
            </a:r>
            <a:r>
              <a:rPr lang="en-US" baseline="0" dirty="0" smtClean="0"/>
              <a:t> group, w</a:t>
            </a:r>
            <a:r>
              <a:rPr lang="en-US" dirty="0" smtClean="0"/>
              <a:t>e found that YA had the lowest overall utilization of any type</a:t>
            </a:r>
            <a:r>
              <a:rPr lang="en-US" baseline="0" dirty="0" smtClean="0"/>
              <a:t> of services when compared to any of the other age groups.  Only 72% of YA used any services in the past year. </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is particularly</a:t>
            </a:r>
            <a:r>
              <a:rPr lang="en-US" baseline="0" dirty="0" smtClean="0"/>
              <a:t> true for office-based visit, YA used significantly less OB visit than any of the other age groups. Only 55% used any OB visit in the past year.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what You Vincibles will be presenting. </a:t>
            </a:r>
          </a:p>
        </p:txBody>
      </p:sp>
      <p:sp>
        <p:nvSpPr>
          <p:cNvPr id="4" name="Slide Number Placeholder 3"/>
          <p:cNvSpPr>
            <a:spLocks noGrp="1"/>
          </p:cNvSpPr>
          <p:nvPr>
            <p:ph type="sldNum" sz="quarter" idx="10"/>
          </p:nvPr>
        </p:nvSpPr>
        <p:spPr/>
        <p:txBody>
          <a:bodyPr/>
          <a:lstStyle/>
          <a:p>
            <a:fld id="{F0A0FBA2-4A6A-494E-A397-72BC6D6AEF59}" type="slidenum">
              <a:rPr lang="en-US" smtClean="0"/>
              <a:t>5</a:t>
            </a:fld>
            <a:endParaRPr lang="en-US" dirty="0"/>
          </a:p>
        </p:txBody>
      </p:sp>
    </p:spTree>
    <p:extLst>
      <p:ext uri="{BB962C8B-B14F-4D97-AF65-F5344CB8AC3E}">
        <p14:creationId xmlns:p14="http://schemas.microsoft.com/office/powerpoint/2010/main" val="395071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ER visits, 15%</a:t>
            </a:r>
            <a:r>
              <a:rPr lang="en-US" baseline="0" dirty="0" smtClean="0"/>
              <a:t> of YA used at least 1 ER visit, this rate was comparable to adults older than 65 years old and children, but significantly higher than adolescents and the 2 older adult groups.</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Add data source</a:t>
            </a:r>
          </a:p>
          <a:p>
            <a:r>
              <a:rPr lang="en-US" dirty="0" smtClean="0"/>
              <a:t>We</a:t>
            </a:r>
            <a:r>
              <a:rPr lang="en-US" baseline="0" dirty="0" smtClean="0"/>
              <a:t> did another study that compare the % of non-urgent ER visits among the different age groups using 2010 NHAMCS .  Visits are defined as non-urgent based on the triage system used by most ER in the US.  </a:t>
            </a:r>
            <a:r>
              <a:rPr lang="en-US" dirty="0" smtClean="0"/>
              <a:t>What </a:t>
            </a:r>
            <a:r>
              <a:rPr lang="en-US" baseline="0" dirty="0" smtClean="0"/>
              <a:t>we found is that YA’s proportion of non-urgent ER visit is similar to children and adol, but significantly higher than the 3 older adult groups. </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r>
              <a:rPr lang="en-US" dirty="0" smtClean="0"/>
              <a:t>Since the implementation,</a:t>
            </a:r>
            <a:r>
              <a:rPr lang="en-US" baseline="0" dirty="0" smtClean="0"/>
              <a:t> we have seen significant increase in the insurance coverage rate for</a:t>
            </a:r>
          </a:p>
          <a:p>
            <a:r>
              <a:rPr lang="en-US" baseline="0" dirty="0" smtClean="0"/>
              <a:t>Shane &amp; Ayyagari—Health Services Research 2014</a:t>
            </a:r>
            <a:endParaRPr lang="en-US" dirty="0" smtClean="0"/>
          </a:p>
        </p:txBody>
      </p:sp>
      <p:sp>
        <p:nvSpPr>
          <p:cNvPr id="4" name="Slide Number Placeholder 3"/>
          <p:cNvSpPr>
            <a:spLocks noGrp="1"/>
          </p:cNvSpPr>
          <p:nvPr>
            <p:ph type="sldNum" sz="quarter" idx="10"/>
          </p:nvPr>
        </p:nvSpPr>
        <p:spPr/>
        <p:txBody>
          <a:bodyPr/>
          <a:lstStyle/>
          <a:p>
            <a:fld id="{CDB66BA3-91CF-4477-8465-63637B6119FB}" type="slidenum">
              <a:rPr lang="en-US" smtClean="0"/>
              <a:pPr/>
              <a:t>58</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r>
              <a:rPr lang="en-US" dirty="0" smtClean="0"/>
              <a:t>Mulcahy</a:t>
            </a:r>
            <a:r>
              <a:rPr lang="en-US" baseline="0" dirty="0" smtClean="0"/>
              <a:t> et al. NEJM</a:t>
            </a:r>
            <a:endParaRPr lang="en-US" dirty="0" smtClean="0"/>
          </a:p>
          <a:p>
            <a:r>
              <a:rPr lang="en-US" dirty="0" smtClean="0"/>
              <a:t>Busch</a:t>
            </a:r>
            <a:r>
              <a:rPr lang="en-US" baseline="0" dirty="0" smtClean="0"/>
              <a:t> et al—Health Affairs</a:t>
            </a:r>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59</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r>
              <a:rPr lang="en-US" baseline="0" dirty="0" smtClean="0"/>
              <a:t>Kotagal et al 2014 JAMA Peds</a:t>
            </a:r>
          </a:p>
          <a:p>
            <a:r>
              <a:rPr lang="en-US" baseline="0" dirty="0" smtClean="0"/>
              <a:t>2009-2012 BRFSS—difference in difference-age 19-25 vs. age 26-34</a:t>
            </a:r>
          </a:p>
          <a:p>
            <a:endParaRPr lang="en-US" baseline="0" dirty="0" smtClean="0"/>
          </a:p>
          <a:p>
            <a:r>
              <a:rPr lang="en-US" baseline="0" dirty="0" smtClean="0"/>
              <a:t>Wallace &amp; Sommer’s  JAMA Peds 2015—BRFSS 2005-2012—controlled for unemployment rates, cellphone use</a:t>
            </a:r>
          </a:p>
          <a:p>
            <a:r>
              <a:rPr lang="en-US" baseline="0" dirty="0" smtClean="0"/>
              <a:t>-access to usual source of care</a:t>
            </a:r>
          </a:p>
          <a:p>
            <a:r>
              <a:rPr lang="en-US" baseline="0" dirty="0" smtClean="0"/>
              <a:t>-inability to see a physician in the past year</a:t>
            </a:r>
          </a:p>
          <a:p>
            <a:endParaRPr lang="en-US" baseline="0" dirty="0" smtClean="0"/>
          </a:p>
        </p:txBody>
      </p:sp>
      <p:sp>
        <p:nvSpPr>
          <p:cNvPr id="4" name="Slide Number Placeholder 3"/>
          <p:cNvSpPr>
            <a:spLocks noGrp="1"/>
          </p:cNvSpPr>
          <p:nvPr>
            <p:ph type="sldNum" sz="quarter" idx="10"/>
          </p:nvPr>
        </p:nvSpPr>
        <p:spPr/>
        <p:txBody>
          <a:bodyPr/>
          <a:lstStyle/>
          <a:p>
            <a:fld id="{CDB66BA3-91CF-4477-8465-63637B6119FB}" type="slidenum">
              <a:rPr lang="en-US" smtClean="0"/>
              <a:pPr/>
              <a:t>60</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r>
              <a:rPr lang="en-US" dirty="0" smtClean="0"/>
              <a:t>Add NEJM?</a:t>
            </a:r>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61</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normAutofit/>
          </a:bodyPr>
          <a:lstStyle/>
          <a:p>
            <a:r>
              <a:rPr lang="en-US" dirty="0" smtClean="0"/>
              <a:t>Hernandez-Boussard</a:t>
            </a:r>
            <a:r>
              <a:rPr lang="en-US" baseline="0" dirty="0" smtClean="0"/>
              <a:t> (health affairs)--</a:t>
            </a:r>
            <a:r>
              <a:rPr lang="en-US" dirty="0" smtClean="0"/>
              <a:t>CA, Florida and NY State inpatient Databases (SIDS</a:t>
            </a:r>
            <a:r>
              <a:rPr lang="en-US" baseline="0" dirty="0" smtClean="0"/>
              <a:t> and SEDDs)—Jan 1 2009-Dec 31 2011; diff in diff—change in the ED visit rate/1,000</a:t>
            </a:r>
          </a:p>
          <a:p>
            <a:r>
              <a:rPr lang="en-US" baseline="0" dirty="0" smtClean="0"/>
              <a:t>Saloner &amp; Le Cook 2014 (health affairs)—08-12 NSDUH—self-report </a:t>
            </a:r>
          </a:p>
          <a:p>
            <a:endParaRPr lang="en-US" dirty="0"/>
          </a:p>
        </p:txBody>
      </p:sp>
      <p:sp>
        <p:nvSpPr>
          <p:cNvPr id="4" name="Slide Number Placeholder 3"/>
          <p:cNvSpPr>
            <a:spLocks noGrp="1"/>
          </p:cNvSpPr>
          <p:nvPr>
            <p:ph type="sldNum" sz="quarter" idx="10"/>
          </p:nvPr>
        </p:nvSpPr>
        <p:spPr/>
        <p:txBody>
          <a:bodyPr/>
          <a:lstStyle/>
          <a:p>
            <a:fld id="{CDB66BA3-91CF-4477-8465-63637B6119FB}" type="slidenum">
              <a:rPr lang="en-US" smtClean="0"/>
              <a:pPr/>
              <a:t>62</a:t>
            </a:fld>
            <a:endParaRPr lang="en-US" dirty="0"/>
          </a:p>
        </p:txBody>
      </p:sp>
    </p:spTree>
    <p:extLst>
      <p:ext uri="{BB962C8B-B14F-4D97-AF65-F5344CB8AC3E}">
        <p14:creationId xmlns:p14="http://schemas.microsoft.com/office/powerpoint/2010/main" val="470467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472" eaLnBrk="0" hangingPunct="0">
              <a:defRPr sz="4100">
                <a:solidFill>
                  <a:schemeClr val="tx1"/>
                </a:solidFill>
                <a:latin typeface="Times New Roman" charset="0"/>
                <a:ea typeface="ＭＳ Ｐゴシック" charset="0"/>
                <a:cs typeface="ＭＳ Ｐゴシック" charset="0"/>
              </a:defRPr>
            </a:lvl1pPr>
            <a:lvl2pPr marL="773456" indent="-297483" defTabSz="968472" eaLnBrk="0" hangingPunct="0">
              <a:defRPr sz="4100">
                <a:solidFill>
                  <a:schemeClr val="tx1"/>
                </a:solidFill>
                <a:latin typeface="Times New Roman" charset="0"/>
                <a:ea typeface="ＭＳ Ｐゴシック" charset="0"/>
              </a:defRPr>
            </a:lvl2pPr>
            <a:lvl3pPr marL="1189931" indent="-237986" defTabSz="968472" eaLnBrk="0" hangingPunct="0">
              <a:defRPr sz="4100">
                <a:solidFill>
                  <a:schemeClr val="tx1"/>
                </a:solidFill>
                <a:latin typeface="Times New Roman" charset="0"/>
                <a:ea typeface="ＭＳ Ｐゴシック" charset="0"/>
              </a:defRPr>
            </a:lvl3pPr>
            <a:lvl4pPr marL="1665903" indent="-237986" defTabSz="968472" eaLnBrk="0" hangingPunct="0">
              <a:defRPr sz="4100">
                <a:solidFill>
                  <a:schemeClr val="tx1"/>
                </a:solidFill>
                <a:latin typeface="Times New Roman" charset="0"/>
                <a:ea typeface="ＭＳ Ｐゴシック" charset="0"/>
              </a:defRPr>
            </a:lvl4pPr>
            <a:lvl5pPr marL="2141875" indent="-237986" defTabSz="968472" eaLnBrk="0" hangingPunct="0">
              <a:defRPr sz="4100">
                <a:solidFill>
                  <a:schemeClr val="tx1"/>
                </a:solidFill>
                <a:latin typeface="Times New Roman" charset="0"/>
                <a:ea typeface="ＭＳ Ｐゴシック" charset="0"/>
              </a:defRPr>
            </a:lvl5pPr>
            <a:lvl6pPr marL="2617848" indent="-237986" defTabSz="968472" eaLnBrk="0" fontAlgn="base" hangingPunct="0">
              <a:spcBef>
                <a:spcPct val="0"/>
              </a:spcBef>
              <a:spcAft>
                <a:spcPct val="0"/>
              </a:spcAft>
              <a:defRPr sz="4100">
                <a:solidFill>
                  <a:schemeClr val="tx1"/>
                </a:solidFill>
                <a:latin typeface="Times New Roman" charset="0"/>
                <a:ea typeface="ＭＳ Ｐゴシック" charset="0"/>
              </a:defRPr>
            </a:lvl6pPr>
            <a:lvl7pPr marL="3093821" indent="-237986" defTabSz="968472" eaLnBrk="0" fontAlgn="base" hangingPunct="0">
              <a:spcBef>
                <a:spcPct val="0"/>
              </a:spcBef>
              <a:spcAft>
                <a:spcPct val="0"/>
              </a:spcAft>
              <a:defRPr sz="4100">
                <a:solidFill>
                  <a:schemeClr val="tx1"/>
                </a:solidFill>
                <a:latin typeface="Times New Roman" charset="0"/>
                <a:ea typeface="ＭＳ Ｐゴシック" charset="0"/>
              </a:defRPr>
            </a:lvl7pPr>
            <a:lvl8pPr marL="3569792" indent="-237986" defTabSz="968472" eaLnBrk="0" fontAlgn="base" hangingPunct="0">
              <a:spcBef>
                <a:spcPct val="0"/>
              </a:spcBef>
              <a:spcAft>
                <a:spcPct val="0"/>
              </a:spcAft>
              <a:defRPr sz="4100">
                <a:solidFill>
                  <a:schemeClr val="tx1"/>
                </a:solidFill>
                <a:latin typeface="Times New Roman" charset="0"/>
                <a:ea typeface="ＭＳ Ｐゴシック" charset="0"/>
              </a:defRPr>
            </a:lvl8pPr>
            <a:lvl9pPr marL="4045764" indent="-237986" defTabSz="968472" eaLnBrk="0" fontAlgn="base" hangingPunct="0">
              <a:spcBef>
                <a:spcPct val="0"/>
              </a:spcBef>
              <a:spcAft>
                <a:spcPct val="0"/>
              </a:spcAft>
              <a:defRPr sz="4100">
                <a:solidFill>
                  <a:schemeClr val="tx1"/>
                </a:solidFill>
                <a:latin typeface="Times New Roman" charset="0"/>
                <a:ea typeface="ＭＳ Ｐゴシック" charset="0"/>
              </a:defRPr>
            </a:lvl9pPr>
          </a:lstStyle>
          <a:p>
            <a:pPr eaLnBrk="1" hangingPunct="1"/>
            <a:fld id="{6DBCE1A5-1A74-DC49-98E2-E42BE1BE7B5F}" type="slidenum">
              <a:rPr lang="en-US" sz="1300"/>
              <a:pPr eaLnBrk="1" hangingPunct="1"/>
              <a:t>63</a:t>
            </a:fld>
            <a:endParaRPr lang="en-US" sz="13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64</a:t>
            </a:fld>
            <a:endParaRPr lang="en-US" dirty="0"/>
          </a:p>
        </p:txBody>
      </p:sp>
    </p:spTree>
    <p:extLst>
      <p:ext uri="{BB962C8B-B14F-4D97-AF65-F5344CB8AC3E}">
        <p14:creationId xmlns:p14="http://schemas.microsoft.com/office/powerpoint/2010/main" val="395071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b="1" dirty="0" smtClean="0"/>
              <a:t>JP</a:t>
            </a:r>
            <a:r>
              <a:rPr lang="en-US" b="1" baseline="0" dirty="0" smtClean="0"/>
              <a:t> Slides</a:t>
            </a:r>
            <a:endParaRPr lang="en-US" b="1" dirty="0" smtClean="0"/>
          </a:p>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65</a:t>
            </a:fld>
            <a:endParaRPr lang="en-US" dirty="0"/>
          </a:p>
        </p:txBody>
      </p:sp>
    </p:spTree>
    <p:extLst>
      <p:ext uri="{BB962C8B-B14F-4D97-AF65-F5344CB8AC3E}">
        <p14:creationId xmlns:p14="http://schemas.microsoft.com/office/powerpoint/2010/main" val="208548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6</a:t>
            </a:fld>
            <a:endParaRPr lang="en-US" dirty="0"/>
          </a:p>
        </p:txBody>
      </p:sp>
    </p:spTree>
    <p:extLst>
      <p:ext uri="{BB962C8B-B14F-4D97-AF65-F5344CB8AC3E}">
        <p14:creationId xmlns:p14="http://schemas.microsoft.com/office/powerpoint/2010/main" val="3950718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66</a:t>
            </a:fld>
            <a:endParaRPr lang="en-US" dirty="0"/>
          </a:p>
        </p:txBody>
      </p:sp>
    </p:spTree>
    <p:extLst>
      <p:ext uri="{BB962C8B-B14F-4D97-AF65-F5344CB8AC3E}">
        <p14:creationId xmlns:p14="http://schemas.microsoft.com/office/powerpoint/2010/main" val="20512667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67</a:t>
            </a:fld>
            <a:endParaRPr lang="en-US" dirty="0"/>
          </a:p>
        </p:txBody>
      </p:sp>
    </p:spTree>
    <p:extLst>
      <p:ext uri="{BB962C8B-B14F-4D97-AF65-F5344CB8AC3E}">
        <p14:creationId xmlns:p14="http://schemas.microsoft.com/office/powerpoint/2010/main" val="2085489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69</a:t>
            </a:fld>
            <a:endParaRPr lang="en-US" dirty="0"/>
          </a:p>
        </p:txBody>
      </p:sp>
    </p:spTree>
    <p:extLst>
      <p:ext uri="{BB962C8B-B14F-4D97-AF65-F5344CB8AC3E}">
        <p14:creationId xmlns:p14="http://schemas.microsoft.com/office/powerpoint/2010/main" val="8854304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http://childhealthdata.org/docs/default-document-library/ns-cshcn-fast-facts-2009.pdf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A0FBA2-4A6A-494E-A397-72BC6D6AEF59}" type="slidenum">
              <a:rPr lang="en-US" smtClean="0"/>
              <a:t>70</a:t>
            </a:fld>
            <a:endParaRPr lang="en-US" dirty="0"/>
          </a:p>
        </p:txBody>
      </p:sp>
    </p:spTree>
    <p:extLst>
      <p:ext uri="{BB962C8B-B14F-4D97-AF65-F5344CB8AC3E}">
        <p14:creationId xmlns:p14="http://schemas.microsoft.com/office/powerpoint/2010/main" val="95202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0534FA-0472-FE42-882A-A24633A837E4}" type="slidenum">
              <a:rPr lang="en-US" smtClean="0"/>
              <a:pPr>
                <a:defRPr/>
              </a:pPr>
              <a:t>7</a:t>
            </a:fld>
            <a:endParaRPr lang="en-US" dirty="0"/>
          </a:p>
        </p:txBody>
      </p:sp>
    </p:spTree>
    <p:extLst>
      <p:ext uri="{BB962C8B-B14F-4D97-AF65-F5344CB8AC3E}">
        <p14:creationId xmlns:p14="http://schemas.microsoft.com/office/powerpoint/2010/main" val="366635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u="sng">
                <a:solidFill>
                  <a:schemeClr val="tx1"/>
                </a:solidFill>
                <a:latin typeface="Arial" charset="0"/>
                <a:ea typeface="ＭＳ Ｐゴシック" charset="0"/>
                <a:cs typeface="ＭＳ Ｐゴシック" charset="0"/>
              </a:defRPr>
            </a:lvl1pPr>
            <a:lvl2pPr marL="785357" indent="-302060">
              <a:defRPr sz="2500" u="sng">
                <a:solidFill>
                  <a:schemeClr val="tx1"/>
                </a:solidFill>
                <a:latin typeface="Arial" charset="0"/>
                <a:ea typeface="ＭＳ Ｐゴシック" charset="0"/>
              </a:defRPr>
            </a:lvl2pPr>
            <a:lvl3pPr marL="1208241" indent="-241649">
              <a:defRPr sz="2500" u="sng">
                <a:solidFill>
                  <a:schemeClr val="tx1"/>
                </a:solidFill>
                <a:latin typeface="Arial" charset="0"/>
                <a:ea typeface="ＭＳ Ｐゴシック" charset="0"/>
              </a:defRPr>
            </a:lvl3pPr>
            <a:lvl4pPr marL="1691538" indent="-241649">
              <a:defRPr sz="2500" u="sng">
                <a:solidFill>
                  <a:schemeClr val="tx1"/>
                </a:solidFill>
                <a:latin typeface="Arial" charset="0"/>
                <a:ea typeface="ＭＳ Ｐゴシック" charset="0"/>
              </a:defRPr>
            </a:lvl4pPr>
            <a:lvl5pPr marL="2174834" indent="-241649">
              <a:defRPr sz="2500" u="sng">
                <a:solidFill>
                  <a:schemeClr val="tx1"/>
                </a:solidFill>
                <a:latin typeface="Arial" charset="0"/>
                <a:ea typeface="ＭＳ Ｐゴシック" charset="0"/>
              </a:defRPr>
            </a:lvl5pPr>
            <a:lvl6pPr marL="2658131" indent="-241649" eaLnBrk="0" fontAlgn="base" hangingPunct="0">
              <a:spcBef>
                <a:spcPct val="0"/>
              </a:spcBef>
              <a:spcAft>
                <a:spcPct val="0"/>
              </a:spcAft>
              <a:defRPr sz="2500" u="sng">
                <a:solidFill>
                  <a:schemeClr val="tx1"/>
                </a:solidFill>
                <a:latin typeface="Arial" charset="0"/>
                <a:ea typeface="ＭＳ Ｐゴシック" charset="0"/>
              </a:defRPr>
            </a:lvl6pPr>
            <a:lvl7pPr marL="3141427" indent="-241649" eaLnBrk="0" fontAlgn="base" hangingPunct="0">
              <a:spcBef>
                <a:spcPct val="0"/>
              </a:spcBef>
              <a:spcAft>
                <a:spcPct val="0"/>
              </a:spcAft>
              <a:defRPr sz="2500" u="sng">
                <a:solidFill>
                  <a:schemeClr val="tx1"/>
                </a:solidFill>
                <a:latin typeface="Arial" charset="0"/>
                <a:ea typeface="ＭＳ Ｐゴシック" charset="0"/>
              </a:defRPr>
            </a:lvl7pPr>
            <a:lvl8pPr marL="3624724" indent="-241649" eaLnBrk="0" fontAlgn="base" hangingPunct="0">
              <a:spcBef>
                <a:spcPct val="0"/>
              </a:spcBef>
              <a:spcAft>
                <a:spcPct val="0"/>
              </a:spcAft>
              <a:defRPr sz="2500" u="sng">
                <a:solidFill>
                  <a:schemeClr val="tx1"/>
                </a:solidFill>
                <a:latin typeface="Arial" charset="0"/>
                <a:ea typeface="ＭＳ Ｐゴシック" charset="0"/>
              </a:defRPr>
            </a:lvl8pPr>
            <a:lvl9pPr marL="4108020" indent="-241649" eaLnBrk="0" fontAlgn="base" hangingPunct="0">
              <a:spcBef>
                <a:spcPct val="0"/>
              </a:spcBef>
              <a:spcAft>
                <a:spcPct val="0"/>
              </a:spcAft>
              <a:defRPr sz="2500" u="sng">
                <a:solidFill>
                  <a:schemeClr val="tx1"/>
                </a:solidFill>
                <a:latin typeface="Arial" charset="0"/>
                <a:ea typeface="ＭＳ Ｐゴシック" charset="0"/>
              </a:defRPr>
            </a:lvl9pPr>
          </a:lstStyle>
          <a:p>
            <a:r>
              <a:rPr lang="en-US" sz="1300" u="none" dirty="0">
                <a:latin typeface="Times" charset="0"/>
              </a:rPr>
              <a:t>AK Comp - Irwin - Slide Presentations 2009 - CEI Unique 10-19-2009 AK revAK Comp - Irwin - Slide Presentations 2009 - CEI Unique Care 10-16-09 AK revAK Comp - Irwin - Slide Presentations - CEI Unique Care of Adolescent 10-16-09AK Comp - Irwin - Slide Presentations - Slides 2009 - CEI - Masland - AK Rev 10-15-2009</a:t>
            </a:r>
          </a:p>
        </p:txBody>
      </p:sp>
      <p:sp>
        <p:nvSpPr>
          <p:cNvPr id="46082" name="Rectangle 6"/>
          <p:cNvSpPr txBox="1">
            <a:spLocks noGrp="1" noChangeArrowheads="1"/>
          </p:cNvSpPr>
          <p:nvPr/>
        </p:nvSpPr>
        <p:spPr bwMode="auto">
          <a:xfrm>
            <a:off x="1" y="9121391"/>
            <a:ext cx="3169920" cy="47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9" tIns="48330" rIns="96659" bIns="48330" anchor="b"/>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r>
              <a:rPr lang="en-US" sz="1300" dirty="0"/>
              <a:t>Masland - AK Rev 10-15-2009</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u="sng">
                <a:solidFill>
                  <a:schemeClr val="tx1"/>
                </a:solidFill>
                <a:latin typeface="Arial" charset="0"/>
                <a:ea typeface="ＭＳ Ｐゴシック" charset="0"/>
                <a:cs typeface="ＭＳ Ｐゴシック" charset="0"/>
              </a:defRPr>
            </a:lvl1pPr>
            <a:lvl2pPr marL="785357" indent="-302060">
              <a:defRPr sz="2500" u="sng">
                <a:solidFill>
                  <a:schemeClr val="tx1"/>
                </a:solidFill>
                <a:latin typeface="Arial" charset="0"/>
                <a:ea typeface="ＭＳ Ｐゴシック" charset="0"/>
              </a:defRPr>
            </a:lvl2pPr>
            <a:lvl3pPr marL="1208241" indent="-241649">
              <a:defRPr sz="2500" u="sng">
                <a:solidFill>
                  <a:schemeClr val="tx1"/>
                </a:solidFill>
                <a:latin typeface="Arial" charset="0"/>
                <a:ea typeface="ＭＳ Ｐゴシック" charset="0"/>
              </a:defRPr>
            </a:lvl3pPr>
            <a:lvl4pPr marL="1691538" indent="-241649">
              <a:defRPr sz="2500" u="sng">
                <a:solidFill>
                  <a:schemeClr val="tx1"/>
                </a:solidFill>
                <a:latin typeface="Arial" charset="0"/>
                <a:ea typeface="ＭＳ Ｐゴシック" charset="0"/>
              </a:defRPr>
            </a:lvl4pPr>
            <a:lvl5pPr marL="2174834" indent="-241649">
              <a:defRPr sz="2500" u="sng">
                <a:solidFill>
                  <a:schemeClr val="tx1"/>
                </a:solidFill>
                <a:latin typeface="Arial" charset="0"/>
                <a:ea typeface="ＭＳ Ｐゴシック" charset="0"/>
              </a:defRPr>
            </a:lvl5pPr>
            <a:lvl6pPr marL="2658131" indent="-241649" eaLnBrk="0" fontAlgn="base" hangingPunct="0">
              <a:spcBef>
                <a:spcPct val="0"/>
              </a:spcBef>
              <a:spcAft>
                <a:spcPct val="0"/>
              </a:spcAft>
              <a:defRPr sz="2500" u="sng">
                <a:solidFill>
                  <a:schemeClr val="tx1"/>
                </a:solidFill>
                <a:latin typeface="Arial" charset="0"/>
                <a:ea typeface="ＭＳ Ｐゴシック" charset="0"/>
              </a:defRPr>
            </a:lvl6pPr>
            <a:lvl7pPr marL="3141427" indent="-241649" eaLnBrk="0" fontAlgn="base" hangingPunct="0">
              <a:spcBef>
                <a:spcPct val="0"/>
              </a:spcBef>
              <a:spcAft>
                <a:spcPct val="0"/>
              </a:spcAft>
              <a:defRPr sz="2500" u="sng">
                <a:solidFill>
                  <a:schemeClr val="tx1"/>
                </a:solidFill>
                <a:latin typeface="Arial" charset="0"/>
                <a:ea typeface="ＭＳ Ｐゴシック" charset="0"/>
              </a:defRPr>
            </a:lvl7pPr>
            <a:lvl8pPr marL="3624724" indent="-241649" eaLnBrk="0" fontAlgn="base" hangingPunct="0">
              <a:spcBef>
                <a:spcPct val="0"/>
              </a:spcBef>
              <a:spcAft>
                <a:spcPct val="0"/>
              </a:spcAft>
              <a:defRPr sz="2500" u="sng">
                <a:solidFill>
                  <a:schemeClr val="tx1"/>
                </a:solidFill>
                <a:latin typeface="Arial" charset="0"/>
                <a:ea typeface="ＭＳ Ｐゴシック" charset="0"/>
              </a:defRPr>
            </a:lvl8pPr>
            <a:lvl9pPr marL="4108020" indent="-241649" eaLnBrk="0" fontAlgn="base" hangingPunct="0">
              <a:spcBef>
                <a:spcPct val="0"/>
              </a:spcBef>
              <a:spcAft>
                <a:spcPct val="0"/>
              </a:spcAft>
              <a:defRPr sz="2500" u="sng">
                <a:solidFill>
                  <a:schemeClr val="tx1"/>
                </a:solidFill>
                <a:latin typeface="Arial" charset="0"/>
                <a:ea typeface="ＭＳ Ｐゴシック" charset="0"/>
              </a:defRPr>
            </a:lvl9pPr>
          </a:lstStyle>
          <a:p>
            <a:fld id="{3280A80E-BE5E-054D-9F05-E7E2AE8F392E}" type="slidenum">
              <a:rPr lang="en-AU" sz="1300" u="none">
                <a:latin typeface="Times" charset="0"/>
              </a:rPr>
              <a:pPr/>
              <a:t>8</a:t>
            </a:fld>
            <a:endParaRPr lang="en-AU" sz="1300" u="none" dirty="0">
              <a:latin typeface="Times" charset="0"/>
            </a:endParaRPr>
          </a:p>
        </p:txBody>
      </p:sp>
      <p:sp>
        <p:nvSpPr>
          <p:cNvPr id="46084" name="Rectangle 2"/>
          <p:cNvSpPr>
            <a:spLocks noGrp="1" noRot="1" noChangeAspect="1" noChangeArrowheads="1" noTextEdit="1"/>
          </p:cNvSpPr>
          <p:nvPr>
            <p:ph type="sldImg"/>
          </p:nvPr>
        </p:nvSpPr>
        <p:spPr>
          <a:xfrm>
            <a:off x="1414463" y="835025"/>
            <a:ext cx="4486275" cy="3365500"/>
          </a:xfrm>
          <a:ln/>
        </p:spPr>
      </p:sp>
      <p:sp>
        <p:nvSpPr>
          <p:cNvPr id="46085" name="Rectangle 3"/>
          <p:cNvSpPr>
            <a:spLocks noGrp="1" noChangeArrowheads="1"/>
          </p:cNvSpPr>
          <p:nvPr>
            <p:ph type="body" idx="1"/>
          </p:nvPr>
        </p:nvSpPr>
        <p:spPr>
          <a:xfrm>
            <a:off x="975360" y="4562357"/>
            <a:ext cx="5364480" cy="4042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charset="0"/>
                <a:ea typeface="ＭＳ Ｐゴシック" charset="0"/>
                <a:cs typeface="ＭＳ Ｐゴシック" charset="0"/>
              </a:rPr>
              <a:t>Slide captures the breadth of what we are confronting during this time in the lifecourse</a:t>
            </a:r>
          </a:p>
          <a:p>
            <a:endParaRPr lang="en-US" dirty="0" smtClean="0">
              <a:latin typeface="Times" charset="0"/>
              <a:ea typeface="ＭＳ Ｐゴシック" charset="0"/>
              <a:cs typeface="ＭＳ Ｐゴシック" charset="0"/>
            </a:endParaRPr>
          </a:p>
          <a:p>
            <a:r>
              <a:rPr lang="en-US" dirty="0" smtClean="0">
                <a:latin typeface="Times" charset="0"/>
                <a:ea typeface="ＭＳ Ｐゴシック" charset="0"/>
                <a:cs typeface="ＭＳ Ｐゴシック" charset="0"/>
              </a:rPr>
              <a:t>CONSIDER DELETING THIS SLIDE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RTA =</a:t>
            </a:r>
            <a:r>
              <a:rPr lang="en-US" b="1" baseline="0" dirty="0" smtClean="0"/>
              <a:t> Road Traffic Accidents</a:t>
            </a:r>
            <a:endParaRPr lang="en-US" b="1" dirty="0" smtClean="0"/>
          </a:p>
          <a:p>
            <a:endParaRPr lang="en-US" b="1" dirty="0" smtClean="0"/>
          </a:p>
          <a:p>
            <a:r>
              <a:rPr lang="en-US" b="1" dirty="0" smtClean="0"/>
              <a:t>E.O.</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F0A0FBA2-4A6A-494E-A397-72BC6D6AEF59}" type="slidenum">
              <a:rPr lang="en-US" smtClean="0"/>
              <a:t>9</a:t>
            </a:fld>
            <a:endParaRPr lang="en-US" dirty="0"/>
          </a:p>
        </p:txBody>
      </p:sp>
    </p:spTree>
    <p:extLst>
      <p:ext uri="{BB962C8B-B14F-4D97-AF65-F5344CB8AC3E}">
        <p14:creationId xmlns:p14="http://schemas.microsoft.com/office/powerpoint/2010/main" val="59989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623B7-2A3F-6742-8159-348560BE52C7}" type="datetime1">
              <a:rPr lang="en-US" smtClean="0"/>
              <a:t>3/18/15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237984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947E3-07F0-CA41-A118-3D066573061B}" type="datetime1">
              <a:rPr lang="en-US" smtClean="0"/>
              <a:t>3/18/15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172485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ADA1F-1318-2143-8F47-39D24A4998E2}" type="datetime1">
              <a:rPr lang="en-US" smtClean="0"/>
              <a:t>3/18/15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274680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200"/>
              </a:lnSpc>
              <a:defRPr sz="3000" b="1" baseline="0">
                <a:effectLst/>
              </a:defRPr>
            </a:lvl1pPr>
          </a:lstStyle>
          <a:p>
            <a:r>
              <a:rPr lang="en-US" dirty="0" smtClean="0"/>
              <a:t>Headline – Myriad Pro, Bold, Shadow, 32pt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943600"/>
            <a:ext cx="8229600" cy="457200"/>
          </a:xfrm>
          <a:prstGeom prst="rect">
            <a:avLst/>
          </a:prstGeom>
        </p:spPr>
        <p:txBody>
          <a:bodyPr anchor="b"/>
          <a:lstStyle>
            <a:lvl1pPr marL="403225" indent="-403225">
              <a:buNone/>
              <a:defRPr sz="1100">
                <a:solidFill>
                  <a:schemeClr val="tx1"/>
                </a:solidFill>
              </a:defRPr>
            </a:lvl1pPr>
          </a:lstStyle>
          <a:p>
            <a:r>
              <a:rPr lang="en-US" dirty="0" smtClean="0"/>
              <a:t>* Citations, references, and credits – Myriad Pro, 11pt</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868" y="5992033"/>
            <a:ext cx="1399032" cy="819912"/>
          </a:xfrm>
          <a:prstGeom prst="rect">
            <a:avLst/>
          </a:prstGeom>
        </p:spPr>
      </p:pic>
    </p:spTree>
    <p:extLst>
      <p:ext uri="{BB962C8B-B14F-4D97-AF65-F5344CB8AC3E}">
        <p14:creationId xmlns:p14="http://schemas.microsoft.com/office/powerpoint/2010/main" val="19299520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36ADC-E647-5C4E-9504-E812B3F6F47E}" type="datetime1">
              <a:rPr lang="en-US" smtClean="0"/>
              <a:t>3/18/15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62358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D3606-B5A1-3E47-BE94-7B6D2C29C39F}" type="datetime1">
              <a:rPr lang="en-US" smtClean="0"/>
              <a:t>3/18/15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326893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E0D44-564E-BA4D-BD09-88E2D1B99C1D}" type="datetime1">
              <a:rPr lang="en-US" smtClean="0"/>
              <a:t>3/18/15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44417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6B7F7-7474-6F42-8AE4-B8DF9DD0A77D}" type="datetime1">
              <a:rPr lang="en-US" smtClean="0"/>
              <a:t>3/18/15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409546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1D9C7E-B632-4A40-B170-0DD1F8A4030E}" type="datetime1">
              <a:rPr lang="en-US" smtClean="0"/>
              <a:t>3/18/15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81382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615A3-C77D-BD44-8C2C-E37F2E998227}" type="datetime1">
              <a:rPr lang="en-US" smtClean="0"/>
              <a:t>3/18/15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327516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6976D-52DF-2B40-B63C-252EEEAE95D6}" type="datetime1">
              <a:rPr lang="en-US" smtClean="0"/>
              <a:t>3/18/15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198970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40D28-7D1B-F645-9245-964A4330259A}" type="datetime1">
              <a:rPr lang="en-US" smtClean="0"/>
              <a:t>3/18/15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D037C-B71B-214A-9249-873F3021B3C3}" type="slidenum">
              <a:rPr lang="en-US" smtClean="0"/>
              <a:t>‹#›</a:t>
            </a:fld>
            <a:endParaRPr lang="en-US" dirty="0"/>
          </a:p>
        </p:txBody>
      </p:sp>
    </p:spTree>
    <p:extLst>
      <p:ext uri="{BB962C8B-B14F-4D97-AF65-F5344CB8AC3E}">
        <p14:creationId xmlns:p14="http://schemas.microsoft.com/office/powerpoint/2010/main" val="453953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000090"/>
            </a:gs>
            <a:gs pos="65000">
              <a:srgbClr val="0000CB"/>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73C2A-B860-1943-9E0C-568FA309EFD5}" type="datetime1">
              <a:rPr lang="en-US" smtClean="0"/>
              <a:t>3/18/15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D037C-B71B-214A-9249-873F3021B3C3}" type="slidenum">
              <a:rPr lang="en-US" smtClean="0"/>
              <a:t>‹#›</a:t>
            </a:fld>
            <a:endParaRPr lang="en-US" dirty="0"/>
          </a:p>
        </p:txBody>
      </p:sp>
    </p:spTree>
    <p:extLst>
      <p:ext uri="{BB962C8B-B14F-4D97-AF65-F5344CB8AC3E}">
        <p14:creationId xmlns:p14="http://schemas.microsoft.com/office/powerpoint/2010/main" val="359293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457200" rtl="0" eaLnBrk="1" latinLnBrk="0" hangingPunct="1">
        <a:spcBef>
          <a:spcPct val="0"/>
        </a:spcBef>
        <a:buNone/>
        <a:defRPr sz="4400" b="1" kern="1200" cap="none" spc="0">
          <a:ln/>
          <a:solidFill>
            <a:srgbClr val="FFFF00"/>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9"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g"/><Relationship Id="rId6"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chart" Target="../charts/char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chart" Target="../charts/char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chart" Target="../charts/char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chart" Target="../charts/char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443" y="145684"/>
            <a:ext cx="8819146" cy="3475822"/>
          </a:xfrm>
        </p:spPr>
        <p:txBody>
          <a:bodyPr>
            <a:normAutofit/>
          </a:bodyPr>
          <a:lstStyle/>
          <a:p>
            <a:pPr>
              <a:spcBef>
                <a:spcPts val="0"/>
              </a:spcBef>
            </a:pPr>
            <a:r>
              <a:rPr lang="en-US" sz="5400" b="1" dirty="0" smtClean="0">
                <a:solidFill>
                  <a:srgbClr val="FFFF00"/>
                </a:solidFill>
                <a:effectLst>
                  <a:outerShdw blurRad="38100" dist="38100" dir="2700000" algn="tl">
                    <a:srgbClr val="000000">
                      <a:alpha val="43137"/>
                    </a:srgbClr>
                  </a:outerShdw>
                </a:effectLst>
              </a:rPr>
              <a:t>Moving Beyond </a:t>
            </a:r>
          </a:p>
          <a:p>
            <a:pPr>
              <a:spcBef>
                <a:spcPts val="0"/>
              </a:spcBef>
            </a:pPr>
            <a:r>
              <a:rPr lang="en-US" sz="5400" b="1" dirty="0" smtClean="0">
                <a:solidFill>
                  <a:srgbClr val="FFFF00"/>
                </a:solidFill>
                <a:effectLst>
                  <a:outerShdw blurRad="38100" dist="38100" dir="2700000" algn="tl">
                    <a:srgbClr val="000000">
                      <a:alpha val="43137"/>
                    </a:srgbClr>
                  </a:outerShdw>
                </a:effectLst>
              </a:rPr>
              <a:t>Health Care Access: </a:t>
            </a:r>
          </a:p>
          <a:p>
            <a:r>
              <a:rPr lang="en-US" sz="3600" b="1" dirty="0" smtClean="0">
                <a:solidFill>
                  <a:srgbClr val="FFFF00"/>
                </a:solidFill>
                <a:effectLst>
                  <a:outerShdw blurRad="38100" dist="38100" dir="2700000" algn="tl">
                    <a:srgbClr val="000000">
                      <a:alpha val="43137"/>
                    </a:srgbClr>
                  </a:outerShdw>
                </a:effectLst>
              </a:rPr>
              <a:t>Evidence-Based Practices for Young Adults</a:t>
            </a:r>
          </a:p>
          <a:p>
            <a:endParaRPr lang="en-US" sz="4400" b="1" dirty="0" smtClean="0">
              <a:solidFill>
                <a:srgbClr val="FFFF00"/>
              </a:solidFill>
            </a:endParaRPr>
          </a:p>
          <a:p>
            <a:endParaRPr lang="en-US" sz="4400" b="1" dirty="0">
              <a:solidFill>
                <a:srgbClr val="FFFF00"/>
              </a:solidFill>
            </a:endParaRPr>
          </a:p>
        </p:txBody>
      </p:sp>
      <p:sp>
        <p:nvSpPr>
          <p:cNvPr id="2" name="Rectangle 1"/>
          <p:cNvSpPr/>
          <p:nvPr/>
        </p:nvSpPr>
        <p:spPr>
          <a:xfrm>
            <a:off x="445173" y="2786616"/>
            <a:ext cx="8229599" cy="2677656"/>
          </a:xfrm>
          <a:prstGeom prst="rect">
            <a:avLst/>
          </a:prstGeom>
        </p:spPr>
        <p:txBody>
          <a:bodyPr wrap="square">
            <a:spAutoFit/>
          </a:bodyPr>
          <a:lstStyle/>
          <a:p>
            <a:pPr algn="ctr"/>
            <a:r>
              <a:rPr lang="en-US" sz="2400" b="1" dirty="0" smtClean="0">
                <a:solidFill>
                  <a:schemeClr val="bg1"/>
                </a:solidFill>
              </a:rPr>
              <a:t>Adolescent </a:t>
            </a:r>
            <a:r>
              <a:rPr lang="en-US" sz="2400" b="1" dirty="0">
                <a:solidFill>
                  <a:schemeClr val="bg1"/>
                </a:solidFill>
              </a:rPr>
              <a:t>&amp; Young Adult Health National Resource </a:t>
            </a:r>
            <a:r>
              <a:rPr lang="en-US" sz="2400" b="1" dirty="0" smtClean="0">
                <a:solidFill>
                  <a:schemeClr val="bg1"/>
                </a:solidFill>
              </a:rPr>
              <a:t>Center</a:t>
            </a:r>
          </a:p>
          <a:p>
            <a:pPr algn="ctr"/>
            <a:r>
              <a:rPr lang="en-US" sz="2400" b="1" dirty="0" smtClean="0">
                <a:solidFill>
                  <a:schemeClr val="bg1"/>
                </a:solidFill>
              </a:rPr>
              <a:t>Adolescent &amp; Young Adult Research Network</a:t>
            </a:r>
          </a:p>
          <a:p>
            <a:pPr algn="ctr"/>
            <a:r>
              <a:rPr lang="en-US" sz="2400" b="1" dirty="0" smtClean="0">
                <a:solidFill>
                  <a:schemeClr val="bg1"/>
                </a:solidFill>
              </a:rPr>
              <a:t>UCSF </a:t>
            </a:r>
            <a:r>
              <a:rPr lang="en-US" sz="2400" b="1" dirty="0">
                <a:solidFill>
                  <a:schemeClr val="bg1"/>
                </a:solidFill>
              </a:rPr>
              <a:t>Division of Adolescent &amp; Young </a:t>
            </a:r>
            <a:r>
              <a:rPr lang="en-US" sz="2400" b="1" dirty="0" smtClean="0">
                <a:solidFill>
                  <a:schemeClr val="bg1"/>
                </a:solidFill>
              </a:rPr>
              <a:t>Adult </a:t>
            </a:r>
            <a:r>
              <a:rPr lang="en-US" sz="2400" b="1" dirty="0">
                <a:solidFill>
                  <a:schemeClr val="bg1"/>
                </a:solidFill>
              </a:rPr>
              <a:t>Medicine </a:t>
            </a:r>
          </a:p>
          <a:p>
            <a:pPr algn="ctr"/>
            <a:endParaRPr lang="en-US" b="1" dirty="0" smtClean="0">
              <a:solidFill>
                <a:schemeClr val="bg1"/>
              </a:solidFill>
            </a:endParaRPr>
          </a:p>
          <a:p>
            <a:pPr algn="ctr"/>
            <a:r>
              <a:rPr lang="en-US" sz="2400" b="1" dirty="0" smtClean="0">
                <a:solidFill>
                  <a:schemeClr val="bg1"/>
                </a:solidFill>
              </a:rPr>
              <a:t>SAHM ANNUAL MEETING </a:t>
            </a:r>
          </a:p>
          <a:p>
            <a:pPr algn="ctr"/>
            <a:r>
              <a:rPr lang="en-US" sz="2400" b="1" dirty="0" smtClean="0">
                <a:solidFill>
                  <a:schemeClr val="bg1"/>
                </a:solidFill>
              </a:rPr>
              <a:t>Los Angeles, CA</a:t>
            </a:r>
            <a:endParaRPr lang="en-US" sz="2400" dirty="0" smtClean="0">
              <a:solidFill>
                <a:schemeClr val="bg1"/>
              </a:solidFill>
            </a:endParaRPr>
          </a:p>
          <a:p>
            <a:pPr algn="ctr"/>
            <a:r>
              <a:rPr lang="en-US" sz="2400" i="1" dirty="0" smtClean="0">
                <a:solidFill>
                  <a:schemeClr val="bg1"/>
                </a:solidFill>
              </a:rPr>
              <a:t>March </a:t>
            </a:r>
            <a:r>
              <a:rPr lang="en-US" sz="2400" i="1" dirty="0">
                <a:solidFill>
                  <a:schemeClr val="bg1"/>
                </a:solidFill>
              </a:rPr>
              <a:t>18, 2015</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424993" y="5506820"/>
            <a:ext cx="2269957" cy="1122009"/>
          </a:xfrm>
          <a:prstGeom prst="rect">
            <a:avLst/>
          </a:prstGeom>
          <a:solidFill>
            <a:schemeClr val="bg1"/>
          </a:solidFill>
          <a:ln>
            <a:noFill/>
          </a:ln>
        </p:spPr>
      </p:pic>
    </p:spTree>
    <p:extLst>
      <p:ext uri="{BB962C8B-B14F-4D97-AF65-F5344CB8AC3E}">
        <p14:creationId xmlns:p14="http://schemas.microsoft.com/office/powerpoint/2010/main" val="10306377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342530"/>
            <a:ext cx="9144000" cy="1219200"/>
          </a:xfrm>
        </p:spPr>
        <p:txBody>
          <a:bodyPr anchor="ctr">
            <a:noAutofit/>
          </a:bodyPr>
          <a:lstStyle/>
          <a:p>
            <a:pPr eaLnBrk="1" hangingPunct="1">
              <a:lnSpc>
                <a:spcPct val="90000"/>
              </a:lnSpc>
            </a:pPr>
            <a:r>
              <a:rPr lang="en-US" b="1" dirty="0" smtClean="0">
                <a:effectLst>
                  <a:outerShdw blurRad="38100" dist="38100" dir="2700000" algn="tl">
                    <a:srgbClr val="000000">
                      <a:alpha val="43137"/>
                    </a:srgbClr>
                  </a:outerShdw>
                </a:effectLst>
                <a:latin typeface="+mj-lt"/>
              </a:rPr>
              <a:t>Mortality </a:t>
            </a:r>
            <a:r>
              <a:rPr lang="en-US" b="1" dirty="0">
                <a:effectLst>
                  <a:outerShdw blurRad="38100" dist="38100" dir="2700000" algn="tl">
                    <a:srgbClr val="000000">
                      <a:alpha val="43137"/>
                    </a:srgbClr>
                  </a:outerShdw>
                </a:effectLst>
                <a:latin typeface="+mj-lt"/>
              </a:rPr>
              <a:t>by Cause, </a:t>
            </a:r>
            <a:r>
              <a:rPr lang="en-US" b="1" dirty="0" smtClean="0">
                <a:effectLst>
                  <a:outerShdw blurRad="38100" dist="38100" dir="2700000" algn="tl">
                    <a:srgbClr val="000000">
                      <a:alpha val="43137"/>
                    </a:srgbClr>
                  </a:outerShdw>
                </a:effectLst>
                <a:latin typeface="+mj-lt"/>
              </a:rPr>
              <a:t>Sex &amp; </a:t>
            </a:r>
            <a:r>
              <a:rPr lang="en-US" b="1" dirty="0">
                <a:effectLst>
                  <a:outerShdw blurRad="38100" dist="38100" dir="2700000" algn="tl">
                    <a:srgbClr val="000000">
                      <a:alpha val="43137"/>
                    </a:srgbClr>
                  </a:outerShdw>
                </a:effectLst>
                <a:latin typeface="+mj-lt"/>
              </a:rPr>
              <a:t>Age Group, </a:t>
            </a:r>
            <a:br>
              <a:rPr lang="en-US" b="1" dirty="0">
                <a:effectLst>
                  <a:outerShdw blurRad="38100" dist="38100" dir="2700000" algn="tl">
                    <a:srgbClr val="000000">
                      <a:alpha val="43137"/>
                    </a:srgbClr>
                  </a:outerShdw>
                </a:effectLst>
                <a:latin typeface="+mj-lt"/>
              </a:rPr>
            </a:br>
            <a:r>
              <a:rPr lang="en-US" b="1" dirty="0">
                <a:effectLst>
                  <a:outerShdw blurRad="38100" dist="38100" dir="2700000" algn="tl">
                    <a:srgbClr val="000000">
                      <a:alpha val="43137"/>
                    </a:srgbClr>
                  </a:outerShdw>
                </a:effectLst>
                <a:latin typeface="+mj-lt"/>
              </a:rPr>
              <a:t>Ages 15-24, </a:t>
            </a:r>
            <a:r>
              <a:rPr lang="en-US" b="1" dirty="0" smtClean="0">
                <a:effectLst>
                  <a:outerShdw blurRad="38100" dist="38100" dir="2700000" algn="tl">
                    <a:srgbClr val="000000">
                      <a:alpha val="43137"/>
                    </a:srgbClr>
                  </a:outerShdw>
                </a:effectLst>
                <a:latin typeface="+mj-lt"/>
              </a:rPr>
              <a:t>2012, U.S. </a:t>
            </a:r>
            <a:endParaRPr lang="en-US" b="1" dirty="0">
              <a:effectLst>
                <a:outerShdw blurRad="38100" dist="38100" dir="2700000" algn="tl">
                  <a:srgbClr val="000000">
                    <a:alpha val="43137"/>
                  </a:srgbClr>
                </a:outerShdw>
              </a:effectLst>
              <a:latin typeface="+mj-lt"/>
            </a:endParaRPr>
          </a:p>
        </p:txBody>
      </p:sp>
      <p:sp>
        <p:nvSpPr>
          <p:cNvPr id="2" name="TextBox 1"/>
          <p:cNvSpPr txBox="1"/>
          <p:nvPr/>
        </p:nvSpPr>
        <p:spPr>
          <a:xfrm>
            <a:off x="0" y="6575514"/>
            <a:ext cx="5427663" cy="276999"/>
          </a:xfrm>
          <a:prstGeom prst="rect">
            <a:avLst/>
          </a:prstGeom>
          <a:noFill/>
        </p:spPr>
        <p:txBody>
          <a:bodyPr>
            <a:spAutoFit/>
          </a:bodyPr>
          <a:lstStyle/>
          <a:p>
            <a:pPr>
              <a:defRPr/>
            </a:pPr>
            <a:r>
              <a:rPr lang="en-US" sz="1200" i="1" dirty="0">
                <a:solidFill>
                  <a:schemeClr val="bg2"/>
                </a:solidFill>
                <a:latin typeface="Corbel"/>
                <a:cs typeface="Corbel"/>
              </a:rPr>
              <a:t>CDC Wonder</a:t>
            </a:r>
          </a:p>
        </p:txBody>
      </p:sp>
      <p:graphicFrame>
        <p:nvGraphicFramePr>
          <p:cNvPr id="6" name="Chart 5"/>
          <p:cNvGraphicFramePr>
            <a:graphicFrameLocks/>
          </p:cNvGraphicFramePr>
          <p:nvPr>
            <p:extLst>
              <p:ext uri="{D42A27DB-BD31-4B8C-83A1-F6EECF244321}">
                <p14:modId xmlns:p14="http://schemas.microsoft.com/office/powerpoint/2010/main" val="3447409000"/>
              </p:ext>
            </p:extLst>
          </p:nvPr>
        </p:nvGraphicFramePr>
        <p:xfrm>
          <a:off x="762001" y="1577122"/>
          <a:ext cx="7772400" cy="462449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1" y="6201617"/>
            <a:ext cx="1523999" cy="369332"/>
          </a:xfrm>
          <a:prstGeom prst="rect">
            <a:avLst/>
          </a:prstGeom>
          <a:noFill/>
        </p:spPr>
        <p:txBody>
          <a:bodyPr wrap="square" rtlCol="0">
            <a:spAutoFit/>
          </a:bodyPr>
          <a:lstStyle/>
          <a:p>
            <a:r>
              <a:rPr lang="en-US" dirty="0" smtClean="0">
                <a:solidFill>
                  <a:schemeClr val="bg1">
                    <a:lumMod val="95000"/>
                  </a:schemeClr>
                </a:solidFill>
              </a:rPr>
              <a:t>Ages 15-19</a:t>
            </a:r>
            <a:endParaRPr lang="en-US" dirty="0">
              <a:solidFill>
                <a:schemeClr val="bg1">
                  <a:lumMod val="95000"/>
                </a:schemeClr>
              </a:solidFill>
            </a:endParaRPr>
          </a:p>
        </p:txBody>
      </p:sp>
      <p:sp>
        <p:nvSpPr>
          <p:cNvPr id="7" name="TextBox 6"/>
          <p:cNvSpPr txBox="1"/>
          <p:nvPr/>
        </p:nvSpPr>
        <p:spPr>
          <a:xfrm>
            <a:off x="6197601" y="6201617"/>
            <a:ext cx="1523999" cy="369332"/>
          </a:xfrm>
          <a:prstGeom prst="rect">
            <a:avLst/>
          </a:prstGeom>
          <a:noFill/>
        </p:spPr>
        <p:txBody>
          <a:bodyPr wrap="square" rtlCol="0">
            <a:spAutoFit/>
          </a:bodyPr>
          <a:lstStyle/>
          <a:p>
            <a:r>
              <a:rPr lang="en-US" dirty="0" smtClean="0">
                <a:solidFill>
                  <a:schemeClr val="bg1">
                    <a:lumMod val="95000"/>
                  </a:schemeClr>
                </a:solidFill>
              </a:rPr>
              <a:t>Ages 20-24</a:t>
            </a:r>
            <a:endParaRPr lang="en-US" dirty="0">
              <a:solidFill>
                <a:schemeClr val="bg1">
                  <a:lumMod val="95000"/>
                </a:schemeClr>
              </a:solidFill>
            </a:endParaRPr>
          </a:p>
        </p:txBody>
      </p:sp>
      <p:sp>
        <p:nvSpPr>
          <p:cNvPr id="11" name="TextBox 10"/>
          <p:cNvSpPr txBox="1"/>
          <p:nvPr/>
        </p:nvSpPr>
        <p:spPr>
          <a:xfrm rot="16200000">
            <a:off x="-769660" y="2942756"/>
            <a:ext cx="2693987" cy="369333"/>
          </a:xfrm>
          <a:prstGeom prst="rect">
            <a:avLst/>
          </a:prstGeom>
          <a:noFill/>
        </p:spPr>
        <p:txBody>
          <a:bodyPr wrap="square" rtlCol="0">
            <a:spAutoFit/>
          </a:bodyPr>
          <a:lstStyle/>
          <a:p>
            <a:r>
              <a:rPr lang="en-US" dirty="0" smtClean="0">
                <a:solidFill>
                  <a:schemeClr val="bg1">
                    <a:lumMod val="95000"/>
                  </a:schemeClr>
                </a:solidFill>
              </a:rPr>
              <a:t>Rate per 100,000</a:t>
            </a:r>
            <a:endParaRPr lang="en-US" dirty="0">
              <a:solidFill>
                <a:schemeClr val="bg1">
                  <a:lumMod val="95000"/>
                </a:schemeClr>
              </a:solidFill>
            </a:endParaRPr>
          </a:p>
        </p:txBody>
      </p:sp>
    </p:spTree>
    <p:extLst>
      <p:ext uri="{BB962C8B-B14F-4D97-AF65-F5344CB8AC3E}">
        <p14:creationId xmlns:p14="http://schemas.microsoft.com/office/powerpoint/2010/main" val="4075468242"/>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61" y="2573188"/>
            <a:ext cx="3994067" cy="1362075"/>
          </a:xfrm>
        </p:spPr>
        <p:txBody>
          <a:bodyPr>
            <a:normAutofit/>
          </a:bodyPr>
          <a:lstStyle/>
          <a:p>
            <a:r>
              <a:rPr lang="en-US" sz="4400" cap="none" dirty="0" smtClean="0">
                <a:effectLst>
                  <a:outerShdw blurRad="38100" dist="38100" dir="2700000" algn="tl">
                    <a:srgbClr val="000000">
                      <a:alpha val="43137"/>
                    </a:srgbClr>
                  </a:outerShdw>
                </a:effectLst>
              </a:rPr>
              <a:t>Sexual Health</a:t>
            </a:r>
            <a:endParaRPr lang="en-US" sz="4400" cap="none" dirty="0">
              <a:effectLst>
                <a:outerShdw blurRad="38100" dist="38100" dir="2700000" algn="tl">
                  <a:srgbClr val="000000">
                    <a:alpha val="43137"/>
                  </a:srgbClr>
                </a:outerShdw>
              </a:effectLst>
            </a:endParaRPr>
          </a:p>
        </p:txBody>
      </p:sp>
      <p:pic>
        <p:nvPicPr>
          <p:cNvPr id="10" name="Picture 9" descr="tumblr_static_11949849671589982655male_symbol_dan_gerhards_01.svg.hi_1_.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19736" y="2389773"/>
            <a:ext cx="1946369" cy="1959475"/>
          </a:xfrm>
          <a:prstGeom prst="rect">
            <a:avLst/>
          </a:prstGeom>
        </p:spPr>
      </p:pic>
      <p:pic>
        <p:nvPicPr>
          <p:cNvPr id="11" name="Picture 10" descr="WOMAN.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59128" y="1834499"/>
            <a:ext cx="1478264" cy="2514749"/>
          </a:xfrm>
          <a:prstGeom prst="rect">
            <a:avLst/>
          </a:prstGeom>
        </p:spPr>
      </p:pic>
    </p:spTree>
    <p:extLst>
      <p:ext uri="{BB962C8B-B14F-4D97-AF65-F5344CB8AC3E}">
        <p14:creationId xmlns:p14="http://schemas.microsoft.com/office/powerpoint/2010/main" val="16938507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53444"/>
            <a:ext cx="8610600" cy="442538"/>
          </a:xfrm>
        </p:spPr>
        <p:txBody>
          <a:bodyPr>
            <a:noAutofit/>
          </a:bodyPr>
          <a:lstStyle/>
          <a:p>
            <a:pPr>
              <a:lnSpc>
                <a:spcPct val="100000"/>
              </a:lnSpc>
            </a:pPr>
            <a:r>
              <a:rPr lang="en-US" sz="4400" dirty="0">
                <a:effectLst>
                  <a:outerShdw blurRad="38100" dist="38100" dir="2700000" algn="tl">
                    <a:srgbClr val="000000">
                      <a:alpha val="43137"/>
                    </a:srgbClr>
                  </a:outerShdw>
                </a:effectLst>
                <a:latin typeface="+mj-lt"/>
              </a:rPr>
              <a:t>Chlamydia—Rates by </a:t>
            </a:r>
            <a:r>
              <a:rPr lang="en-US" sz="4400" dirty="0" smtClean="0">
                <a:effectLst>
                  <a:outerShdw blurRad="38100" dist="38100" dir="2700000" algn="tl">
                    <a:srgbClr val="000000">
                      <a:alpha val="43137"/>
                    </a:srgbClr>
                  </a:outerShdw>
                </a:effectLst>
                <a:latin typeface="+mj-lt"/>
              </a:rPr>
              <a:t>Age and Sex,</a:t>
            </a:r>
            <a:br>
              <a:rPr lang="en-US" sz="4400" dirty="0" smtClean="0">
                <a:effectLst>
                  <a:outerShdw blurRad="38100" dist="38100" dir="2700000" algn="tl">
                    <a:srgbClr val="000000">
                      <a:alpha val="43137"/>
                    </a:srgbClr>
                  </a:outerShdw>
                </a:effectLst>
                <a:latin typeface="+mj-lt"/>
              </a:rPr>
            </a:br>
            <a:r>
              <a:rPr lang="en-US" sz="4400" dirty="0" smtClean="0">
                <a:effectLst>
                  <a:outerShdw blurRad="38100" dist="38100" dir="2700000" algn="tl">
                    <a:srgbClr val="000000">
                      <a:alpha val="43137"/>
                    </a:srgbClr>
                  </a:outerShdw>
                </a:effectLst>
                <a:latin typeface="+mj-lt"/>
              </a:rPr>
              <a:t>United </a:t>
            </a:r>
            <a:r>
              <a:rPr lang="en-US" sz="4400" dirty="0">
                <a:effectLst>
                  <a:outerShdw blurRad="38100" dist="38100" dir="2700000" algn="tl">
                    <a:srgbClr val="000000">
                      <a:alpha val="43137"/>
                    </a:srgbClr>
                  </a:outerShdw>
                </a:effectLst>
                <a:latin typeface="+mj-lt"/>
              </a:rPr>
              <a:t>States, </a:t>
            </a:r>
            <a:r>
              <a:rPr lang="en-US" sz="4400" dirty="0" smtClean="0">
                <a:effectLst>
                  <a:outerShdw blurRad="38100" dist="38100" dir="2700000" algn="tl">
                    <a:srgbClr val="000000">
                      <a:alpha val="43137"/>
                    </a:srgbClr>
                  </a:outerShdw>
                </a:effectLst>
                <a:latin typeface="+mj-lt"/>
              </a:rPr>
              <a:t>2013</a:t>
            </a:r>
            <a:endParaRPr lang="en-US" sz="4400" dirty="0">
              <a:effectLst>
                <a:outerShdw blurRad="38100" dist="38100" dir="2700000" algn="tl">
                  <a:srgbClr val="000000">
                    <a:alpha val="43137"/>
                  </a:srgbClr>
                </a:outerShdw>
              </a:effectLst>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5" y="1861194"/>
            <a:ext cx="7685650" cy="399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83163" y="3275463"/>
            <a:ext cx="877322" cy="18382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5197092" y="3275463"/>
            <a:ext cx="2439793" cy="18382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74993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907139"/>
            <a:ext cx="8686800" cy="698033"/>
          </a:xfrm>
          <a:prstGeom prst="rect">
            <a:avLst/>
          </a:prstGeom>
        </p:spPr>
        <p:txBody>
          <a:bodyPr>
            <a:noAutofit/>
          </a:bodyPr>
          <a:lstStyle/>
          <a:p>
            <a:pPr>
              <a:lnSpc>
                <a:spcPct val="100000"/>
              </a:lnSpc>
            </a:pPr>
            <a:r>
              <a:rPr lang="en-US" sz="4400" dirty="0" smtClean="0">
                <a:effectLst>
                  <a:outerShdw blurRad="38100" dist="38100" dir="2700000" algn="tl">
                    <a:srgbClr val="000000">
                      <a:alpha val="43137"/>
                    </a:srgbClr>
                  </a:outerShdw>
                </a:effectLst>
                <a:latin typeface="+mj-lt"/>
              </a:rPr>
              <a:t>Gonorrhea—Rates by Age and Sex, </a:t>
            </a:r>
            <a:br>
              <a:rPr lang="en-US" sz="4400" dirty="0" smtClean="0">
                <a:effectLst>
                  <a:outerShdw blurRad="38100" dist="38100" dir="2700000" algn="tl">
                    <a:srgbClr val="000000">
                      <a:alpha val="43137"/>
                    </a:srgbClr>
                  </a:outerShdw>
                </a:effectLst>
                <a:latin typeface="+mj-lt"/>
              </a:rPr>
            </a:br>
            <a:r>
              <a:rPr lang="en-US" sz="4400" dirty="0" smtClean="0">
                <a:effectLst>
                  <a:outerShdw blurRad="38100" dist="38100" dir="2700000" algn="tl">
                    <a:srgbClr val="000000">
                      <a:alpha val="43137"/>
                    </a:srgbClr>
                  </a:outerShdw>
                </a:effectLst>
                <a:latin typeface="+mj-lt"/>
              </a:rPr>
              <a:t>United States, 2013</a:t>
            </a:r>
            <a:endParaRPr lang="en-US" sz="4400" dirty="0">
              <a:effectLst>
                <a:outerShdw blurRad="38100" dist="38100" dir="2700000" algn="tl">
                  <a:srgbClr val="000000">
                    <a:alpha val="43137"/>
                  </a:srgbClr>
                </a:outerShdw>
              </a:effectLst>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52162"/>
            <a:ext cx="7924800" cy="398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4328" y="3275463"/>
            <a:ext cx="1729579" cy="19218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5289002" y="3275463"/>
            <a:ext cx="2047087" cy="19218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34722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766"/>
            <a:ext cx="9144000" cy="1143000"/>
          </a:xfrm>
        </p:spPr>
        <p:txBody>
          <a:bodyPr>
            <a:noAutofit/>
          </a:bodyPr>
          <a:lstStyle/>
          <a:p>
            <a:r>
              <a:rPr lang="en-US" sz="4200" dirty="0" smtClean="0">
                <a:effectLst>
                  <a:outerShdw blurRad="38100" dist="38100" dir="2700000" algn="tl">
                    <a:srgbClr val="000000">
                      <a:alpha val="43137"/>
                    </a:srgbClr>
                  </a:outerShdw>
                </a:effectLst>
              </a:rPr>
              <a:t>Diagnoses of HIV Infection by Age, 2013</a:t>
            </a:r>
            <a:br>
              <a:rPr lang="en-US" sz="4200" dirty="0" smtClean="0">
                <a:effectLst>
                  <a:outerShdw blurRad="38100" dist="38100" dir="2700000" algn="tl">
                    <a:srgbClr val="000000">
                      <a:alpha val="43137"/>
                    </a:srgbClr>
                  </a:outerShdw>
                </a:effectLst>
              </a:rPr>
            </a:br>
            <a:r>
              <a:rPr lang="en-US" sz="3200" b="0" i="1" dirty="0" smtClean="0">
                <a:effectLst>
                  <a:outerShdw blurRad="38100" dist="38100" dir="2700000" algn="tl">
                    <a:srgbClr val="000000">
                      <a:alpha val="43137"/>
                    </a:srgbClr>
                  </a:outerShdw>
                </a:effectLst>
              </a:rPr>
              <a:t>Rate per 100,000</a:t>
            </a:r>
            <a:endParaRPr lang="en-US" sz="3200" b="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7077602"/>
              </p:ext>
            </p:extLst>
          </p:nvPr>
        </p:nvGraphicFramePr>
        <p:xfrm>
          <a:off x="457200" y="1600200"/>
          <a:ext cx="8229600" cy="49349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82975"/>
            <a:ext cx="3802791" cy="276999"/>
          </a:xfrm>
          <a:prstGeom prst="rect">
            <a:avLst/>
          </a:prstGeom>
          <a:noFill/>
        </p:spPr>
        <p:txBody>
          <a:bodyPr wrap="square" rtlCol="0">
            <a:spAutoFit/>
          </a:bodyPr>
          <a:lstStyle/>
          <a:p>
            <a:r>
              <a:rPr lang="en-US" sz="1200" i="1" dirty="0" smtClean="0">
                <a:solidFill>
                  <a:srgbClr val="FFFFFF"/>
                </a:solidFill>
              </a:rPr>
              <a:t>CDC HIV Surveillance</a:t>
            </a:r>
            <a:endParaRPr lang="en-US" sz="1200" i="1" dirty="0">
              <a:solidFill>
                <a:srgbClr val="FFFFFF"/>
              </a:solidFill>
            </a:endParaRPr>
          </a:p>
        </p:txBody>
      </p:sp>
    </p:spTree>
    <p:extLst>
      <p:ext uri="{BB962C8B-B14F-4D97-AF65-F5344CB8AC3E}">
        <p14:creationId xmlns:p14="http://schemas.microsoft.com/office/powerpoint/2010/main" val="3804499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01" y="4972404"/>
            <a:ext cx="5080000" cy="1362075"/>
          </a:xfrm>
        </p:spPr>
        <p:txBody>
          <a:bodyPr/>
          <a:lstStyle/>
          <a:p>
            <a:pPr algn="ctr"/>
            <a:r>
              <a:rPr lang="en-US" cap="none" dirty="0" smtClean="0">
                <a:effectLst>
                  <a:outerShdw blurRad="38100" dist="38100" dir="2700000" algn="tl">
                    <a:srgbClr val="000000">
                      <a:alpha val="43137"/>
                    </a:srgbClr>
                  </a:outerShdw>
                </a:effectLst>
              </a:rPr>
              <a:t>Chronic Conditions</a:t>
            </a:r>
            <a:endParaRPr lang="en-US" cap="none" dirty="0">
              <a:effectLst>
                <a:outerShdw blurRad="38100" dist="38100" dir="2700000" algn="tl">
                  <a:srgbClr val="000000">
                    <a:alpha val="43137"/>
                  </a:srgbClr>
                </a:outerShdw>
              </a:effectLst>
            </a:endParaRPr>
          </a:p>
        </p:txBody>
      </p:sp>
      <p:pic>
        <p:nvPicPr>
          <p:cNvPr id="9" name="Picture 8" descr="3226243-cardiovascular-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837" y="1150372"/>
            <a:ext cx="5080000" cy="3810000"/>
          </a:xfrm>
          <a:prstGeom prst="rect">
            <a:avLst/>
          </a:prstGeom>
        </p:spPr>
      </p:pic>
    </p:spTree>
    <p:extLst>
      <p:ext uri="{BB962C8B-B14F-4D97-AF65-F5344CB8AC3E}">
        <p14:creationId xmlns:p14="http://schemas.microsoft.com/office/powerpoint/2010/main" val="20831816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5513254"/>
              </p:ext>
            </p:extLst>
          </p:nvPr>
        </p:nvGraphicFramePr>
        <p:xfrm>
          <a:off x="201017" y="252430"/>
          <a:ext cx="8751701" cy="642117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 y="6580180"/>
            <a:ext cx="5320545" cy="276999"/>
          </a:xfrm>
          <a:prstGeom prst="rect">
            <a:avLst/>
          </a:prstGeom>
          <a:noFill/>
        </p:spPr>
        <p:txBody>
          <a:bodyPr wrap="square" rtlCol="0">
            <a:spAutoFit/>
          </a:bodyPr>
          <a:lstStyle/>
          <a:p>
            <a:r>
              <a:rPr lang="en-US" sz="1200" i="1" dirty="0" smtClean="0">
                <a:solidFill>
                  <a:srgbClr val="FFFFFF"/>
                </a:solidFill>
              </a:rPr>
              <a:t>National Health Interview Survey, 2011</a:t>
            </a:r>
            <a:endParaRPr lang="en-US" sz="1200" i="1" dirty="0">
              <a:solidFill>
                <a:srgbClr val="FFFFFF"/>
              </a:solidFill>
            </a:endParaRPr>
          </a:p>
        </p:txBody>
      </p:sp>
    </p:spTree>
    <p:extLst>
      <p:ext uri="{BB962C8B-B14F-4D97-AF65-F5344CB8AC3E}">
        <p14:creationId xmlns:p14="http://schemas.microsoft.com/office/powerpoint/2010/main" val="39748799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58862"/>
            <a:ext cx="9047746" cy="1143000"/>
          </a:xfrm>
        </p:spPr>
        <p:txBody>
          <a:bodyPr>
            <a:noAutofit/>
          </a:bodyPr>
          <a:lstStyle/>
          <a:p>
            <a:r>
              <a:rPr lang="en-US" sz="3600" dirty="0" smtClean="0">
                <a:effectLst>
                  <a:outerShdw blurRad="38100" dist="38100" dir="2700000" algn="tl">
                    <a:srgbClr val="000000">
                      <a:alpha val="43137"/>
                    </a:srgbClr>
                  </a:outerShdw>
                </a:effectLst>
              </a:rPr>
              <a:t>Past-Year Mental Health and Substance Use Disorders Young Adults (18-25) by Sex, 2013</a:t>
            </a:r>
            <a:endParaRPr lang="en-US" sz="36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8188573"/>
              </p:ext>
            </p:extLst>
          </p:nvPr>
        </p:nvGraphicFramePr>
        <p:xfrm>
          <a:off x="457200" y="1761352"/>
          <a:ext cx="8229600" cy="48196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81001"/>
            <a:ext cx="5320545" cy="276999"/>
          </a:xfrm>
          <a:prstGeom prst="rect">
            <a:avLst/>
          </a:prstGeom>
          <a:noFill/>
        </p:spPr>
        <p:txBody>
          <a:bodyPr wrap="square" rtlCol="0">
            <a:spAutoFit/>
          </a:bodyPr>
          <a:lstStyle/>
          <a:p>
            <a:r>
              <a:rPr lang="en-US" sz="1200" i="1" dirty="0" smtClean="0">
                <a:solidFill>
                  <a:srgbClr val="FFFFFF"/>
                </a:solidFill>
              </a:rPr>
              <a:t>National Survey on Drug Use and Health, 2013</a:t>
            </a:r>
            <a:endParaRPr lang="en-US" sz="1200" i="1" dirty="0">
              <a:solidFill>
                <a:srgbClr val="FFFFFF"/>
              </a:solidFill>
            </a:endParaRPr>
          </a:p>
        </p:txBody>
      </p:sp>
    </p:spTree>
    <p:extLst>
      <p:ext uri="{BB962C8B-B14F-4D97-AF65-F5344CB8AC3E}">
        <p14:creationId xmlns:p14="http://schemas.microsoft.com/office/powerpoint/2010/main" val="21568653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09600" y="332872"/>
            <a:ext cx="8001000" cy="1066800"/>
          </a:xfrm>
        </p:spPr>
        <p:txBody>
          <a:bodyPr>
            <a:normAutofit/>
          </a:bodyPr>
          <a:lstStyle/>
          <a:p>
            <a:pPr eaLnBrk="1" hangingPunct="1">
              <a:defRPr/>
            </a:pPr>
            <a:r>
              <a:rPr kumimoji="0" lang="en-US" dirty="0" smtClean="0">
                <a:effectLst>
                  <a:outerShdw blurRad="38100" dist="38100" dir="2700000" algn="tl">
                    <a:srgbClr val="000000">
                      <a:alpha val="43137"/>
                    </a:srgbClr>
                  </a:outerShdw>
                </a:effectLst>
              </a:rPr>
              <a:t>Abrupt change at 18 - Content</a:t>
            </a:r>
          </a:p>
        </p:txBody>
      </p:sp>
      <p:sp>
        <p:nvSpPr>
          <p:cNvPr id="450563" name="Rectangle 3"/>
          <p:cNvSpPr>
            <a:spLocks noGrp="1" noChangeArrowheads="1"/>
          </p:cNvSpPr>
          <p:nvPr>
            <p:ph type="body" idx="1"/>
          </p:nvPr>
        </p:nvSpPr>
        <p:spPr>
          <a:xfrm>
            <a:off x="409077" y="1528676"/>
            <a:ext cx="8321843" cy="4711700"/>
          </a:xfrm>
        </p:spPr>
        <p:txBody>
          <a:bodyPr>
            <a:noAutofit/>
          </a:bodyPr>
          <a:lstStyle/>
          <a:p>
            <a:pPr>
              <a:spcBef>
                <a:spcPts val="0"/>
              </a:spcBef>
              <a:buFontTx/>
              <a:buChar char="•"/>
            </a:pPr>
            <a:r>
              <a:rPr lang="en-US" sz="2800" dirty="0"/>
              <a:t>Health care </a:t>
            </a:r>
            <a:r>
              <a:rPr lang="en-US" sz="2800" dirty="0" smtClean="0"/>
              <a:t>system changes </a:t>
            </a:r>
            <a:r>
              <a:rPr lang="en-US" sz="2800" dirty="0"/>
              <a:t>at age </a:t>
            </a:r>
            <a:r>
              <a:rPr lang="en-US" sz="2800" dirty="0" smtClean="0"/>
              <a:t>18; </a:t>
            </a:r>
            <a:endParaRPr lang="en-US" sz="2800" dirty="0"/>
          </a:p>
          <a:p>
            <a:pPr lvl="1">
              <a:spcBef>
                <a:spcPts val="0"/>
              </a:spcBef>
              <a:buFont typeface="Wingdings" panose="05000000000000000000" pitchFamily="2" charset="2"/>
              <a:buChar char="§"/>
            </a:pPr>
            <a:r>
              <a:rPr lang="en-US" dirty="0"/>
              <a:t>Change in legal </a:t>
            </a:r>
            <a:r>
              <a:rPr lang="en-US" dirty="0" smtClean="0"/>
              <a:t>status </a:t>
            </a:r>
          </a:p>
          <a:p>
            <a:pPr lvl="1">
              <a:spcBef>
                <a:spcPts val="0"/>
              </a:spcBef>
              <a:buFont typeface="Wingdings" panose="05000000000000000000" pitchFamily="2" charset="2"/>
              <a:buChar char="§"/>
            </a:pPr>
            <a:r>
              <a:rPr lang="en-US" dirty="0" smtClean="0"/>
              <a:t>Loss </a:t>
            </a:r>
            <a:r>
              <a:rPr lang="en-US" dirty="0"/>
              <a:t>of eligibility </a:t>
            </a:r>
            <a:r>
              <a:rPr lang="en-US" dirty="0" smtClean="0"/>
              <a:t>for insurance (getting </a:t>
            </a:r>
            <a:r>
              <a:rPr lang="en-US" dirty="0"/>
              <a:t>better</a:t>
            </a:r>
            <a:r>
              <a:rPr lang="en-US" dirty="0" smtClean="0"/>
              <a:t>)</a:t>
            </a:r>
            <a:endParaRPr lang="en-US" dirty="0"/>
          </a:p>
          <a:p>
            <a:pPr lvl="1">
              <a:spcBef>
                <a:spcPts val="0"/>
              </a:spcBef>
              <a:buFont typeface="Wingdings" panose="05000000000000000000" pitchFamily="2" charset="2"/>
              <a:buChar char="§"/>
            </a:pPr>
            <a:r>
              <a:rPr lang="en-US" dirty="0"/>
              <a:t>Limited models for transition to adult health </a:t>
            </a:r>
            <a:r>
              <a:rPr lang="en-US" dirty="0" smtClean="0"/>
              <a:t>care</a:t>
            </a:r>
            <a:endParaRPr lang="en-US" dirty="0"/>
          </a:p>
          <a:p>
            <a:pPr>
              <a:spcBef>
                <a:spcPts val="0"/>
              </a:spcBef>
              <a:buFontTx/>
              <a:buChar char="•"/>
            </a:pPr>
            <a:r>
              <a:rPr lang="en-US" sz="2800" dirty="0" smtClean="0"/>
              <a:t>Little preparation for changes in systems for young adults and families</a:t>
            </a:r>
            <a:endParaRPr lang="en-US" sz="2800" dirty="0"/>
          </a:p>
        </p:txBody>
      </p:sp>
    </p:spTree>
    <p:extLst>
      <p:ext uri="{BB962C8B-B14F-4D97-AF65-F5344CB8AC3E}">
        <p14:creationId xmlns:p14="http://schemas.microsoft.com/office/powerpoint/2010/main" val="2615794913"/>
      </p:ext>
    </p:extLst>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914400" y="434946"/>
            <a:ext cx="7313613" cy="868362"/>
          </a:xfrm>
        </p:spPr>
        <p:txBody>
          <a:bodyPr>
            <a:normAutofit/>
          </a:bodyPr>
          <a:lstStyle/>
          <a:p>
            <a:r>
              <a:rPr lang="en-US" b="1" dirty="0">
                <a:effectLst>
                  <a:outerShdw blurRad="38100" dist="38100" dir="2700000" algn="tl">
                    <a:srgbClr val="000000">
                      <a:alpha val="43137"/>
                    </a:srgbClr>
                  </a:outerShdw>
                </a:effectLst>
              </a:rPr>
              <a:t>How </a:t>
            </a:r>
            <a:r>
              <a:rPr lang="en-US" dirty="0" smtClean="0">
                <a:effectLst>
                  <a:outerShdw blurRad="38100" dist="38100" dir="2700000" algn="tl">
                    <a:srgbClr val="000000">
                      <a:alpha val="43137"/>
                    </a:srgbClr>
                  </a:outerShdw>
                </a:effectLst>
              </a:rPr>
              <a:t>Can Services </a:t>
            </a:r>
            <a:r>
              <a:rPr lang="en-US" dirty="0">
                <a:effectLst>
                  <a:outerShdw blurRad="38100" dist="38100" dir="2700000" algn="tl">
                    <a:srgbClr val="000000">
                      <a:alpha val="43137"/>
                    </a:srgbClr>
                  </a:outerShdw>
                </a:effectLst>
              </a:rPr>
              <a:t>Help</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1746" name="Content Placeholder 2"/>
          <p:cNvSpPr>
            <a:spLocks noGrp="1"/>
          </p:cNvSpPr>
          <p:nvPr>
            <p:ph idx="1"/>
          </p:nvPr>
        </p:nvSpPr>
        <p:spPr>
          <a:xfrm>
            <a:off x="457200" y="1585697"/>
            <a:ext cx="8121316" cy="4899324"/>
          </a:xfrm>
          <a:extLst/>
        </p:spPr>
        <p:txBody>
          <a:bodyPr rtlCol="0">
            <a:noAutofit/>
          </a:bodyPr>
          <a:lstStyle/>
          <a:p>
            <a:pPr eaLnBrk="1" fontAlgn="auto" hangingPunct="1">
              <a:spcBef>
                <a:spcPts val="0"/>
              </a:spcBef>
              <a:spcAft>
                <a:spcPts val="0"/>
              </a:spcAft>
              <a:buFont typeface="Arial" pitchFamily="34" charset="0"/>
              <a:buChar char="•"/>
              <a:defRPr/>
            </a:pPr>
            <a:r>
              <a:rPr lang="en-US" sz="3000" dirty="0"/>
              <a:t>As </a:t>
            </a:r>
            <a:r>
              <a:rPr lang="en-US" sz="3000" dirty="0" smtClean="0"/>
              <a:t>young people transition through young adulthood:</a:t>
            </a:r>
            <a:endParaRPr lang="en-US" sz="3000" dirty="0"/>
          </a:p>
          <a:p>
            <a:pPr lvl="1" eaLnBrk="1" fontAlgn="auto" hangingPunct="1">
              <a:spcBef>
                <a:spcPts val="0"/>
              </a:spcBef>
              <a:spcAft>
                <a:spcPts val="0"/>
              </a:spcAft>
              <a:buFont typeface="Wingdings" panose="05000000000000000000" pitchFamily="2" charset="2"/>
              <a:buChar char="§"/>
              <a:defRPr/>
            </a:pPr>
            <a:r>
              <a:rPr lang="en-US" sz="3000" dirty="0"/>
              <a:t>A</a:t>
            </a:r>
            <a:r>
              <a:rPr lang="en-US" sz="3000" dirty="0" smtClean="0"/>
              <a:t>ssume </a:t>
            </a:r>
            <a:r>
              <a:rPr lang="en-US" sz="3000" dirty="0"/>
              <a:t>responsibility for their </a:t>
            </a:r>
            <a:r>
              <a:rPr lang="en-US" sz="3000" dirty="0" smtClean="0"/>
              <a:t>care </a:t>
            </a:r>
            <a:endParaRPr lang="en-US" sz="3000" dirty="0"/>
          </a:p>
          <a:p>
            <a:pPr lvl="1" eaLnBrk="1" fontAlgn="auto" hangingPunct="1">
              <a:spcBef>
                <a:spcPts val="0"/>
              </a:spcBef>
              <a:spcAft>
                <a:spcPts val="0"/>
              </a:spcAft>
              <a:buFont typeface="Wingdings" panose="05000000000000000000" pitchFamily="2" charset="2"/>
              <a:buChar char="§"/>
              <a:defRPr/>
            </a:pPr>
            <a:r>
              <a:rPr lang="en-US" sz="3000" dirty="0"/>
              <a:t>L</a:t>
            </a:r>
            <a:r>
              <a:rPr lang="en-US" sz="3000" dirty="0" smtClean="0"/>
              <a:t>earn </a:t>
            </a:r>
            <a:r>
              <a:rPr lang="en-US" sz="3000" dirty="0"/>
              <a:t>to navigate the health care </a:t>
            </a:r>
            <a:r>
              <a:rPr lang="en-US" sz="3000" dirty="0" smtClean="0"/>
              <a:t>system</a:t>
            </a:r>
            <a:endParaRPr lang="en-US" sz="3000" dirty="0"/>
          </a:p>
          <a:p>
            <a:pPr eaLnBrk="1" fontAlgn="auto" hangingPunct="1">
              <a:spcBef>
                <a:spcPts val="0"/>
              </a:spcBef>
              <a:spcAft>
                <a:spcPts val="0"/>
              </a:spcAft>
              <a:buFont typeface="Arial" pitchFamily="34" charset="0"/>
              <a:buChar char="•"/>
              <a:defRPr/>
            </a:pPr>
            <a:r>
              <a:rPr lang="en-US" sz="3000" dirty="0" smtClean="0"/>
              <a:t>Developmentally-based focused </a:t>
            </a:r>
            <a:r>
              <a:rPr lang="en-US" sz="3000" dirty="0"/>
              <a:t>care </a:t>
            </a:r>
            <a:r>
              <a:rPr lang="en-US" sz="3000" dirty="0" smtClean="0"/>
              <a:t>may :</a:t>
            </a:r>
            <a:endParaRPr lang="en-US" sz="3000" dirty="0"/>
          </a:p>
          <a:p>
            <a:pPr lvl="1" eaLnBrk="1" fontAlgn="auto" hangingPunct="1">
              <a:spcBef>
                <a:spcPts val="0"/>
              </a:spcBef>
              <a:spcAft>
                <a:spcPts val="0"/>
              </a:spcAft>
              <a:buFont typeface="Wingdings" panose="05000000000000000000" pitchFamily="2" charset="2"/>
              <a:buChar char="§"/>
              <a:defRPr/>
            </a:pPr>
            <a:r>
              <a:rPr lang="en-US" sz="3000" dirty="0"/>
              <a:t>R</a:t>
            </a:r>
            <a:r>
              <a:rPr lang="en-US" sz="3000" dirty="0" smtClean="0"/>
              <a:t>educe mortality and morbidity by</a:t>
            </a:r>
          </a:p>
          <a:p>
            <a:pPr lvl="2">
              <a:spcBef>
                <a:spcPts val="0"/>
              </a:spcBef>
              <a:buFont typeface="Calibri" panose="020F0502020204030204" pitchFamily="34" charset="0"/>
              <a:buChar char="‒"/>
              <a:defRPr/>
            </a:pPr>
            <a:r>
              <a:rPr lang="en-US" sz="2800" dirty="0" smtClean="0">
                <a:solidFill>
                  <a:srgbClr val="FFFF00"/>
                </a:solidFill>
              </a:rPr>
              <a:t>enabling recognition of emerging conditions  </a:t>
            </a:r>
          </a:p>
          <a:p>
            <a:pPr lvl="2">
              <a:spcBef>
                <a:spcPts val="0"/>
              </a:spcBef>
              <a:buFont typeface="Calibri" panose="020F0502020204030204" pitchFamily="34" charset="0"/>
              <a:buChar char="‒"/>
              <a:defRPr/>
            </a:pPr>
            <a:r>
              <a:rPr lang="en-US" sz="2800" dirty="0" smtClean="0">
                <a:solidFill>
                  <a:srgbClr val="FFFF00"/>
                </a:solidFill>
              </a:rPr>
              <a:t>promoting </a:t>
            </a:r>
            <a:r>
              <a:rPr lang="en-US" sz="2800" dirty="0">
                <a:solidFill>
                  <a:srgbClr val="FFFF00"/>
                </a:solidFill>
              </a:rPr>
              <a:t>healthy </a:t>
            </a:r>
            <a:r>
              <a:rPr lang="en-US" sz="2800" dirty="0" smtClean="0">
                <a:solidFill>
                  <a:srgbClr val="FFFF00"/>
                </a:solidFill>
              </a:rPr>
              <a:t>behavior</a:t>
            </a:r>
            <a:endParaRPr lang="en-US" sz="2800" dirty="0">
              <a:solidFill>
                <a:srgbClr val="FFFF00"/>
              </a:solidFill>
            </a:endParaRPr>
          </a:p>
          <a:p>
            <a:pPr lvl="1">
              <a:spcBef>
                <a:spcPts val="0"/>
              </a:spcBef>
              <a:buFont typeface="Wingdings" charset="2"/>
              <a:buChar char="§"/>
              <a:defRPr/>
            </a:pPr>
            <a:r>
              <a:rPr lang="en-US" sz="3000" dirty="0"/>
              <a:t>I</a:t>
            </a:r>
            <a:r>
              <a:rPr lang="en-US" sz="3000" dirty="0" smtClean="0"/>
              <a:t>mprove management of </a:t>
            </a:r>
            <a:r>
              <a:rPr lang="en-US" sz="3000" dirty="0"/>
              <a:t>chronic </a:t>
            </a:r>
            <a:r>
              <a:rPr lang="en-US" sz="3000" dirty="0" smtClean="0"/>
              <a:t>conditions</a:t>
            </a:r>
            <a:endParaRPr lang="en-US" sz="3000" dirty="0"/>
          </a:p>
          <a:p>
            <a:pPr lvl="1" eaLnBrk="1" fontAlgn="auto" hangingPunct="1">
              <a:spcBef>
                <a:spcPts val="0"/>
              </a:spcBef>
              <a:spcAft>
                <a:spcPts val="0"/>
              </a:spcAft>
              <a:buFont typeface="Arial" pitchFamily="34" charset="0"/>
              <a:buChar char="•"/>
              <a:defRPr/>
            </a:pPr>
            <a:endParaRPr lang="en-US" sz="3000" dirty="0">
              <a:latin typeface="Trebuchet MS" charset="0"/>
            </a:endParaRPr>
          </a:p>
        </p:txBody>
      </p:sp>
    </p:spTree>
    <p:extLst>
      <p:ext uri="{BB962C8B-B14F-4D97-AF65-F5344CB8AC3E}">
        <p14:creationId xmlns:p14="http://schemas.microsoft.com/office/powerpoint/2010/main" val="3844323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55245"/>
            <a:ext cx="8229600" cy="3879237"/>
          </a:xfrm>
        </p:spPr>
        <p:txBody>
          <a:bodyPr>
            <a:normAutofit/>
          </a:bodyPr>
          <a:lstStyle/>
          <a:p>
            <a:pPr>
              <a:spcBef>
                <a:spcPts val="0"/>
              </a:spcBef>
            </a:pPr>
            <a:r>
              <a:rPr lang="en-US" dirty="0"/>
              <a:t>The overall purpose </a:t>
            </a:r>
            <a:r>
              <a:rPr lang="en-US" dirty="0" smtClean="0"/>
              <a:t>of </a:t>
            </a:r>
            <a:r>
              <a:rPr lang="en-US" dirty="0"/>
              <a:t>the Center is to improve access and quality of care for Adolescents and Young Adults</a:t>
            </a:r>
          </a:p>
          <a:p>
            <a:pPr>
              <a:spcBef>
                <a:spcPts val="0"/>
              </a:spcBef>
            </a:pPr>
            <a:r>
              <a:rPr lang="en-US" dirty="0" smtClean="0"/>
              <a:t>Based at UCSF with collaborators at AMCHP, UMN  &amp; UVM</a:t>
            </a:r>
          </a:p>
          <a:p>
            <a:pPr>
              <a:spcBef>
                <a:spcPts val="0"/>
              </a:spcBef>
            </a:pPr>
            <a:endParaRPr lang="en-US" dirty="0" smtClean="0"/>
          </a:p>
          <a:p>
            <a:pPr marL="0" indent="0" algn="ctr">
              <a:spcBef>
                <a:spcPts val="0"/>
              </a:spcBef>
              <a:buNone/>
            </a:pPr>
            <a:r>
              <a:rPr lang="en-US" dirty="0" smtClean="0"/>
              <a:t> www.NAHIC.ucsf.edu</a:t>
            </a:r>
          </a:p>
          <a:p>
            <a:pPr>
              <a:spcBef>
                <a:spcPts val="0"/>
              </a:spcBef>
            </a:pPr>
            <a:endParaRPr lang="en-US"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95329" y="541403"/>
            <a:ext cx="3505214" cy="1732580"/>
          </a:xfrm>
          <a:prstGeom prst="rect">
            <a:avLst/>
          </a:prstGeom>
          <a:solidFill>
            <a:schemeClr val="bg1"/>
          </a:solidFill>
          <a:ln>
            <a:noFill/>
          </a:ln>
        </p:spPr>
      </p:pic>
    </p:spTree>
    <p:extLst>
      <p:ext uri="{BB962C8B-B14F-4D97-AF65-F5344CB8AC3E}">
        <p14:creationId xmlns:p14="http://schemas.microsoft.com/office/powerpoint/2010/main" val="16068703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7653903"/>
              </p:ext>
            </p:extLst>
          </p:nvPr>
        </p:nvGraphicFramePr>
        <p:xfrm>
          <a:off x="360951" y="2191111"/>
          <a:ext cx="8494293" cy="3800617"/>
        </p:xfrm>
        <a:graphic>
          <a:graphicData uri="http://schemas.openxmlformats.org/drawingml/2006/table">
            <a:tbl>
              <a:tblPr firstRow="1" bandRow="1">
                <a:tableStyleId>{5C22544A-7EE6-4342-B048-85BDC9FD1C3A}</a:tableStyleId>
              </a:tblPr>
              <a:tblGrid>
                <a:gridCol w="2831431"/>
                <a:gridCol w="2831431"/>
                <a:gridCol w="2831431"/>
              </a:tblGrid>
              <a:tr h="9001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Preventive Services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Sexual Health Services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Care for Chronic Conditions</a:t>
                      </a:r>
                    </a:p>
                  </a:txBody>
                  <a:tcPr/>
                </a:tc>
              </a:tr>
              <a:tr h="2900471">
                <a:tc>
                  <a:txBody>
                    <a:bodyPr/>
                    <a:lstStyle/>
                    <a:p>
                      <a:pPr marL="228600" lvl="0" indent="-228600">
                        <a:buFont typeface="Arial" panose="020B0604020202020204" pitchFamily="34" charset="0"/>
                        <a:buChar char="•"/>
                      </a:pPr>
                      <a:r>
                        <a:rPr lang="en-US" sz="2400" dirty="0" smtClean="0">
                          <a:solidFill>
                            <a:schemeClr val="tx1"/>
                          </a:solidFill>
                        </a:rPr>
                        <a:t>Oral Health Care</a:t>
                      </a:r>
                    </a:p>
                    <a:p>
                      <a:pPr marL="228600" lvl="0" indent="-228600">
                        <a:buFont typeface="Arial" panose="020B0604020202020204" pitchFamily="34" charset="0"/>
                        <a:buChar char="•"/>
                      </a:pPr>
                      <a:r>
                        <a:rPr lang="en-US" sz="2400" dirty="0" smtClean="0">
                          <a:solidFill>
                            <a:schemeClr val="tx1"/>
                          </a:solidFill>
                        </a:rPr>
                        <a:t>Substance Use</a:t>
                      </a:r>
                    </a:p>
                    <a:p>
                      <a:pPr marL="228600" lvl="0" indent="-228600">
                        <a:buFont typeface="Arial" panose="020B0604020202020204" pitchFamily="34" charset="0"/>
                        <a:buChar char="•"/>
                      </a:pPr>
                      <a:r>
                        <a:rPr lang="en-US" sz="2400" dirty="0" smtClean="0">
                          <a:solidFill>
                            <a:schemeClr val="tx1"/>
                          </a:solidFill>
                        </a:rPr>
                        <a:t>Nutrition/Exercise</a:t>
                      </a:r>
                    </a:p>
                    <a:p>
                      <a:pPr marL="228600" lvl="0" indent="-228600">
                        <a:buFont typeface="Arial" panose="020B0604020202020204" pitchFamily="34" charset="0"/>
                        <a:buChar char="•"/>
                      </a:pPr>
                      <a:r>
                        <a:rPr lang="en-US" sz="2400" dirty="0" smtClean="0">
                          <a:solidFill>
                            <a:schemeClr val="tx1"/>
                          </a:solidFill>
                        </a:rPr>
                        <a:t>Safety and Violence</a:t>
                      </a:r>
                    </a:p>
                    <a:p>
                      <a:pPr marL="228600" lvl="0" indent="-228600">
                        <a:buFont typeface="Arial" panose="020B0604020202020204" pitchFamily="34" charset="0"/>
                        <a:buChar char="•"/>
                      </a:pPr>
                      <a:r>
                        <a:rPr lang="en-US" sz="2400" dirty="0" smtClean="0">
                          <a:solidFill>
                            <a:schemeClr val="tx1"/>
                          </a:solidFill>
                        </a:rPr>
                        <a:t>Sexuality</a:t>
                      </a:r>
                    </a:p>
                    <a:p>
                      <a:pPr marL="228600" lvl="0" indent="-228600">
                        <a:buFont typeface="Arial" panose="020B0604020202020204" pitchFamily="34" charset="0"/>
                        <a:buChar char="•"/>
                      </a:pPr>
                      <a:r>
                        <a:rPr lang="en-US" sz="2400" dirty="0" smtClean="0">
                          <a:solidFill>
                            <a:schemeClr val="tx1"/>
                          </a:solidFill>
                        </a:rPr>
                        <a:t>Immunizations</a:t>
                      </a:r>
                    </a:p>
                  </a:txBody>
                  <a:tcPr/>
                </a:tc>
                <a:tc>
                  <a:txBody>
                    <a:bodyPr/>
                    <a:lstStyle/>
                    <a:p>
                      <a:pPr marL="228600" lvl="0" indent="-228600">
                        <a:buFont typeface="Arial" panose="020B0604020202020204" pitchFamily="34" charset="0"/>
                        <a:buChar char="•"/>
                      </a:pPr>
                      <a:r>
                        <a:rPr lang="en-US" sz="2400" dirty="0" smtClean="0">
                          <a:solidFill>
                            <a:schemeClr val="tx1"/>
                          </a:solidFill>
                        </a:rPr>
                        <a:t>Screening and counseling</a:t>
                      </a:r>
                    </a:p>
                    <a:p>
                      <a:pPr marL="228600" lvl="0" indent="-228600">
                        <a:buFont typeface="Arial" panose="020B0604020202020204" pitchFamily="34" charset="0"/>
                        <a:buChar char="•"/>
                      </a:pPr>
                      <a:r>
                        <a:rPr lang="en-US" sz="2400" dirty="0" smtClean="0">
                          <a:solidFill>
                            <a:schemeClr val="tx1"/>
                          </a:solidFill>
                        </a:rPr>
                        <a:t>Birth control</a:t>
                      </a:r>
                    </a:p>
                    <a:p>
                      <a:pPr marL="228600" lvl="0" indent="-228600">
                        <a:buFont typeface="Arial" panose="020B0604020202020204" pitchFamily="34" charset="0"/>
                        <a:buChar char="•"/>
                      </a:pPr>
                      <a:r>
                        <a:rPr lang="en-US" sz="2400" dirty="0" smtClean="0">
                          <a:solidFill>
                            <a:schemeClr val="tx1"/>
                          </a:solidFill>
                        </a:rPr>
                        <a:t>STI treatment and management</a:t>
                      </a:r>
                    </a:p>
                  </a:txBody>
                  <a:tcPr/>
                </a:tc>
                <a:tc>
                  <a:txBody>
                    <a:bodyPr/>
                    <a:lstStyle/>
                    <a:p>
                      <a:pPr marL="228600" lvl="0" indent="-228600">
                        <a:buFont typeface="Arial" panose="020B0604020202020204" pitchFamily="34" charset="0"/>
                        <a:buChar char="•"/>
                      </a:pPr>
                      <a:r>
                        <a:rPr lang="en-US" sz="2400" dirty="0" smtClean="0">
                          <a:solidFill>
                            <a:schemeClr val="tx1"/>
                          </a:solidFill>
                        </a:rPr>
                        <a:t>Mental health issues are critical at this age</a:t>
                      </a:r>
                    </a:p>
                    <a:p>
                      <a:pPr marL="228600" lvl="0" indent="-228600">
                        <a:buFont typeface="Arial" panose="020B0604020202020204" pitchFamily="34" charset="0"/>
                        <a:buChar char="•"/>
                      </a:pPr>
                      <a:r>
                        <a:rPr lang="en-US" sz="2400" dirty="0" smtClean="0">
                          <a:solidFill>
                            <a:schemeClr val="tx1"/>
                          </a:solidFill>
                        </a:rPr>
                        <a:t>Those that occur prior to or with peak onset during early adulthood</a:t>
                      </a:r>
                    </a:p>
                  </a:txBody>
                  <a:tcPr/>
                </a:tc>
              </a:tr>
            </a:tbl>
          </a:graphicData>
        </a:graphic>
      </p:graphicFrame>
      <p:sp>
        <p:nvSpPr>
          <p:cNvPr id="3" name="Rectangle 2"/>
          <p:cNvSpPr/>
          <p:nvPr/>
        </p:nvSpPr>
        <p:spPr>
          <a:xfrm>
            <a:off x="685808" y="416911"/>
            <a:ext cx="7736798" cy="1446550"/>
          </a:xfrm>
          <a:prstGeom prst="rect">
            <a:avLst/>
          </a:prstGeom>
        </p:spPr>
        <p:txBody>
          <a:bodyPr wrap="none">
            <a:spAutoFit/>
          </a:bodyPr>
          <a:lstStyle/>
          <a:p>
            <a:pPr lvl="0" algn="ctr"/>
            <a:r>
              <a:rPr lang="en-US" sz="4400" b="1" dirty="0">
                <a:solidFill>
                  <a:srgbClr val="FFFF00"/>
                </a:solidFill>
                <a:effectLst>
                  <a:outerShdw blurRad="38100" dist="38100" dir="2700000" algn="tl">
                    <a:srgbClr val="000000">
                      <a:alpha val="43137"/>
                    </a:srgbClr>
                  </a:outerShdw>
                </a:effectLst>
              </a:rPr>
              <a:t>Health Care Services Needed </a:t>
            </a:r>
            <a:r>
              <a:rPr lang="en-US" sz="4400" b="1" dirty="0" smtClean="0">
                <a:solidFill>
                  <a:srgbClr val="FFFF00"/>
                </a:solidFill>
                <a:effectLst>
                  <a:outerShdw blurRad="38100" dist="38100" dir="2700000" algn="tl">
                    <a:srgbClr val="000000">
                      <a:alpha val="43137"/>
                    </a:srgbClr>
                  </a:outerShdw>
                </a:effectLst>
              </a:rPr>
              <a:t>by </a:t>
            </a:r>
          </a:p>
          <a:p>
            <a:pPr lvl="0" algn="ctr"/>
            <a:r>
              <a:rPr lang="en-US" sz="4400" b="1" dirty="0" smtClean="0">
                <a:solidFill>
                  <a:srgbClr val="FFFF00"/>
                </a:solidFill>
                <a:effectLst>
                  <a:outerShdw blurRad="38100" dist="38100" dir="2700000" algn="tl">
                    <a:srgbClr val="000000">
                      <a:alpha val="43137"/>
                    </a:srgbClr>
                  </a:outerShdw>
                </a:effectLst>
              </a:rPr>
              <a:t>Young </a:t>
            </a:r>
            <a:r>
              <a:rPr lang="en-US" sz="4400" b="1" dirty="0">
                <a:solidFill>
                  <a:srgbClr val="FFFF00"/>
                </a:solidFill>
                <a:effectLst>
                  <a:outerShdw blurRad="38100" dist="38100" dir="2700000" algn="tl">
                    <a:srgbClr val="000000">
                      <a:alpha val="43137"/>
                    </a:srgbClr>
                  </a:outerShdw>
                </a:effectLst>
              </a:rPr>
              <a:t>Adults</a:t>
            </a:r>
          </a:p>
        </p:txBody>
      </p:sp>
    </p:spTree>
    <p:extLst>
      <p:ext uri="{BB962C8B-B14F-4D97-AF65-F5344CB8AC3E}">
        <p14:creationId xmlns:p14="http://schemas.microsoft.com/office/powerpoint/2010/main" val="16521895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734"/>
            <a:ext cx="8229600" cy="1143000"/>
          </a:xfrm>
        </p:spPr>
        <p:txBody>
          <a:bodyPr/>
          <a:lstStyle/>
          <a:p>
            <a:r>
              <a:rPr lang="en-US" dirty="0" smtClean="0">
                <a:effectLst>
                  <a:outerShdw blurRad="38100" dist="38100" dir="2700000" algn="tl">
                    <a:srgbClr val="000000">
                      <a:alpha val="43137"/>
                    </a:srgbClr>
                  </a:outerShdw>
                </a:effectLst>
              </a:rPr>
              <a:t>Where Young Adults Access Care</a:t>
            </a:r>
            <a:endParaRPr lang="en-US"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915461"/>
              </p:ext>
            </p:extLst>
          </p:nvPr>
        </p:nvGraphicFramePr>
        <p:xfrm>
          <a:off x="1641941" y="1673424"/>
          <a:ext cx="6087079" cy="4633034"/>
        </p:xfrm>
        <a:graphic>
          <a:graphicData uri="http://schemas.openxmlformats.org/drawingml/2006/table">
            <a:tbl>
              <a:tblPr firstRow="1" bandRow="1">
                <a:tableStyleId>{2D5ABB26-0587-4C30-8999-92F81FD0307C}</a:tableStyleId>
              </a:tblPr>
              <a:tblGrid>
                <a:gridCol w="927472"/>
                <a:gridCol w="4169107"/>
                <a:gridCol w="990500"/>
              </a:tblGrid>
              <a:tr h="661862">
                <a:tc>
                  <a:txBody>
                    <a:bodyPr/>
                    <a:lstStyle/>
                    <a:p>
                      <a:endParaRPr lang="en-US" sz="2400" b="1" dirty="0"/>
                    </a:p>
                  </a:txBody>
                  <a:tcPr/>
                </a:tc>
                <a:tc>
                  <a:txBody>
                    <a:bodyPr/>
                    <a:lstStyle/>
                    <a:p>
                      <a:r>
                        <a:rPr lang="en-US" sz="2400" dirty="0" smtClean="0">
                          <a:solidFill>
                            <a:schemeClr val="accent6"/>
                          </a:solidFill>
                        </a:rPr>
                        <a:t>Any</a:t>
                      </a:r>
                      <a:r>
                        <a:rPr lang="en-US" sz="2400" baseline="0" dirty="0" smtClean="0">
                          <a:solidFill>
                            <a:schemeClr val="accent6"/>
                          </a:solidFill>
                        </a:rPr>
                        <a:t> Health Care Utilization</a:t>
                      </a:r>
                      <a:endParaRPr lang="en-US" sz="2400" b="1" dirty="0">
                        <a:solidFill>
                          <a:schemeClr val="accent6"/>
                        </a:solidFill>
                      </a:endParaRPr>
                    </a:p>
                  </a:txBody>
                  <a:tcPr/>
                </a:tc>
                <a:tc>
                  <a:txBody>
                    <a:bodyPr/>
                    <a:lstStyle/>
                    <a:p>
                      <a:r>
                        <a:rPr lang="en-US" sz="2400" dirty="0" smtClean="0">
                          <a:solidFill>
                            <a:schemeClr val="accent6"/>
                          </a:solidFill>
                        </a:rPr>
                        <a:t>72%</a:t>
                      </a:r>
                      <a:endParaRPr lang="en-US" sz="2400" b="1" dirty="0">
                        <a:solidFill>
                          <a:schemeClr val="accent6"/>
                        </a:solidFill>
                      </a:endParaRPr>
                    </a:p>
                  </a:txBody>
                  <a:tcPr/>
                </a:tc>
              </a:tr>
              <a:tr h="661862">
                <a:tc>
                  <a:txBody>
                    <a:bodyPr/>
                    <a:lstStyle/>
                    <a:p>
                      <a:endParaRPr lang="en-US" sz="2400" dirty="0"/>
                    </a:p>
                  </a:txBody>
                  <a:tcPr/>
                </a:tc>
                <a:tc>
                  <a:txBody>
                    <a:bodyPr/>
                    <a:lstStyle/>
                    <a:p>
                      <a:r>
                        <a:rPr lang="en-US" sz="2400" dirty="0" smtClean="0">
                          <a:solidFill>
                            <a:schemeClr val="accent6"/>
                          </a:solidFill>
                        </a:rPr>
                        <a:t>Office-Based Visits</a:t>
                      </a:r>
                      <a:endParaRPr lang="en-US" sz="2400" dirty="0">
                        <a:solidFill>
                          <a:schemeClr val="accent6"/>
                        </a:solidFill>
                      </a:endParaRPr>
                    </a:p>
                  </a:txBody>
                  <a:tcPr/>
                </a:tc>
                <a:tc>
                  <a:txBody>
                    <a:bodyPr/>
                    <a:lstStyle/>
                    <a:p>
                      <a:r>
                        <a:rPr lang="en-US" sz="2400" dirty="0" smtClean="0">
                          <a:solidFill>
                            <a:schemeClr val="accent6"/>
                          </a:solidFill>
                        </a:rPr>
                        <a:t>55%</a:t>
                      </a:r>
                      <a:endParaRPr lang="en-US" sz="2400" dirty="0">
                        <a:solidFill>
                          <a:schemeClr val="accent6"/>
                        </a:solidFill>
                      </a:endParaRPr>
                    </a:p>
                  </a:txBody>
                  <a:tcPr/>
                </a:tc>
              </a:tr>
              <a:tr h="661862">
                <a:tc>
                  <a:txBody>
                    <a:bodyPr/>
                    <a:lstStyle/>
                    <a:p>
                      <a:endParaRPr lang="en-US" sz="2400" dirty="0"/>
                    </a:p>
                  </a:txBody>
                  <a:tcPr/>
                </a:tc>
                <a:tc>
                  <a:txBody>
                    <a:bodyPr/>
                    <a:lstStyle/>
                    <a:p>
                      <a:r>
                        <a:rPr lang="en-US" sz="2400" dirty="0" smtClean="0">
                          <a:solidFill>
                            <a:schemeClr val="accent6"/>
                          </a:solidFill>
                        </a:rPr>
                        <a:t>Hospital Outpatient Visits</a:t>
                      </a:r>
                      <a:endParaRPr lang="en-US" sz="2400" dirty="0">
                        <a:solidFill>
                          <a:schemeClr val="accent6"/>
                        </a:solidFill>
                      </a:endParaRPr>
                    </a:p>
                  </a:txBody>
                  <a:tcPr/>
                </a:tc>
                <a:tc>
                  <a:txBody>
                    <a:bodyPr/>
                    <a:lstStyle/>
                    <a:p>
                      <a:r>
                        <a:rPr lang="en-US" sz="2400" dirty="0" smtClean="0">
                          <a:solidFill>
                            <a:schemeClr val="accent6"/>
                          </a:solidFill>
                        </a:rPr>
                        <a:t>   7%</a:t>
                      </a:r>
                      <a:endParaRPr lang="en-US" sz="2400" dirty="0">
                        <a:solidFill>
                          <a:schemeClr val="accent6"/>
                        </a:solidFill>
                      </a:endParaRPr>
                    </a:p>
                  </a:txBody>
                  <a:tcPr/>
                </a:tc>
              </a:tr>
              <a:tr h="661862">
                <a:tc>
                  <a:txBody>
                    <a:bodyPr/>
                    <a:lstStyle/>
                    <a:p>
                      <a:endParaRPr lang="en-US" sz="2400" dirty="0"/>
                    </a:p>
                  </a:txBody>
                  <a:tcPr/>
                </a:tc>
                <a:tc>
                  <a:txBody>
                    <a:bodyPr/>
                    <a:lstStyle/>
                    <a:p>
                      <a:r>
                        <a:rPr lang="en-US" sz="2400" dirty="0" smtClean="0">
                          <a:solidFill>
                            <a:schemeClr val="accent6"/>
                          </a:solidFill>
                        </a:rPr>
                        <a:t>ER</a:t>
                      </a:r>
                      <a:r>
                        <a:rPr lang="en-US" sz="2400" baseline="0" dirty="0" smtClean="0">
                          <a:solidFill>
                            <a:schemeClr val="accent6"/>
                          </a:solidFill>
                        </a:rPr>
                        <a:t> Visits</a:t>
                      </a:r>
                      <a:endParaRPr lang="en-US" sz="2400" dirty="0">
                        <a:solidFill>
                          <a:schemeClr val="accent6"/>
                        </a:solidFill>
                      </a:endParaRPr>
                    </a:p>
                  </a:txBody>
                  <a:tcPr/>
                </a:tc>
                <a:tc>
                  <a:txBody>
                    <a:bodyPr/>
                    <a:lstStyle/>
                    <a:p>
                      <a:r>
                        <a:rPr lang="en-US" sz="2400" dirty="0" smtClean="0">
                          <a:solidFill>
                            <a:schemeClr val="accent6"/>
                          </a:solidFill>
                        </a:rPr>
                        <a:t>15%</a:t>
                      </a:r>
                      <a:endParaRPr lang="en-US" sz="2400" dirty="0">
                        <a:solidFill>
                          <a:schemeClr val="accent6"/>
                        </a:solidFill>
                      </a:endParaRPr>
                    </a:p>
                  </a:txBody>
                  <a:tcPr/>
                </a:tc>
              </a:tr>
              <a:tr h="661862">
                <a:tc>
                  <a:txBody>
                    <a:bodyPr/>
                    <a:lstStyle/>
                    <a:p>
                      <a:endParaRPr lang="en-US" sz="2400" dirty="0"/>
                    </a:p>
                  </a:txBody>
                  <a:tcPr/>
                </a:tc>
                <a:tc>
                  <a:txBody>
                    <a:bodyPr/>
                    <a:lstStyle/>
                    <a:p>
                      <a:r>
                        <a:rPr lang="en-US" sz="2400" dirty="0" smtClean="0">
                          <a:solidFill>
                            <a:schemeClr val="accent6"/>
                          </a:solidFill>
                        </a:rPr>
                        <a:t>Inpatient Hospitalizations</a:t>
                      </a:r>
                      <a:endParaRPr lang="en-US" sz="2400" dirty="0">
                        <a:solidFill>
                          <a:schemeClr val="accent6"/>
                        </a:solidFill>
                      </a:endParaRPr>
                    </a:p>
                  </a:txBody>
                  <a:tcPr/>
                </a:tc>
                <a:tc>
                  <a:txBody>
                    <a:bodyPr/>
                    <a:lstStyle/>
                    <a:p>
                      <a:r>
                        <a:rPr lang="en-US" sz="2400" dirty="0" smtClean="0">
                          <a:solidFill>
                            <a:schemeClr val="accent6"/>
                          </a:solidFill>
                        </a:rPr>
                        <a:t>   6%</a:t>
                      </a:r>
                      <a:endParaRPr lang="en-US" sz="2400" dirty="0">
                        <a:solidFill>
                          <a:schemeClr val="accent6"/>
                        </a:solidFill>
                      </a:endParaRPr>
                    </a:p>
                  </a:txBody>
                  <a:tcPr/>
                </a:tc>
              </a:tr>
              <a:tr h="661862">
                <a:tc>
                  <a:txBody>
                    <a:bodyPr/>
                    <a:lstStyle/>
                    <a:p>
                      <a:endParaRPr lang="en-US" sz="2400" dirty="0"/>
                    </a:p>
                  </a:txBody>
                  <a:tcPr/>
                </a:tc>
                <a:tc>
                  <a:txBody>
                    <a:bodyPr/>
                    <a:lstStyle/>
                    <a:p>
                      <a:r>
                        <a:rPr lang="en-US" sz="2400" dirty="0" smtClean="0">
                          <a:solidFill>
                            <a:schemeClr val="accent6"/>
                          </a:solidFill>
                        </a:rPr>
                        <a:t>Prescription Medications</a:t>
                      </a:r>
                      <a:endParaRPr lang="en-US" sz="2400" dirty="0">
                        <a:solidFill>
                          <a:schemeClr val="accent6"/>
                        </a:solidFill>
                      </a:endParaRPr>
                    </a:p>
                  </a:txBody>
                  <a:tcPr/>
                </a:tc>
                <a:tc>
                  <a:txBody>
                    <a:bodyPr/>
                    <a:lstStyle/>
                    <a:p>
                      <a:r>
                        <a:rPr lang="en-US" sz="2400" dirty="0" smtClean="0">
                          <a:solidFill>
                            <a:schemeClr val="accent6"/>
                          </a:solidFill>
                        </a:rPr>
                        <a:t>48%</a:t>
                      </a:r>
                      <a:endParaRPr lang="en-US" sz="2400" dirty="0">
                        <a:solidFill>
                          <a:schemeClr val="accent6"/>
                        </a:solidFill>
                      </a:endParaRPr>
                    </a:p>
                  </a:txBody>
                  <a:tcPr/>
                </a:tc>
              </a:tr>
              <a:tr h="661862">
                <a:tc>
                  <a:txBody>
                    <a:bodyPr/>
                    <a:lstStyle/>
                    <a:p>
                      <a:endParaRPr lang="en-US" sz="2400" dirty="0"/>
                    </a:p>
                  </a:txBody>
                  <a:tcPr/>
                </a:tc>
                <a:tc>
                  <a:txBody>
                    <a:bodyPr/>
                    <a:lstStyle/>
                    <a:p>
                      <a:r>
                        <a:rPr lang="en-US" sz="2400" dirty="0" smtClean="0">
                          <a:solidFill>
                            <a:schemeClr val="accent6"/>
                          </a:solidFill>
                        </a:rPr>
                        <a:t>Dental Visits</a:t>
                      </a:r>
                      <a:endParaRPr lang="en-US" sz="2400" dirty="0">
                        <a:solidFill>
                          <a:schemeClr val="accent6"/>
                        </a:solidFill>
                      </a:endParaRPr>
                    </a:p>
                  </a:txBody>
                  <a:tcPr/>
                </a:tc>
                <a:tc>
                  <a:txBody>
                    <a:bodyPr/>
                    <a:lstStyle/>
                    <a:p>
                      <a:r>
                        <a:rPr lang="en-US" sz="2400" dirty="0" smtClean="0">
                          <a:solidFill>
                            <a:schemeClr val="accent6"/>
                          </a:solidFill>
                        </a:rPr>
                        <a:t>34%</a:t>
                      </a:r>
                      <a:endParaRPr lang="en-US" sz="2400" dirty="0">
                        <a:solidFill>
                          <a:schemeClr val="accent6"/>
                        </a:solidFill>
                      </a:endParaRPr>
                    </a:p>
                  </a:txBody>
                  <a:tcPr/>
                </a:tc>
              </a:tr>
            </a:tbl>
          </a:graphicData>
        </a:graphic>
      </p:graphicFrame>
      <p:sp>
        <p:nvSpPr>
          <p:cNvPr id="4" name="TextBox 3"/>
          <p:cNvSpPr txBox="1"/>
          <p:nvPr/>
        </p:nvSpPr>
        <p:spPr>
          <a:xfrm>
            <a:off x="-1" y="6580180"/>
            <a:ext cx="5320545" cy="276999"/>
          </a:xfrm>
          <a:prstGeom prst="rect">
            <a:avLst/>
          </a:prstGeom>
          <a:noFill/>
        </p:spPr>
        <p:txBody>
          <a:bodyPr wrap="square" rtlCol="0">
            <a:spAutoFit/>
          </a:bodyPr>
          <a:lstStyle/>
          <a:p>
            <a:r>
              <a:rPr lang="en-US" sz="1200" i="1" dirty="0" smtClean="0">
                <a:solidFill>
                  <a:srgbClr val="FFFFFF"/>
                </a:solidFill>
              </a:rPr>
              <a:t>National Health Interview Survey, 2011</a:t>
            </a:r>
            <a:endParaRPr lang="en-US" sz="1200" i="1" dirty="0">
              <a:solidFill>
                <a:srgbClr val="FFFFFF"/>
              </a:solidFill>
            </a:endParaRPr>
          </a:p>
        </p:txBody>
      </p:sp>
      <p:pic>
        <p:nvPicPr>
          <p:cNvPr id="3" name="Picture 2" descr="hospitalsymb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989" y="4332994"/>
            <a:ext cx="488655" cy="513161"/>
          </a:xfrm>
          <a:prstGeom prst="rect">
            <a:avLst/>
          </a:prstGeom>
        </p:spPr>
      </p:pic>
      <p:pic>
        <p:nvPicPr>
          <p:cNvPr id="6" name="Picture 5" descr="Emergency-Room-Left-Sig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356" y="3699291"/>
            <a:ext cx="661943" cy="503077"/>
          </a:xfrm>
          <a:prstGeom prst="rect">
            <a:avLst/>
          </a:prstGeom>
        </p:spPr>
      </p:pic>
      <p:pic>
        <p:nvPicPr>
          <p:cNvPr id="7" name="Picture 6" descr="Pi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356" y="4923784"/>
            <a:ext cx="633472" cy="633472"/>
          </a:xfrm>
          <a:prstGeom prst="rect">
            <a:avLst/>
          </a:prstGeom>
        </p:spPr>
      </p:pic>
      <p:pic>
        <p:nvPicPr>
          <p:cNvPr id="9" name="Picture 8" descr="Stethoscop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2989" y="2177249"/>
            <a:ext cx="556839" cy="716588"/>
          </a:xfrm>
          <a:prstGeom prst="rect">
            <a:avLst/>
          </a:prstGeom>
        </p:spPr>
      </p:pic>
      <p:pic>
        <p:nvPicPr>
          <p:cNvPr id="10" name="Picture 9" descr="outpatient.jpeg"/>
          <p:cNvPicPr>
            <a:picLocks noChangeAspect="1"/>
          </p:cNvPicPr>
          <p:nvPr/>
        </p:nvPicPr>
        <p:blipFill rotWithShape="1">
          <a:blip r:embed="rId7">
            <a:extLst>
              <a:ext uri="{28A0092B-C50C-407E-A947-70E740481C1C}">
                <a14:useLocalDpi xmlns:a14="http://schemas.microsoft.com/office/drawing/2010/main" val="0"/>
              </a:ext>
            </a:extLst>
          </a:blip>
          <a:srcRect l="24836" t="9589" r="24498" b="40065"/>
          <a:stretch/>
        </p:blipFill>
        <p:spPr>
          <a:xfrm>
            <a:off x="1916786" y="3032795"/>
            <a:ext cx="534858" cy="531479"/>
          </a:xfrm>
          <a:prstGeom prst="rect">
            <a:avLst/>
          </a:prstGeom>
        </p:spPr>
      </p:pic>
      <p:pic>
        <p:nvPicPr>
          <p:cNvPr id="14" name="Picture 13" descr="imgres.jpeg"/>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13441" y="5557256"/>
            <a:ext cx="534858" cy="600453"/>
          </a:xfrm>
          <a:prstGeom prst="rect">
            <a:avLst/>
          </a:prstGeom>
        </p:spPr>
      </p:pic>
    </p:spTree>
    <p:extLst>
      <p:ext uri="{BB962C8B-B14F-4D97-AF65-F5344CB8AC3E}">
        <p14:creationId xmlns:p14="http://schemas.microsoft.com/office/powerpoint/2010/main" val="35430219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232"/>
            <a:ext cx="9144000" cy="868362"/>
          </a:xfrm>
        </p:spPr>
        <p:txBody>
          <a:bodyPr>
            <a:noAutofit/>
          </a:bodyPr>
          <a:lstStyle/>
          <a:p>
            <a:r>
              <a:rPr lang="en-US" b="1" dirty="0" smtClean="0">
                <a:effectLst>
                  <a:outerShdw blurRad="38100" dist="38100" dir="2700000" algn="tl">
                    <a:srgbClr val="000000">
                      <a:alpha val="43137"/>
                    </a:srgbClr>
                  </a:outerShdw>
                </a:effectLst>
                <a:latin typeface="+mj-lt"/>
              </a:rPr>
              <a:t>Have a Usual </a:t>
            </a:r>
            <a:r>
              <a:rPr lang="en-US" b="1" dirty="0">
                <a:effectLst>
                  <a:outerShdw blurRad="38100" dist="38100" dir="2700000" algn="tl">
                    <a:srgbClr val="000000">
                      <a:alpha val="43137"/>
                    </a:srgbClr>
                  </a:outerShdw>
                </a:effectLst>
                <a:latin typeface="+mj-lt"/>
              </a:rPr>
              <a:t>Source of Health Care </a:t>
            </a:r>
            <a:r>
              <a:rPr lang="en-US" b="1" dirty="0" smtClean="0">
                <a:effectLst>
                  <a:outerShdw blurRad="38100" dist="38100" dir="2700000" algn="tl">
                    <a:srgbClr val="000000">
                      <a:alpha val="43137"/>
                    </a:srgbClr>
                  </a:outerShdw>
                </a:effectLst>
                <a:latin typeface="+mj-lt"/>
              </a:rPr>
              <a:t/>
            </a:r>
            <a:br>
              <a:rPr lang="en-US" b="1" dirty="0" smtClean="0">
                <a:effectLst>
                  <a:outerShdw blurRad="38100" dist="38100" dir="2700000" algn="tl">
                    <a:srgbClr val="000000">
                      <a:alpha val="43137"/>
                    </a:srgbClr>
                  </a:outerShdw>
                </a:effectLst>
                <a:latin typeface="+mj-lt"/>
              </a:rPr>
            </a:br>
            <a:r>
              <a:rPr lang="en-US" b="1" dirty="0" smtClean="0">
                <a:effectLst>
                  <a:outerShdw blurRad="38100" dist="38100" dir="2700000" algn="tl">
                    <a:srgbClr val="000000">
                      <a:alpha val="43137"/>
                    </a:srgbClr>
                  </a:outerShdw>
                </a:effectLst>
                <a:latin typeface="+mj-lt"/>
              </a:rPr>
              <a:t>by Age and Sex, 2012</a:t>
            </a:r>
            <a:endParaRPr lang="en-US" b="1" dirty="0">
              <a:effectLst>
                <a:outerShdw blurRad="38100" dist="38100" dir="2700000" algn="tl">
                  <a:srgbClr val="000000">
                    <a:alpha val="43137"/>
                  </a:srgbClr>
                </a:outerShdw>
              </a:effectLst>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0945565"/>
              </p:ext>
            </p:extLst>
          </p:nvPr>
        </p:nvGraphicFramePr>
        <p:xfrm>
          <a:off x="457200" y="1752600"/>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86319"/>
            <a:ext cx="5320545" cy="276999"/>
          </a:xfrm>
          <a:prstGeom prst="rect">
            <a:avLst/>
          </a:prstGeom>
          <a:noFill/>
        </p:spPr>
        <p:txBody>
          <a:bodyPr wrap="square" rtlCol="0">
            <a:spAutoFit/>
          </a:bodyPr>
          <a:lstStyle/>
          <a:p>
            <a:r>
              <a:rPr lang="en-US" sz="1200" i="1" dirty="0" smtClean="0">
                <a:solidFill>
                  <a:schemeClr val="bg1"/>
                </a:solidFill>
                <a:latin typeface="Corbel"/>
                <a:cs typeface="Corbel"/>
              </a:rPr>
              <a:t>National Health Interview Survey, 2012</a:t>
            </a:r>
            <a:endParaRPr lang="en-US" sz="1200" i="1" dirty="0">
              <a:solidFill>
                <a:schemeClr val="bg1"/>
              </a:solidFill>
              <a:latin typeface="Corbel"/>
              <a:cs typeface="Corbel"/>
            </a:endParaRPr>
          </a:p>
        </p:txBody>
      </p:sp>
    </p:spTree>
    <p:extLst>
      <p:ext uri="{BB962C8B-B14F-4D97-AF65-F5344CB8AC3E}">
        <p14:creationId xmlns:p14="http://schemas.microsoft.com/office/powerpoint/2010/main" val="323234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50" y="458649"/>
            <a:ext cx="7542213" cy="868362"/>
          </a:xfrm>
        </p:spPr>
        <p:txBody>
          <a:bodyPr>
            <a:noAutofit/>
          </a:bodyPr>
          <a:lstStyle/>
          <a:p>
            <a:r>
              <a:rPr lang="en-US" b="1" dirty="0" smtClean="0">
                <a:effectLst>
                  <a:outerShdw blurRad="38100" dist="38100" dir="2700000" algn="tl">
                    <a:srgbClr val="000000">
                      <a:alpha val="43137"/>
                    </a:srgbClr>
                  </a:outerShdw>
                </a:effectLst>
                <a:latin typeface="+mj-lt"/>
              </a:rPr>
              <a:t>Full Year Insured</a:t>
            </a:r>
            <a:br>
              <a:rPr lang="en-US" b="1" dirty="0" smtClean="0">
                <a:effectLst>
                  <a:outerShdw blurRad="38100" dist="38100" dir="2700000" algn="tl">
                    <a:srgbClr val="000000">
                      <a:alpha val="43137"/>
                    </a:srgbClr>
                  </a:outerShdw>
                </a:effectLst>
                <a:latin typeface="+mj-lt"/>
              </a:rPr>
            </a:br>
            <a:r>
              <a:rPr lang="en-US" b="1" dirty="0" smtClean="0">
                <a:effectLst>
                  <a:outerShdw blurRad="38100" dist="38100" dir="2700000" algn="tl">
                    <a:srgbClr val="000000">
                      <a:alpha val="43137"/>
                    </a:srgbClr>
                  </a:outerShdw>
                </a:effectLst>
                <a:latin typeface="+mj-lt"/>
              </a:rPr>
              <a:t>by Age and Sex, 2012</a:t>
            </a:r>
            <a:endParaRPr lang="en-US" b="1" dirty="0">
              <a:effectLst>
                <a:outerShdw blurRad="38100" dist="38100" dir="2700000" algn="tl">
                  <a:srgbClr val="000000">
                    <a:alpha val="43137"/>
                  </a:srgbClr>
                </a:outerShdw>
              </a:effectLst>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9333966"/>
              </p:ext>
            </p:extLst>
          </p:nvPr>
        </p:nvGraphicFramePr>
        <p:xfrm>
          <a:off x="457200" y="1596194"/>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74287"/>
            <a:ext cx="5320545" cy="276999"/>
          </a:xfrm>
          <a:prstGeom prst="rect">
            <a:avLst/>
          </a:prstGeom>
          <a:noFill/>
        </p:spPr>
        <p:txBody>
          <a:bodyPr wrap="square" rtlCol="0">
            <a:spAutoFit/>
          </a:bodyPr>
          <a:lstStyle/>
          <a:p>
            <a:r>
              <a:rPr lang="en-US" sz="1200" i="1" dirty="0" smtClean="0">
                <a:solidFill>
                  <a:schemeClr val="bg1"/>
                </a:solidFill>
                <a:latin typeface="Corbel"/>
                <a:cs typeface="Corbel"/>
              </a:rPr>
              <a:t>National Health Interview Survey, 2012</a:t>
            </a:r>
            <a:endParaRPr lang="en-US" sz="1200" i="1" dirty="0">
              <a:solidFill>
                <a:schemeClr val="bg1"/>
              </a:solidFill>
              <a:latin typeface="Corbel"/>
              <a:cs typeface="Corbel"/>
            </a:endParaRPr>
          </a:p>
        </p:txBody>
      </p:sp>
    </p:spTree>
    <p:extLst>
      <p:ext uri="{BB962C8B-B14F-4D97-AF65-F5344CB8AC3E}">
        <p14:creationId xmlns:p14="http://schemas.microsoft.com/office/powerpoint/2010/main" val="138062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729"/>
            <a:ext cx="8229600" cy="842046"/>
          </a:xfrm>
        </p:spPr>
        <p:txBody>
          <a:bodyPr>
            <a:normAutofit/>
          </a:bodyPr>
          <a:lstStyle/>
          <a:p>
            <a:r>
              <a:rPr lang="en-US" dirty="0">
                <a:effectLst>
                  <a:outerShdw blurRad="38100" dist="38100" dir="2700000" algn="tl">
                    <a:srgbClr val="000000">
                      <a:alpha val="43137"/>
                    </a:srgbClr>
                  </a:outerShdw>
                </a:effectLst>
              </a:rPr>
              <a:t>Unmet Needs: Mental Health</a:t>
            </a:r>
          </a:p>
        </p:txBody>
      </p:sp>
      <p:graphicFrame>
        <p:nvGraphicFramePr>
          <p:cNvPr id="5" name="Chart 4"/>
          <p:cNvGraphicFramePr/>
          <p:nvPr>
            <p:extLst>
              <p:ext uri="{D42A27DB-BD31-4B8C-83A1-F6EECF244321}">
                <p14:modId xmlns:p14="http://schemas.microsoft.com/office/powerpoint/2010/main" val="2133862677"/>
              </p:ext>
            </p:extLst>
          </p:nvPr>
        </p:nvGraphicFramePr>
        <p:xfrm>
          <a:off x="457200" y="2097212"/>
          <a:ext cx="8056337" cy="42841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71864"/>
            <a:ext cx="3111198" cy="553998"/>
          </a:xfrm>
          <a:prstGeom prst="rect">
            <a:avLst/>
          </a:prstGeom>
          <a:noFill/>
        </p:spPr>
        <p:txBody>
          <a:bodyPr wrap="none" rtlCol="0">
            <a:spAutoFit/>
          </a:bodyPr>
          <a:lstStyle/>
          <a:p>
            <a:r>
              <a:rPr lang="en-US" sz="1200" i="1" dirty="0">
                <a:solidFill>
                  <a:srgbClr val="FFFFFF"/>
                </a:solidFill>
              </a:rPr>
              <a:t>National Survey on Drug Use and Health, </a:t>
            </a:r>
            <a:r>
              <a:rPr lang="en-US" sz="1200" i="1" dirty="0" smtClean="0">
                <a:solidFill>
                  <a:srgbClr val="FFFFFF"/>
                </a:solidFill>
              </a:rPr>
              <a:t>2013 </a:t>
            </a:r>
            <a:endParaRPr lang="en-US" sz="1200" i="1" dirty="0">
              <a:solidFill>
                <a:srgbClr val="FFFFFF"/>
              </a:solidFill>
            </a:endParaRPr>
          </a:p>
          <a:p>
            <a:endParaRPr lang="en-US" dirty="0"/>
          </a:p>
        </p:txBody>
      </p:sp>
      <p:sp>
        <p:nvSpPr>
          <p:cNvPr id="7" name="Rectangle 6"/>
          <p:cNvSpPr/>
          <p:nvPr/>
        </p:nvSpPr>
        <p:spPr>
          <a:xfrm>
            <a:off x="324853" y="1069975"/>
            <a:ext cx="8470232" cy="830997"/>
          </a:xfrm>
          <a:prstGeom prst="rect">
            <a:avLst/>
          </a:prstGeom>
        </p:spPr>
        <p:txBody>
          <a:bodyPr wrap="square">
            <a:spAutoFit/>
          </a:bodyPr>
          <a:lstStyle/>
          <a:p>
            <a:pPr algn="ctr">
              <a:defRPr sz="1800" b="1" i="0" u="none" strike="noStrike" kern="1200" baseline="0">
                <a:solidFill>
                  <a:srgbClr val="FFFFFF"/>
                </a:solidFill>
                <a:latin typeface="+mn-lt"/>
                <a:ea typeface="+mn-ea"/>
                <a:cs typeface="+mn-cs"/>
              </a:defRPr>
            </a:pPr>
            <a:r>
              <a:rPr lang="en-US" dirty="0"/>
              <a:t>Past Year Treatment for Mental Health and Substance Abuse/Dependence Problems among Young Adults (18-25) with Problem, by Sex, 2013</a:t>
            </a:r>
          </a:p>
          <a:p>
            <a:pPr algn="ctr">
              <a:defRPr sz="1800" b="1" i="0" u="none" strike="noStrike" kern="1200" baseline="0">
                <a:solidFill>
                  <a:srgbClr val="FFFFFF"/>
                </a:solidFill>
                <a:latin typeface="+mn-lt"/>
                <a:ea typeface="+mn-ea"/>
                <a:cs typeface="+mn-cs"/>
              </a:defRPr>
            </a:pPr>
            <a:r>
              <a:rPr lang="en-US" sz="1200" i="1" dirty="0"/>
              <a:t>% who received treatment</a:t>
            </a:r>
          </a:p>
        </p:txBody>
      </p:sp>
    </p:spTree>
    <p:extLst>
      <p:ext uri="{BB962C8B-B14F-4D97-AF65-F5344CB8AC3E}">
        <p14:creationId xmlns:p14="http://schemas.microsoft.com/office/powerpoint/2010/main" val="34599322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766"/>
            <a:ext cx="8229600" cy="1143000"/>
          </a:xfrm>
        </p:spPr>
        <p:txBody>
          <a:bodyPr>
            <a:noAutofit/>
          </a:bodyPr>
          <a:lstStyle/>
          <a:p>
            <a:r>
              <a:rPr lang="en-US" dirty="0" smtClean="0">
                <a:effectLst>
                  <a:outerShdw blurRad="38100" dist="38100" dir="2700000" algn="tl">
                    <a:srgbClr val="000000">
                      <a:alpha val="43137"/>
                    </a:srgbClr>
                  </a:outerShdw>
                </a:effectLst>
              </a:rPr>
              <a:t>Preventive Services Received by Young Adults (18-25) by Sex, 2011</a:t>
            </a:r>
            <a:endParaRPr lang="en-US"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7465952"/>
              </p:ext>
            </p:extLst>
          </p:nvPr>
        </p:nvGraphicFramePr>
        <p:xfrm>
          <a:off x="457200" y="1600200"/>
          <a:ext cx="8229600" cy="50491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 y="6580180"/>
            <a:ext cx="5320545" cy="276999"/>
          </a:xfrm>
          <a:prstGeom prst="rect">
            <a:avLst/>
          </a:prstGeom>
          <a:noFill/>
        </p:spPr>
        <p:txBody>
          <a:bodyPr wrap="square" rtlCol="0">
            <a:spAutoFit/>
          </a:bodyPr>
          <a:lstStyle/>
          <a:p>
            <a:r>
              <a:rPr lang="en-US" sz="1200" i="1" dirty="0" smtClean="0">
                <a:solidFill>
                  <a:srgbClr val="FFFFFF"/>
                </a:solidFill>
              </a:rPr>
              <a:t>National Health Interview Survey, 2011</a:t>
            </a:r>
            <a:endParaRPr lang="en-US" sz="1200" i="1" dirty="0">
              <a:solidFill>
                <a:srgbClr val="FFFFFF"/>
              </a:solidFill>
            </a:endParaRPr>
          </a:p>
        </p:txBody>
      </p:sp>
    </p:spTree>
    <p:extLst>
      <p:ext uri="{BB962C8B-B14F-4D97-AF65-F5344CB8AC3E}">
        <p14:creationId xmlns:p14="http://schemas.microsoft.com/office/powerpoint/2010/main" val="35979593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7294"/>
            <a:ext cx="8229600" cy="1143000"/>
          </a:xfrm>
        </p:spPr>
        <p:txBody>
          <a:bodyPr>
            <a:noAutofit/>
          </a:bodyPr>
          <a:lstStyle/>
          <a:p>
            <a:pPr>
              <a:spcBef>
                <a:spcPts val="0"/>
              </a:spcBef>
            </a:pPr>
            <a:r>
              <a:rPr lang="en-US" sz="5400" dirty="0">
                <a:effectLst>
                  <a:outerShdw blurRad="38100" dist="38100" dir="2700000" algn="tl">
                    <a:srgbClr val="000000">
                      <a:alpha val="43137"/>
                    </a:srgbClr>
                  </a:outerShdw>
                </a:effectLst>
              </a:rPr>
              <a:t>Preventive </a:t>
            </a:r>
            <a:r>
              <a:rPr lang="en-US" sz="5400" dirty="0" smtClean="0">
                <a:effectLst>
                  <a:outerShdw blurRad="38100" dist="38100" dir="2700000" algn="tl">
                    <a:srgbClr val="000000">
                      <a:alpha val="43137"/>
                    </a:srgbClr>
                  </a:outerShdw>
                </a:effectLst>
              </a:rPr>
              <a:t>Services Recommended</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 for Young Adults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94601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216230"/>
            <a:ext cx="9143999" cy="1303338"/>
          </a:xfrm>
        </p:spPr>
        <p:txBody>
          <a:bodyPr>
            <a:noAutofit/>
          </a:bodyPr>
          <a:lstStyle/>
          <a:p>
            <a:pPr eaLnBrk="1" hangingPunct="1"/>
            <a:r>
              <a:rPr lang="en-US" b="1" dirty="0" smtClean="0">
                <a:solidFill>
                  <a:srgbClr val="FFFF00"/>
                </a:solidFill>
                <a:effectLst>
                  <a:outerShdw blurRad="38100" dist="38100" dir="2700000" algn="tl">
                    <a:srgbClr val="000000">
                      <a:alpha val="43137"/>
                    </a:srgbClr>
                  </a:outerShdw>
                </a:effectLst>
              </a:rPr>
              <a:t>Preventive Services </a:t>
            </a:r>
            <a:r>
              <a:rPr lang="en-US" b="1" dirty="0">
                <a:solidFill>
                  <a:srgbClr val="FFFF00"/>
                </a:solidFill>
                <a:effectLst>
                  <a:outerShdw blurRad="38100" dist="38100" dir="2700000" algn="tl">
                    <a:srgbClr val="000000">
                      <a:alpha val="43137"/>
                    </a:srgbClr>
                  </a:outerShdw>
                </a:effectLst>
              </a:rPr>
              <a:t>for </a:t>
            </a:r>
            <a:r>
              <a:rPr lang="en-US" b="1" dirty="0" smtClean="0">
                <a:solidFill>
                  <a:srgbClr val="FFFF00"/>
                </a:solidFill>
                <a:effectLst>
                  <a:outerShdw blurRad="38100" dist="38100" dir="2700000" algn="tl">
                    <a:srgbClr val="000000">
                      <a:alpha val="43137"/>
                    </a:srgbClr>
                  </a:outerShdw>
                </a:effectLst>
              </a:rPr>
              <a:t>Young Adults</a:t>
            </a:r>
            <a:endParaRPr lang="en-US" b="1" dirty="0">
              <a:solidFill>
                <a:srgbClr val="FFFF00"/>
              </a:solidFill>
              <a:effectLst>
                <a:outerShdw blurRad="38100" dist="38100" dir="2700000" algn="tl">
                  <a:srgbClr val="000000">
                    <a:alpha val="43137"/>
                  </a:srgbClr>
                </a:outerShdw>
              </a:effectLst>
            </a:endParaRPr>
          </a:p>
        </p:txBody>
      </p:sp>
      <p:sp>
        <p:nvSpPr>
          <p:cNvPr id="41986" name="Rectangle 3"/>
          <p:cNvSpPr>
            <a:spLocks noGrp="1" noChangeArrowheads="1"/>
          </p:cNvSpPr>
          <p:nvPr>
            <p:ph idx="1"/>
          </p:nvPr>
        </p:nvSpPr>
        <p:spPr>
          <a:xfrm>
            <a:off x="457200" y="1861721"/>
            <a:ext cx="8180093" cy="3886200"/>
          </a:xfrm>
        </p:spPr>
        <p:txBody>
          <a:bodyPr>
            <a:noAutofit/>
          </a:bodyPr>
          <a:lstStyle/>
          <a:p>
            <a:pPr eaLnBrk="1" hangingPunct="1">
              <a:lnSpc>
                <a:spcPct val="110000"/>
              </a:lnSpc>
              <a:spcBef>
                <a:spcPts val="0"/>
              </a:spcBef>
              <a:buFontTx/>
              <a:buChar char="•"/>
            </a:pPr>
            <a:r>
              <a:rPr lang="en-US" sz="3000" dirty="0"/>
              <a:t>No single source of guidelines for young </a:t>
            </a:r>
            <a:r>
              <a:rPr lang="en-US" sz="3000" dirty="0" smtClean="0"/>
              <a:t>adults</a:t>
            </a:r>
          </a:p>
          <a:p>
            <a:pPr lvl="1" eaLnBrk="1" hangingPunct="1">
              <a:lnSpc>
                <a:spcPct val="110000"/>
              </a:lnSpc>
              <a:spcBef>
                <a:spcPts val="0"/>
              </a:spcBef>
              <a:buFont typeface="Wingdings" panose="05000000000000000000" pitchFamily="2" charset="2"/>
              <a:buChar char="§"/>
            </a:pPr>
            <a:r>
              <a:rPr lang="en-US" sz="3000" dirty="0" smtClean="0"/>
              <a:t>Bright Futures, 3</a:t>
            </a:r>
            <a:r>
              <a:rPr lang="en-US" sz="3000" baseline="30000" dirty="0" smtClean="0"/>
              <a:t>rd</a:t>
            </a:r>
            <a:r>
              <a:rPr lang="en-US" sz="3000" dirty="0" smtClean="0"/>
              <a:t> ed.* is widely recognized as the professional standard for care for adolescents and younger children </a:t>
            </a:r>
          </a:p>
          <a:p>
            <a:pPr lvl="1" eaLnBrk="1" hangingPunct="1">
              <a:lnSpc>
                <a:spcPct val="110000"/>
              </a:lnSpc>
              <a:spcBef>
                <a:spcPts val="0"/>
              </a:spcBef>
              <a:buFont typeface="Wingdings" panose="05000000000000000000" pitchFamily="2" charset="2"/>
              <a:buChar char="§"/>
            </a:pPr>
            <a:r>
              <a:rPr lang="en-US" sz="3000" dirty="0" smtClean="0"/>
              <a:t>U.S. Preventive Services Task Force</a:t>
            </a:r>
          </a:p>
          <a:p>
            <a:pPr lvl="1" eaLnBrk="1" hangingPunct="1">
              <a:lnSpc>
                <a:spcPct val="110000"/>
              </a:lnSpc>
              <a:spcBef>
                <a:spcPts val="0"/>
              </a:spcBef>
              <a:buFont typeface="Wingdings" panose="05000000000000000000" pitchFamily="2" charset="2"/>
              <a:buChar char="§"/>
            </a:pPr>
            <a:r>
              <a:rPr lang="en-US" sz="3000" dirty="0" smtClean="0"/>
              <a:t>Professional </a:t>
            </a:r>
            <a:r>
              <a:rPr lang="en-US" sz="3000" dirty="0"/>
              <a:t>guidelines are generally specific to </a:t>
            </a:r>
            <a:r>
              <a:rPr lang="en-US" sz="3000" dirty="0" smtClean="0"/>
              <a:t>prevention or treatment of a disease</a:t>
            </a:r>
            <a:r>
              <a:rPr lang="en-US" sz="3000" dirty="0"/>
              <a:t> </a:t>
            </a:r>
            <a:r>
              <a:rPr lang="en-US" sz="3000" dirty="0" smtClean="0"/>
              <a:t>or a condition</a:t>
            </a:r>
            <a:endParaRPr lang="en-US" sz="3000" dirty="0"/>
          </a:p>
        </p:txBody>
      </p:sp>
      <p:sp>
        <p:nvSpPr>
          <p:cNvPr id="40964" name="TextBox 1"/>
          <p:cNvSpPr txBox="1">
            <a:spLocks noChangeArrowheads="1"/>
          </p:cNvSpPr>
          <p:nvPr/>
        </p:nvSpPr>
        <p:spPr bwMode="auto">
          <a:xfrm>
            <a:off x="32080" y="6398309"/>
            <a:ext cx="8605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defRPr/>
            </a:pPr>
            <a:r>
              <a:rPr lang="en-US" sz="1200" i="1" dirty="0" smtClean="0">
                <a:solidFill>
                  <a:schemeClr val="bg1"/>
                </a:solidFill>
                <a:latin typeface="+mn-lt"/>
              </a:rPr>
              <a:t>* Bright Futures is published by the American Academy of Pediatrics, which collaborated with professional organizations from multiple disciplines to create the 3</a:t>
            </a:r>
            <a:r>
              <a:rPr lang="en-US" sz="1200" i="1" baseline="30000" dirty="0" smtClean="0">
                <a:solidFill>
                  <a:schemeClr val="bg1"/>
                </a:solidFill>
                <a:latin typeface="+mn-lt"/>
              </a:rPr>
              <a:t>rd</a:t>
            </a:r>
            <a:r>
              <a:rPr lang="en-US" sz="1200" i="1" dirty="0" smtClean="0">
                <a:solidFill>
                  <a:schemeClr val="bg1"/>
                </a:solidFill>
                <a:latin typeface="+mn-lt"/>
              </a:rPr>
              <a:t> Edition.</a:t>
            </a:r>
          </a:p>
        </p:txBody>
      </p:sp>
    </p:spTree>
    <p:extLst>
      <p:ext uri="{BB962C8B-B14F-4D97-AF65-F5344CB8AC3E}">
        <p14:creationId xmlns:p14="http://schemas.microsoft.com/office/powerpoint/2010/main" val="15949038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0" y="368960"/>
            <a:ext cx="9144000" cy="1143000"/>
          </a:xfrm>
        </p:spPr>
        <p:txBody>
          <a:bodyPr>
            <a:noAutofit/>
          </a:bodyPr>
          <a:lstStyle/>
          <a:p>
            <a:pPr eaLnBrk="1" hangingPunct="1">
              <a:defRPr/>
            </a:pPr>
            <a:r>
              <a:rPr lang="en-US" sz="3600" b="1" dirty="0">
                <a:solidFill>
                  <a:srgbClr val="FFFF00"/>
                </a:solidFill>
                <a:effectLst>
                  <a:outerShdw blurRad="38100" dist="38100" dir="2700000" algn="tl">
                    <a:srgbClr val="000000">
                      <a:alpha val="43137"/>
                    </a:srgbClr>
                  </a:outerShdw>
                </a:effectLst>
                <a:ea typeface="ＭＳ Ｐゴシック" charset="0"/>
                <a:cs typeface="ＭＳ Ｐゴシック" charset="0"/>
              </a:rPr>
              <a:t>Bright Futures: Guidelines for Health Supervision of </a:t>
            </a:r>
            <a:r>
              <a:rPr lang="en-US" sz="3600" b="1" dirty="0" smtClean="0">
                <a:solidFill>
                  <a:srgbClr val="FFFF00"/>
                </a:solidFill>
                <a:effectLst>
                  <a:outerShdw blurRad="38100" dist="38100" dir="2700000" algn="tl">
                    <a:srgbClr val="000000">
                      <a:alpha val="43137"/>
                    </a:srgbClr>
                  </a:outerShdw>
                </a:effectLst>
                <a:ea typeface="ＭＳ Ｐゴシック" charset="0"/>
                <a:cs typeface="ＭＳ Ｐゴシック" charset="0"/>
              </a:rPr>
              <a:t>Infants, Children &amp; </a:t>
            </a:r>
            <a:r>
              <a:rPr lang="en-US" sz="3600" b="1" dirty="0">
                <a:solidFill>
                  <a:srgbClr val="FFFF00"/>
                </a:solidFill>
                <a:effectLst>
                  <a:outerShdw blurRad="38100" dist="38100" dir="2700000" algn="tl">
                    <a:srgbClr val="000000">
                      <a:alpha val="43137"/>
                    </a:srgbClr>
                  </a:outerShdw>
                </a:effectLst>
                <a:ea typeface="ＭＳ Ｐゴシック" charset="0"/>
                <a:cs typeface="ＭＳ Ｐゴシック" charset="0"/>
              </a:rPr>
              <a:t>Adolescents</a:t>
            </a:r>
            <a:endParaRPr lang="en-US" sz="3600" dirty="0">
              <a:solidFill>
                <a:srgbClr val="FFFF00"/>
              </a:solidFill>
              <a:effectLst>
                <a:outerShdw blurRad="38100" dist="38100" dir="2700000" algn="tl">
                  <a:srgbClr val="000000">
                    <a:alpha val="43137"/>
                  </a:srgbClr>
                </a:outerShdw>
              </a:effectLst>
              <a:ea typeface="ＭＳ Ｐゴシック" charset="0"/>
              <a:cs typeface="ＭＳ Ｐゴシック" charset="0"/>
            </a:endParaRPr>
          </a:p>
        </p:txBody>
      </p:sp>
      <p:sp>
        <p:nvSpPr>
          <p:cNvPr id="11267" name="Rectangle 3"/>
          <p:cNvSpPr>
            <a:spLocks noGrp="1" noChangeArrowheads="1"/>
          </p:cNvSpPr>
          <p:nvPr>
            <p:ph type="body" idx="1"/>
          </p:nvPr>
        </p:nvSpPr>
        <p:spPr>
          <a:xfrm>
            <a:off x="457200" y="2370205"/>
            <a:ext cx="4572000" cy="3691467"/>
          </a:xfrm>
        </p:spPr>
        <p:txBody>
          <a:bodyPr>
            <a:normAutofit fontScale="85000" lnSpcReduction="10000"/>
          </a:bodyPr>
          <a:lstStyle/>
          <a:p>
            <a:pPr eaLnBrk="1" hangingPunct="1">
              <a:lnSpc>
                <a:spcPct val="120000"/>
              </a:lnSpc>
              <a:spcBef>
                <a:spcPts val="0"/>
              </a:spcBef>
              <a:defRPr/>
            </a:pPr>
            <a:r>
              <a:rPr lang="en-US" sz="2800" dirty="0" smtClean="0">
                <a:effectLst/>
                <a:latin typeface="+mj-lt"/>
                <a:ea typeface="ＭＳ Ｐゴシック" charset="0"/>
                <a:cs typeface="ＭＳ Ｐゴシック" charset="0"/>
              </a:rPr>
              <a:t>Comprehensive Guidelines – Birth to 21 years;                       11-21 for adolescents</a:t>
            </a:r>
          </a:p>
          <a:p>
            <a:pPr eaLnBrk="1" hangingPunct="1">
              <a:lnSpc>
                <a:spcPct val="120000"/>
              </a:lnSpc>
              <a:spcBef>
                <a:spcPts val="0"/>
              </a:spcBef>
              <a:defRPr/>
            </a:pPr>
            <a:r>
              <a:rPr lang="en-US" sz="2800" dirty="0" smtClean="0">
                <a:effectLst/>
                <a:latin typeface="+mj-lt"/>
                <a:ea typeface="ＭＳ Ｐゴシック" charset="0"/>
                <a:cs typeface="ＭＳ Ｐゴシック" charset="0"/>
              </a:rPr>
              <a:t>Consensus </a:t>
            </a:r>
            <a:r>
              <a:rPr lang="en-US" sz="2800" dirty="0">
                <a:effectLst/>
                <a:latin typeface="+mj-lt"/>
                <a:ea typeface="ＭＳ Ｐゴシック" charset="0"/>
                <a:cs typeface="ＭＳ Ｐゴシック" charset="0"/>
              </a:rPr>
              <a:t>Recommendations – Evidence based when possible</a:t>
            </a:r>
            <a:r>
              <a:rPr lang="en-US" sz="2800" dirty="0" smtClean="0">
                <a:effectLst/>
                <a:latin typeface="+mj-lt"/>
                <a:ea typeface="ＭＳ Ｐゴシック" charset="0"/>
                <a:cs typeface="ＭＳ Ｐゴシック" charset="0"/>
              </a:rPr>
              <a:t>.</a:t>
            </a:r>
          </a:p>
          <a:p>
            <a:pPr>
              <a:lnSpc>
                <a:spcPct val="120000"/>
              </a:lnSpc>
              <a:spcBef>
                <a:spcPts val="0"/>
              </a:spcBef>
              <a:defRPr/>
            </a:pPr>
            <a:r>
              <a:rPr lang="en-US" sz="2800" dirty="0">
                <a:latin typeface="+mj-lt"/>
                <a:ea typeface="ＭＳ Ｐゴシック" charset="0"/>
                <a:cs typeface="ＭＳ Ｐゴシック" charset="0"/>
              </a:rPr>
              <a:t>3</a:t>
            </a:r>
            <a:r>
              <a:rPr lang="en-US" sz="2800" baseline="30000" dirty="0">
                <a:latin typeface="+mj-lt"/>
                <a:ea typeface="ＭＳ Ｐゴシック" charset="0"/>
                <a:cs typeface="ＭＳ Ｐゴシック" charset="0"/>
              </a:rPr>
              <a:t>rd</a:t>
            </a:r>
            <a:r>
              <a:rPr lang="en-US" sz="2800" dirty="0">
                <a:latin typeface="+mj-lt"/>
                <a:ea typeface="ＭＳ Ｐゴシック" charset="0"/>
                <a:cs typeface="ＭＳ Ｐゴシック" charset="0"/>
              </a:rPr>
              <a:t> edition 2008 – MCHB, AAP </a:t>
            </a:r>
          </a:p>
          <a:p>
            <a:pPr>
              <a:lnSpc>
                <a:spcPct val="120000"/>
              </a:lnSpc>
              <a:spcBef>
                <a:spcPts val="0"/>
              </a:spcBef>
              <a:buClr>
                <a:schemeClr val="tx1"/>
              </a:buClr>
              <a:buNone/>
              <a:defRPr/>
            </a:pPr>
            <a:r>
              <a:rPr lang="en-US" sz="2000" dirty="0" smtClean="0">
                <a:latin typeface="+mj-lt"/>
                <a:ea typeface="ＭＳ Ｐゴシック" charset="0"/>
                <a:cs typeface="ＭＳ Ｐゴシック" charset="0"/>
              </a:rPr>
              <a:t>      (</a:t>
            </a:r>
            <a:r>
              <a:rPr lang="en-US" sz="2000" dirty="0">
                <a:latin typeface="+mj-lt"/>
                <a:ea typeface="ＭＳ Ｐゴシック" charset="0"/>
                <a:cs typeface="ＭＳ Ｐゴシック" charset="0"/>
              </a:rPr>
              <a:t>Hagan, Shaw, Duncan</a:t>
            </a:r>
            <a:r>
              <a:rPr lang="en-US" sz="2000" dirty="0" smtClean="0">
                <a:latin typeface="+mj-lt"/>
                <a:ea typeface="ＭＳ Ｐゴシック" charset="0"/>
                <a:cs typeface="ＭＳ Ｐゴシック" charset="0"/>
              </a:rPr>
              <a:t>)</a:t>
            </a:r>
            <a:endParaRPr lang="en-US" sz="2800" dirty="0">
              <a:effectLst/>
              <a:latin typeface="+mj-lt"/>
              <a:ea typeface="ＭＳ Ｐゴシック" charset="0"/>
              <a:cs typeface="ＭＳ Ｐゴシック" charset="0"/>
            </a:endParaRPr>
          </a:p>
          <a:p>
            <a:pPr eaLnBrk="1" hangingPunct="1">
              <a:lnSpc>
                <a:spcPct val="120000"/>
              </a:lnSpc>
              <a:spcBef>
                <a:spcPts val="0"/>
              </a:spcBef>
              <a:defRPr/>
            </a:pPr>
            <a:r>
              <a:rPr lang="en-US" sz="2800" b="1" dirty="0" smtClean="0">
                <a:solidFill>
                  <a:srgbClr val="FFFF00"/>
                </a:solidFill>
                <a:latin typeface="+mj-lt"/>
                <a:ea typeface="ＭＳ Ｐゴシック" charset="0"/>
                <a:cs typeface="ＭＳ Ｐゴシック" charset="0"/>
              </a:rPr>
              <a:t>4</a:t>
            </a:r>
            <a:r>
              <a:rPr lang="en-US" sz="2800" b="1" baseline="30000" dirty="0" smtClean="0">
                <a:solidFill>
                  <a:srgbClr val="FFFF00"/>
                </a:solidFill>
                <a:latin typeface="+mj-lt"/>
                <a:ea typeface="ＭＳ Ｐゴシック" charset="0"/>
                <a:cs typeface="ＭＳ Ｐゴシック" charset="0"/>
              </a:rPr>
              <a:t>th</a:t>
            </a:r>
            <a:r>
              <a:rPr lang="en-US" sz="2800" b="1" dirty="0" smtClean="0">
                <a:solidFill>
                  <a:srgbClr val="FFFF00"/>
                </a:solidFill>
                <a:latin typeface="+mj-lt"/>
                <a:ea typeface="ＭＳ Ｐゴシック" charset="0"/>
                <a:cs typeface="ＭＳ Ｐゴシック" charset="0"/>
              </a:rPr>
              <a:t> edition expected in Fall 2015</a:t>
            </a:r>
            <a:endParaRPr lang="en-US" sz="2800" b="1" dirty="0" smtClean="0">
              <a:solidFill>
                <a:srgbClr val="FFFF00"/>
              </a:solidFill>
              <a:effectLst/>
              <a:latin typeface="+mj-lt"/>
              <a:ea typeface="ＭＳ Ｐゴシック" charset="0"/>
              <a:cs typeface="ＭＳ Ｐゴシック" charset="0"/>
            </a:endParaRPr>
          </a:p>
        </p:txBody>
      </p:sp>
      <p:pic>
        <p:nvPicPr>
          <p:cNvPr id="99331" name="Picture 8" descr="b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65947"/>
            <a:ext cx="30257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64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0" y="356936"/>
            <a:ext cx="9144000" cy="1143000"/>
          </a:xfrm>
        </p:spPr>
        <p:txBody>
          <a:bodyPr>
            <a:noAutofit/>
          </a:bodyPr>
          <a:lstStyle/>
          <a:p>
            <a:pPr eaLnBrk="1" hangingPunct="1">
              <a:defRPr/>
            </a:pPr>
            <a:r>
              <a:rPr lang="en-US" b="1" dirty="0">
                <a:effectLst>
                  <a:outerShdw blurRad="38100" dist="38100" dir="2700000" algn="tl">
                    <a:srgbClr val="000000">
                      <a:alpha val="43137"/>
                    </a:srgbClr>
                  </a:outerShdw>
                </a:effectLst>
                <a:ea typeface="ＭＳ Ｐゴシック" charset="0"/>
                <a:cs typeface="ＭＳ Ｐゴシック" charset="0"/>
              </a:rPr>
              <a:t>US Preventive Services Task Force (USPSTF</a:t>
            </a:r>
            <a:r>
              <a:rPr lang="en-US" b="1" dirty="0" smtClean="0">
                <a:effectLst>
                  <a:outerShdw blurRad="38100" dist="38100" dir="2700000" algn="tl">
                    <a:srgbClr val="000000">
                      <a:alpha val="43137"/>
                    </a:srgbClr>
                  </a:outerShdw>
                </a:effectLst>
                <a:ea typeface="ＭＳ Ｐゴシック" charset="0"/>
                <a:cs typeface="ＭＳ Ｐゴシック" charset="0"/>
              </a:rPr>
              <a:t>)*</a:t>
            </a:r>
            <a:endParaRPr lang="en-US" dirty="0">
              <a:effectLst>
                <a:outerShdw blurRad="38100" dist="38100" dir="2700000" algn="tl">
                  <a:srgbClr val="000000">
                    <a:alpha val="43137"/>
                  </a:srgbClr>
                </a:outerShdw>
              </a:effectLst>
              <a:ea typeface="ＭＳ Ｐゴシック" charset="0"/>
              <a:cs typeface="ＭＳ Ｐゴシック" charset="0"/>
            </a:endParaRPr>
          </a:p>
        </p:txBody>
      </p:sp>
      <p:sp>
        <p:nvSpPr>
          <p:cNvPr id="101378" name="Rectangle 3"/>
          <p:cNvSpPr>
            <a:spLocks noGrp="1" noChangeArrowheads="1"/>
          </p:cNvSpPr>
          <p:nvPr>
            <p:ph type="body" idx="1"/>
          </p:nvPr>
        </p:nvSpPr>
        <p:spPr>
          <a:xfrm>
            <a:off x="457200" y="1881266"/>
            <a:ext cx="8226425" cy="4497388"/>
          </a:xfrm>
        </p:spPr>
        <p:txBody>
          <a:bodyPr/>
          <a:lstStyle/>
          <a:p>
            <a:pPr eaLnBrk="1" hangingPunct="1">
              <a:spcBef>
                <a:spcPts val="0"/>
              </a:spcBef>
              <a:buSzPct val="100000"/>
            </a:pPr>
            <a:r>
              <a:rPr lang="en-US" dirty="0">
                <a:effectLst/>
                <a:latin typeface="+mj-lt"/>
                <a:ea typeface="ＭＳ Ｐゴシック" charset="0"/>
                <a:cs typeface="ＭＳ Ｐゴシック" charset="0"/>
              </a:rPr>
              <a:t>Standard for evidence-based preventive service guidelines in US</a:t>
            </a:r>
          </a:p>
          <a:p>
            <a:pPr eaLnBrk="1" hangingPunct="1">
              <a:spcBef>
                <a:spcPts val="0"/>
              </a:spcBef>
              <a:buSzPct val="100000"/>
            </a:pPr>
            <a:r>
              <a:rPr lang="en-US" dirty="0">
                <a:effectLst/>
                <a:latin typeface="+mj-lt"/>
                <a:ea typeface="ＭＳ Ｐゴシック" charset="0"/>
                <a:cs typeface="ＭＳ Ｐゴシック" charset="0"/>
              </a:rPr>
              <a:t>Recommendations - &lt; 18 and ≥ 18 (adult)</a:t>
            </a:r>
          </a:p>
          <a:p>
            <a:pPr eaLnBrk="1" hangingPunct="1">
              <a:spcBef>
                <a:spcPts val="0"/>
              </a:spcBef>
              <a:buSzPct val="100000"/>
            </a:pPr>
            <a:r>
              <a:rPr lang="en-US" dirty="0">
                <a:effectLst/>
                <a:latin typeface="+mj-lt"/>
                <a:ea typeface="ＭＳ Ｐゴシック" charset="0"/>
                <a:cs typeface="ＭＳ Ｐゴシック" charset="0"/>
              </a:rPr>
              <a:t>Rigorous review of existing evidence </a:t>
            </a:r>
          </a:p>
          <a:p>
            <a:pPr eaLnBrk="1" hangingPunct="1">
              <a:spcBef>
                <a:spcPts val="0"/>
              </a:spcBef>
              <a:buSzPct val="100000"/>
            </a:pPr>
            <a:r>
              <a:rPr lang="en-US" dirty="0">
                <a:effectLst/>
                <a:latin typeface="+mj-lt"/>
                <a:ea typeface="ＭＳ Ｐゴシック" charset="0"/>
                <a:cs typeface="ＭＳ Ｐゴシック" charset="0"/>
              </a:rPr>
              <a:t>Grades A or B – priority preventive services; </a:t>
            </a:r>
            <a:r>
              <a:rPr lang="en-US" dirty="0" smtClean="0">
                <a:effectLst/>
                <a:latin typeface="+mj-lt"/>
                <a:ea typeface="ＭＳ Ｐゴシック" charset="0"/>
                <a:cs typeface="ＭＳ Ｐゴシック" charset="0"/>
              </a:rPr>
              <a:t> C- </a:t>
            </a:r>
            <a:r>
              <a:rPr lang="en-US" dirty="0">
                <a:effectLst/>
                <a:latin typeface="+mj-lt"/>
                <a:ea typeface="ＭＳ Ｐゴシック" charset="0"/>
                <a:cs typeface="ＭＳ Ｐゴシック" charset="0"/>
              </a:rPr>
              <a:t>lower priority; D discouraged</a:t>
            </a:r>
          </a:p>
          <a:p>
            <a:pPr eaLnBrk="1" hangingPunct="1">
              <a:spcBef>
                <a:spcPts val="0"/>
              </a:spcBef>
              <a:buSzPct val="100000"/>
            </a:pPr>
            <a:r>
              <a:rPr lang="en-US" dirty="0" smtClean="0">
                <a:effectLst/>
                <a:latin typeface="+mj-lt"/>
                <a:ea typeface="ＭＳ Ｐゴシック" charset="0"/>
                <a:cs typeface="ＭＳ Ｐゴシック" charset="0"/>
              </a:rPr>
              <a:t>I – insufficient evidence for recommendation</a:t>
            </a:r>
          </a:p>
          <a:p>
            <a:pPr eaLnBrk="1" hangingPunct="1">
              <a:spcBef>
                <a:spcPts val="0"/>
              </a:spcBef>
              <a:buClr>
                <a:schemeClr val="tx1"/>
              </a:buClr>
            </a:pPr>
            <a:endParaRPr lang="en-US" dirty="0">
              <a:effectLst/>
              <a:latin typeface="+mj-lt"/>
              <a:ea typeface="ＭＳ Ｐゴシック" charset="0"/>
              <a:cs typeface="ＭＳ Ｐゴシック" charset="0"/>
            </a:endParaRPr>
          </a:p>
        </p:txBody>
      </p:sp>
      <p:sp>
        <p:nvSpPr>
          <p:cNvPr id="2" name="TextBox 1"/>
          <p:cNvSpPr txBox="1"/>
          <p:nvPr/>
        </p:nvSpPr>
        <p:spPr>
          <a:xfrm>
            <a:off x="283308" y="6448642"/>
            <a:ext cx="3182331" cy="276999"/>
          </a:xfrm>
          <a:prstGeom prst="rect">
            <a:avLst/>
          </a:prstGeom>
          <a:noFill/>
        </p:spPr>
        <p:txBody>
          <a:bodyPr wrap="none" rtlCol="0">
            <a:spAutoFit/>
          </a:bodyPr>
          <a:lstStyle/>
          <a:p>
            <a:r>
              <a:rPr lang="en-US" sz="1200" dirty="0" smtClean="0">
                <a:solidFill>
                  <a:schemeClr val="bg1"/>
                </a:solidFill>
              </a:rPr>
              <a:t>*http</a:t>
            </a:r>
            <a:r>
              <a:rPr lang="en-US" sz="1200" dirty="0">
                <a:solidFill>
                  <a:schemeClr val="bg1"/>
                </a:solidFill>
              </a:rPr>
              <a:t>://</a:t>
            </a:r>
            <a:r>
              <a:rPr lang="en-US" sz="1200" dirty="0" err="1" smtClean="0">
                <a:solidFill>
                  <a:schemeClr val="bg1"/>
                </a:solidFill>
              </a:rPr>
              <a:t>www.uspreventiveservicestaskforce.org</a:t>
            </a:r>
            <a:endParaRPr lang="en-US" sz="1200" dirty="0">
              <a:solidFill>
                <a:schemeClr val="bg1"/>
              </a:solidFill>
            </a:endParaRPr>
          </a:p>
        </p:txBody>
      </p:sp>
    </p:spTree>
    <p:extLst>
      <p:ext uri="{BB962C8B-B14F-4D97-AF65-F5344CB8AC3E}">
        <p14:creationId xmlns:p14="http://schemas.microsoft.com/office/powerpoint/2010/main" val="378590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754064" y="345795"/>
            <a:ext cx="7583487" cy="1044575"/>
          </a:xfrm>
        </p:spPr>
        <p:txBody>
          <a:bodyPr>
            <a:normAutofit/>
          </a:bodyPr>
          <a:lstStyle/>
          <a:p>
            <a:pPr eaLnBrk="1" hangingPunct="1"/>
            <a:r>
              <a:rPr lang="en-US" b="1" dirty="0">
                <a:effectLst>
                  <a:outerShdw blurRad="38100" dist="38100" dir="2700000" algn="tl">
                    <a:srgbClr val="000000">
                      <a:alpha val="43137"/>
                    </a:srgbClr>
                  </a:outerShdw>
                </a:effectLst>
                <a:latin typeface="+mn-lt"/>
              </a:rPr>
              <a:t>Acknowledgements</a:t>
            </a:r>
            <a:endParaRPr lang="en-US" dirty="0">
              <a:effectLst>
                <a:outerShdw blurRad="38100" dist="38100" dir="2700000" algn="tl">
                  <a:srgbClr val="000000">
                    <a:alpha val="43137"/>
                  </a:srgbClr>
                </a:outerShdw>
              </a:effectLst>
              <a:latin typeface="+mn-lt"/>
            </a:endParaRPr>
          </a:p>
        </p:txBody>
      </p:sp>
      <p:sp>
        <p:nvSpPr>
          <p:cNvPr id="61442" name="Content Placeholder 2"/>
          <p:cNvSpPr>
            <a:spLocks noGrp="1"/>
          </p:cNvSpPr>
          <p:nvPr>
            <p:ph idx="1"/>
          </p:nvPr>
        </p:nvSpPr>
        <p:spPr>
          <a:xfrm>
            <a:off x="422856" y="1860550"/>
            <a:ext cx="8348161" cy="4495800"/>
          </a:xfrm>
        </p:spPr>
        <p:txBody>
          <a:bodyPr rtlCol="0">
            <a:normAutofit/>
          </a:bodyPr>
          <a:lstStyle/>
          <a:p>
            <a:pPr>
              <a:spcBef>
                <a:spcPts val="0"/>
              </a:spcBef>
              <a:buFont typeface="Arial" pitchFamily="34" charset="0"/>
              <a:buChar char="•"/>
              <a:defRPr/>
            </a:pPr>
            <a:r>
              <a:rPr lang="en-US" sz="3000" b="1" dirty="0" smtClean="0">
                <a:latin typeface="Calibri"/>
                <a:ea typeface="ＭＳ Ｐゴシック" charset="-128"/>
                <a:cs typeface="Calibri"/>
              </a:rPr>
              <a:t>Funder: </a:t>
            </a:r>
            <a:r>
              <a:rPr lang="en-US" sz="3000" dirty="0" smtClean="0">
                <a:latin typeface="Calibri"/>
                <a:ea typeface="ＭＳ Ｐゴシック" charset="-128"/>
                <a:cs typeface="Calibri"/>
              </a:rPr>
              <a:t>Maternal and Child Health Bureau, Health Services and Resources Administration, USDHHS (cooperative agreements </a:t>
            </a:r>
            <a:r>
              <a:rPr lang="en-US" sz="3000" dirty="0" smtClean="0">
                <a:latin typeface="Calibri"/>
                <a:cs typeface="Calibri"/>
              </a:rPr>
              <a:t>U45MC27709 &amp; </a:t>
            </a:r>
            <a:r>
              <a:rPr lang="en-US" sz="3000" dirty="0">
                <a:latin typeface="Calibri"/>
                <a:cs typeface="Calibri"/>
              </a:rPr>
              <a:t>UA6MC27378</a:t>
            </a:r>
            <a:r>
              <a:rPr lang="en-US" sz="3000" dirty="0" smtClean="0">
                <a:latin typeface="Calibri"/>
                <a:ea typeface="ＭＳ Ｐゴシック" charset="-128"/>
                <a:cs typeface="Calibri"/>
              </a:rPr>
              <a:t>)</a:t>
            </a:r>
          </a:p>
          <a:p>
            <a:pPr eaLnBrk="1" fontAlgn="auto" hangingPunct="1">
              <a:spcBef>
                <a:spcPts val="0"/>
              </a:spcBef>
              <a:spcAft>
                <a:spcPts val="0"/>
              </a:spcAft>
              <a:buFont typeface="Arial" pitchFamily="34" charset="0"/>
              <a:buChar char="•"/>
              <a:defRPr/>
            </a:pPr>
            <a:endParaRPr lang="en-US" sz="2800" dirty="0" smtClean="0">
              <a:latin typeface="+mj-lt"/>
              <a:ea typeface="ＭＳ Ｐゴシック" charset="-128"/>
              <a:cs typeface="+mn-cs"/>
            </a:endParaRPr>
          </a:p>
        </p:txBody>
      </p:sp>
    </p:spTree>
    <p:extLst>
      <p:ext uri="{BB962C8B-B14F-4D97-AF65-F5344CB8AC3E}">
        <p14:creationId xmlns:p14="http://schemas.microsoft.com/office/powerpoint/2010/main" val="35540466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body" idx="1"/>
          </p:nvPr>
        </p:nvSpPr>
        <p:spPr>
          <a:xfrm>
            <a:off x="457200" y="1864879"/>
            <a:ext cx="8226425" cy="2929467"/>
          </a:xfrm>
        </p:spPr>
        <p:txBody>
          <a:bodyPr>
            <a:normAutofit/>
          </a:bodyPr>
          <a:lstStyle/>
          <a:p>
            <a:pPr eaLnBrk="1" hangingPunct="1">
              <a:spcBef>
                <a:spcPts val="600"/>
              </a:spcBef>
              <a:buClr>
                <a:schemeClr val="bg1"/>
              </a:buClr>
              <a:buSzPct val="100000"/>
            </a:pPr>
            <a:r>
              <a:rPr lang="en-US" dirty="0">
                <a:effectLst/>
                <a:latin typeface="+mj-lt"/>
                <a:ea typeface="ＭＳ Ｐゴシック" charset="0"/>
                <a:cs typeface="ＭＳ Ｐゴシック" charset="0"/>
              </a:rPr>
              <a:t>Bright Futures up to 21 years</a:t>
            </a:r>
          </a:p>
          <a:p>
            <a:pPr eaLnBrk="1" hangingPunct="1">
              <a:spcBef>
                <a:spcPts val="600"/>
              </a:spcBef>
              <a:buClr>
                <a:schemeClr val="bg1"/>
              </a:buClr>
              <a:buSzPct val="100000"/>
            </a:pPr>
            <a:r>
              <a:rPr lang="en-US" dirty="0">
                <a:effectLst/>
                <a:latin typeface="+mj-lt"/>
                <a:ea typeface="ＭＳ Ｐゴシック" charset="0"/>
                <a:cs typeface="ＭＳ Ｐゴシック" charset="0"/>
              </a:rPr>
              <a:t>USPSTF ≥ 18 </a:t>
            </a:r>
            <a:r>
              <a:rPr lang="en-US" dirty="0" smtClean="0">
                <a:effectLst/>
                <a:latin typeface="+mj-lt"/>
                <a:ea typeface="ＭＳ Ｐゴシック" charset="0"/>
                <a:cs typeface="ＭＳ Ｐゴシック" charset="0"/>
              </a:rPr>
              <a:t>years</a:t>
            </a:r>
            <a:r>
              <a:rPr lang="en-US" dirty="0">
                <a:solidFill>
                  <a:srgbClr val="CF00D2"/>
                </a:solidFill>
                <a:latin typeface="+mj-lt"/>
                <a:ea typeface="ＭＳ Ｐゴシック" charset="0"/>
                <a:cs typeface="ＭＳ Ｐゴシック" charset="0"/>
              </a:rPr>
              <a:t> </a:t>
            </a:r>
            <a:endParaRPr lang="en-US" dirty="0" smtClean="0">
              <a:solidFill>
                <a:srgbClr val="CF00D2"/>
              </a:solidFill>
              <a:latin typeface="+mj-lt"/>
              <a:ea typeface="ＭＳ Ｐゴシック" charset="0"/>
              <a:cs typeface="ＭＳ Ｐゴシック" charset="0"/>
            </a:endParaRPr>
          </a:p>
          <a:p>
            <a:pPr eaLnBrk="1" hangingPunct="1">
              <a:spcBef>
                <a:spcPts val="600"/>
              </a:spcBef>
              <a:buClr>
                <a:schemeClr val="bg1"/>
              </a:buClr>
              <a:buSzPct val="100000"/>
            </a:pPr>
            <a:r>
              <a:rPr lang="en-US" dirty="0" smtClean="0">
                <a:effectLst/>
                <a:latin typeface="+mj-lt"/>
                <a:ea typeface="ＭＳ Ｐゴシック" charset="0"/>
                <a:cs typeface="ＭＳ Ｐゴシック" charset="0"/>
              </a:rPr>
              <a:t>ACOG</a:t>
            </a:r>
            <a:r>
              <a:rPr lang="en-US" dirty="0">
                <a:effectLst/>
                <a:latin typeface="+mj-lt"/>
                <a:ea typeface="ＭＳ Ｐゴシック" charset="0"/>
                <a:cs typeface="ＭＳ Ｐゴシック" charset="0"/>
              </a:rPr>
              <a:t>, AAFP, ACP – Adult guidelines that overlap with age-group</a:t>
            </a:r>
          </a:p>
        </p:txBody>
      </p:sp>
      <p:sp>
        <p:nvSpPr>
          <p:cNvPr id="771074" name="Rectangle 2"/>
          <p:cNvSpPr>
            <a:spLocks noChangeArrowheads="1"/>
          </p:cNvSpPr>
          <p:nvPr/>
        </p:nvSpPr>
        <p:spPr bwMode="auto">
          <a:xfrm>
            <a:off x="0" y="321838"/>
            <a:ext cx="9144000" cy="1143000"/>
          </a:xfrm>
          <a:prstGeom prst="rect">
            <a:avLst/>
          </a:prstGeom>
          <a:noFill/>
          <a:ln w="9525">
            <a:noFill/>
            <a:miter lim="800000"/>
            <a:headEnd/>
            <a:tailEnd/>
          </a:ln>
        </p:spPr>
        <p:txBody>
          <a:bodyPr anchor="ctr" anchorCtr="1"/>
          <a:lstStyle/>
          <a:p>
            <a:pPr algn="ctr" eaLnBrk="1" hangingPunct="1">
              <a:defRPr/>
            </a:pPr>
            <a:r>
              <a:rPr lang="en-US" sz="4200" b="1" u="none" dirty="0">
                <a:solidFill>
                  <a:srgbClr val="FFFF00"/>
                </a:solidFill>
                <a:effectLst>
                  <a:outerShdw blurRad="38100" dist="38100" dir="2700000" algn="tl">
                    <a:srgbClr val="000000"/>
                  </a:outerShdw>
                </a:effectLst>
              </a:rPr>
              <a:t>No Specific </a:t>
            </a:r>
            <a:r>
              <a:rPr lang="en-US" sz="4200" b="1" u="none" dirty="0" smtClean="0">
                <a:solidFill>
                  <a:srgbClr val="FFFF00"/>
                </a:solidFill>
                <a:effectLst>
                  <a:outerShdw blurRad="38100" dist="38100" dir="2700000" algn="tl">
                    <a:srgbClr val="000000"/>
                  </a:outerShdw>
                </a:effectLst>
              </a:rPr>
              <a:t>Preventive Guidelines for </a:t>
            </a:r>
            <a:r>
              <a:rPr lang="en-US" sz="4200" b="1" u="none" dirty="0">
                <a:solidFill>
                  <a:srgbClr val="FFFF00"/>
                </a:solidFill>
                <a:effectLst>
                  <a:outerShdw blurRad="38100" dist="38100" dir="2700000" algn="tl">
                    <a:srgbClr val="000000"/>
                  </a:outerShdw>
                </a:effectLst>
              </a:rPr>
              <a:t>Young Adults</a:t>
            </a:r>
            <a:endParaRPr lang="en-US" sz="4200" u="none"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61163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2439"/>
            <a:ext cx="9144000" cy="1827213"/>
          </a:xfrm>
        </p:spPr>
        <p:txBody>
          <a:bodyPr>
            <a:normAutofit/>
          </a:bodyPr>
          <a:lstStyle/>
          <a:p>
            <a:pPr>
              <a:defRPr/>
            </a:pPr>
            <a:r>
              <a:rPr lang="en-US" b="1" dirty="0">
                <a:effectLst>
                  <a:outerShdw blurRad="38100" dist="38100" dir="2700000" algn="tl">
                    <a:srgbClr val="000000">
                      <a:alpha val="43137"/>
                    </a:srgbClr>
                  </a:outerShdw>
                </a:effectLst>
                <a:ea typeface="ＭＳ Ｐゴシック" charset="0"/>
                <a:cs typeface="ＭＳ Ｐゴシック" charset="0"/>
              </a:rPr>
              <a:t>Five Key Guideline </a:t>
            </a:r>
            <a:r>
              <a:rPr lang="en-US" b="1" dirty="0" smtClean="0">
                <a:effectLst>
                  <a:outerShdw blurRad="38100" dist="38100" dir="2700000" algn="tl">
                    <a:srgbClr val="000000">
                      <a:alpha val="43137"/>
                    </a:srgbClr>
                  </a:outerShdw>
                </a:effectLst>
                <a:ea typeface="ＭＳ Ｐゴシック" charset="0"/>
                <a:cs typeface="ＭＳ Ｐゴシック" charset="0"/>
              </a:rPr>
              <a:t>Areas for Screening</a:t>
            </a:r>
            <a:br>
              <a:rPr lang="en-US" b="1" dirty="0" smtClean="0">
                <a:effectLst>
                  <a:outerShdw blurRad="38100" dist="38100" dir="2700000" algn="tl">
                    <a:srgbClr val="000000">
                      <a:alpha val="43137"/>
                    </a:srgbClr>
                  </a:outerShdw>
                </a:effectLst>
                <a:ea typeface="ＭＳ Ｐゴシック" charset="0"/>
                <a:cs typeface="ＭＳ Ｐゴシック" charset="0"/>
              </a:rPr>
            </a:br>
            <a:endParaRPr lang="en-US" sz="2800" b="1" dirty="0">
              <a:solidFill>
                <a:srgbClr val="CF00D2"/>
              </a:solidFill>
              <a:effectLst>
                <a:outerShdw blurRad="38100" dist="38100" dir="2700000" algn="tl">
                  <a:srgbClr val="000000">
                    <a:alpha val="43137"/>
                  </a:srgbClr>
                </a:outerShdw>
              </a:effectLst>
              <a:ea typeface="ＭＳ Ｐゴシック" charset="0"/>
              <a:cs typeface="ＭＳ Ｐゴシック" charset="0"/>
            </a:endParaRPr>
          </a:p>
        </p:txBody>
      </p:sp>
      <p:sp>
        <p:nvSpPr>
          <p:cNvPr id="3" name="Content Placeholder 2"/>
          <p:cNvSpPr>
            <a:spLocks noGrp="1"/>
          </p:cNvSpPr>
          <p:nvPr>
            <p:ph idx="1"/>
          </p:nvPr>
        </p:nvSpPr>
        <p:spPr>
          <a:xfrm>
            <a:off x="2132013" y="2360613"/>
            <a:ext cx="4802187" cy="3049587"/>
          </a:xfrm>
        </p:spPr>
        <p:txBody>
          <a:bodyPr>
            <a:noAutofit/>
          </a:bodyPr>
          <a:lstStyle/>
          <a:p>
            <a:pPr>
              <a:spcBef>
                <a:spcPts val="600"/>
              </a:spcBef>
              <a:buClr>
                <a:srgbClr val="FFFFFF"/>
              </a:buClr>
              <a:buSzPct val="100000"/>
              <a:defRPr/>
            </a:pPr>
            <a:r>
              <a:rPr lang="en-US" sz="3600" dirty="0">
                <a:effectLst/>
                <a:ea typeface="ＭＳ Ｐゴシック" charset="0"/>
                <a:cs typeface="ＭＳ Ｐゴシック" charset="0"/>
              </a:rPr>
              <a:t>Substance Use</a:t>
            </a:r>
          </a:p>
          <a:p>
            <a:pPr>
              <a:spcBef>
                <a:spcPts val="600"/>
              </a:spcBef>
              <a:buClr>
                <a:srgbClr val="FFFFFF"/>
              </a:buClr>
              <a:buSzPct val="100000"/>
              <a:defRPr/>
            </a:pPr>
            <a:r>
              <a:rPr lang="en-US" sz="3600" dirty="0">
                <a:effectLst/>
                <a:ea typeface="ＭＳ Ｐゴシック" charset="0"/>
                <a:cs typeface="ＭＳ Ｐゴシック" charset="0"/>
              </a:rPr>
              <a:t>Reproductive Health</a:t>
            </a:r>
          </a:p>
          <a:p>
            <a:pPr>
              <a:spcBef>
                <a:spcPts val="600"/>
              </a:spcBef>
              <a:buClr>
                <a:srgbClr val="FFFFFF"/>
              </a:buClr>
              <a:buSzPct val="100000"/>
              <a:defRPr/>
            </a:pPr>
            <a:r>
              <a:rPr lang="en-US" sz="3600" dirty="0">
                <a:effectLst/>
                <a:ea typeface="ＭＳ Ｐゴシック" charset="0"/>
                <a:cs typeface="ＭＳ Ｐゴシック" charset="0"/>
              </a:rPr>
              <a:t>Mental Health</a:t>
            </a:r>
          </a:p>
          <a:p>
            <a:pPr>
              <a:spcBef>
                <a:spcPts val="600"/>
              </a:spcBef>
              <a:buClr>
                <a:srgbClr val="FFFFFF"/>
              </a:buClr>
              <a:buSzPct val="100000"/>
              <a:defRPr/>
            </a:pPr>
            <a:r>
              <a:rPr lang="en-US" sz="3600" dirty="0">
                <a:effectLst/>
                <a:ea typeface="ＭＳ Ｐゴシック" charset="0"/>
                <a:cs typeface="ＭＳ Ｐゴシック" charset="0"/>
              </a:rPr>
              <a:t>Nutrition and Exercise</a:t>
            </a:r>
          </a:p>
          <a:p>
            <a:pPr>
              <a:spcBef>
                <a:spcPts val="600"/>
              </a:spcBef>
              <a:buClr>
                <a:srgbClr val="FFFFFF"/>
              </a:buClr>
              <a:buSzPct val="100000"/>
              <a:defRPr/>
            </a:pPr>
            <a:r>
              <a:rPr lang="en-US" sz="3600" dirty="0">
                <a:effectLst/>
                <a:ea typeface="ＭＳ Ｐゴシック" charset="0"/>
                <a:cs typeface="ＭＳ Ｐゴシック" charset="0"/>
              </a:rPr>
              <a:t>Safety and Violence</a:t>
            </a:r>
          </a:p>
          <a:p>
            <a:pPr>
              <a:spcBef>
                <a:spcPts val="600"/>
              </a:spcBef>
              <a:defRPr/>
            </a:pPr>
            <a:endParaRPr lang="en-US" sz="3600" dirty="0">
              <a:ea typeface="ＭＳ Ｐゴシック" charset="0"/>
              <a:cs typeface="ＭＳ Ｐゴシック" charset="0"/>
            </a:endParaRPr>
          </a:p>
        </p:txBody>
      </p:sp>
    </p:spTree>
    <p:extLst>
      <p:ext uri="{BB962C8B-B14F-4D97-AF65-F5344CB8AC3E}">
        <p14:creationId xmlns:p14="http://schemas.microsoft.com/office/powerpoint/2010/main" val="100237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97696"/>
            <a:ext cx="8226425" cy="1143000"/>
          </a:xfrm>
        </p:spPr>
        <p:txBody>
          <a:bodyPr/>
          <a:lstStyle/>
          <a:p>
            <a:pPr eaLnBrk="1" hangingPunct="1">
              <a:defRPr/>
            </a:pPr>
            <a:r>
              <a:rPr lang="en-US" b="1" dirty="0">
                <a:effectLst>
                  <a:outerShdw blurRad="38100" dist="38100" dir="2700000" algn="tl">
                    <a:srgbClr val="000000">
                      <a:alpha val="43137"/>
                    </a:srgbClr>
                  </a:outerShdw>
                </a:effectLst>
                <a:ea typeface="ＭＳ Ｐゴシック" charset="0"/>
                <a:cs typeface="ＭＳ Ｐゴシック" charset="0"/>
              </a:rPr>
              <a:t>Substance Use Guidelines</a:t>
            </a:r>
          </a:p>
        </p:txBody>
      </p:sp>
      <p:graphicFrame>
        <p:nvGraphicFramePr>
          <p:cNvPr id="16423" name="Group 39"/>
          <p:cNvGraphicFramePr>
            <a:graphicFrameLocks noGrp="1"/>
          </p:cNvGraphicFramePr>
          <p:nvPr>
            <p:ph idx="1"/>
          </p:nvPr>
        </p:nvGraphicFramePr>
        <p:xfrm>
          <a:off x="455613" y="1695450"/>
          <a:ext cx="8231187" cy="4419600"/>
        </p:xfrm>
        <a:graphic>
          <a:graphicData uri="http://schemas.openxmlformats.org/drawingml/2006/table">
            <a:tbl>
              <a:tblPr/>
              <a:tblGrid>
                <a:gridCol w="2085975"/>
                <a:gridCol w="2087562"/>
                <a:gridCol w="1990725"/>
                <a:gridCol w="2066925"/>
              </a:tblGrid>
              <a:tr h="83185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 </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Bright Futures</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USPSTF</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c hMerge="1">
                  <a:txBody>
                    <a:bodyPr/>
                    <a:lstStyle/>
                    <a:p>
                      <a:endParaRPr lang="en-US"/>
                    </a:p>
                  </a:txBody>
                  <a:tcPr/>
                </a:tc>
              </a:tr>
              <a:tr h="1092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 Age Groups</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Ages 11-21</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Ages 11-18</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Young Adult </a:t>
                      </a:r>
                      <a:b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Ages 18-26</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r>
              <a:tr h="83185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 Alcohol</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 </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No recommendation</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r>
              <a:tr h="83185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 Tobacco</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No recommendation</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r>
              <a:tr h="83185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4B4B6E"/>
                          </a:solidFill>
                          <a:effectLst/>
                          <a:latin typeface="Arial" charset="0"/>
                          <a:ea typeface="ＭＳ Ｐゴシック" charset="0"/>
                          <a:cs typeface="ＭＳ Ｐゴシック" charset="0"/>
                        </a:rPr>
                        <a:t> Other ("Illicit Drugs")</a:t>
                      </a:r>
                      <a:endParaRPr kumimoji="0" lang="en-US" sz="2000" b="1"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No recommendation</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4B4B6E"/>
                          </a:solidFill>
                          <a:effectLst/>
                          <a:latin typeface="Arial" charset="0"/>
                          <a:ea typeface="ＭＳ Ｐゴシック" charset="0"/>
                          <a:cs typeface="ＭＳ Ｐゴシック" charset="0"/>
                        </a:rPr>
                        <a:t>No recommendation</a:t>
                      </a:r>
                      <a:endParaRPr kumimoji="0" lang="en-US" sz="2000" b="0" i="0" u="none" strike="noStrike" cap="none" normalizeH="0" baseline="0" dirty="0">
                        <a:ln>
                          <a:noFill/>
                        </a:ln>
                        <a:solidFill>
                          <a:srgbClr val="4B4B6E"/>
                        </a:solidFill>
                        <a:effectLst/>
                        <a:latin typeface="Verdana"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CC66"/>
                    </a:solidFill>
                  </a:tcPr>
                </a:tc>
              </a:tr>
            </a:tbl>
          </a:graphicData>
        </a:graphic>
      </p:graphicFrame>
    </p:spTree>
    <p:extLst>
      <p:ext uri="{BB962C8B-B14F-4D97-AF65-F5344CB8AC3E}">
        <p14:creationId xmlns:p14="http://schemas.microsoft.com/office/powerpoint/2010/main" val="370142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126"/>
            <a:ext cx="9144000" cy="1143000"/>
          </a:xfrm>
        </p:spPr>
        <p:txBody>
          <a:bodyPr/>
          <a:lstStyle/>
          <a:p>
            <a:pPr eaLnBrk="1" hangingPunct="1">
              <a:defRPr/>
            </a:pPr>
            <a:r>
              <a:rPr lang="en-US" b="1" dirty="0">
                <a:effectLst>
                  <a:outerShdw blurRad="38100" dist="38100" dir="2700000" algn="tl">
                    <a:srgbClr val="000000">
                      <a:alpha val="43137"/>
                    </a:srgbClr>
                  </a:outerShdw>
                </a:effectLst>
                <a:ea typeface="ＭＳ Ｐゴシック" charset="0"/>
                <a:cs typeface="ＭＳ Ｐゴシック" charset="0"/>
              </a:rPr>
              <a:t>Reproductive Health Guidelines</a:t>
            </a:r>
          </a:p>
        </p:txBody>
      </p:sp>
      <p:graphicFrame>
        <p:nvGraphicFramePr>
          <p:cNvPr id="4" name="Content Placeholder 3"/>
          <p:cNvGraphicFramePr>
            <a:graphicFrameLocks noGrp="1"/>
          </p:cNvGraphicFramePr>
          <p:nvPr/>
        </p:nvGraphicFramePr>
        <p:xfrm>
          <a:off x="455613" y="1712913"/>
          <a:ext cx="8307387" cy="4725985"/>
        </p:xfrm>
        <a:graphic>
          <a:graphicData uri="http://schemas.openxmlformats.org/drawingml/2006/table">
            <a:tbl>
              <a:tblPr/>
              <a:tblGrid>
                <a:gridCol w="2097087"/>
                <a:gridCol w="2095500"/>
                <a:gridCol w="2019300"/>
                <a:gridCol w="2095500"/>
              </a:tblGrid>
              <a:tr h="64611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 </a:t>
                      </a:r>
                      <a:endPar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Bright Futures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USPSTF</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hMerge="1">
                  <a:txBody>
                    <a:bodyPr/>
                    <a:lstStyle/>
                    <a:p>
                      <a:endParaRPr lang="en-US"/>
                    </a:p>
                  </a:txBody>
                  <a:tcPr/>
                </a:tc>
              </a:tr>
              <a:tr h="849313">
                <a:tc>
                  <a:txBody>
                    <a:bodyPr/>
                    <a:lstStyle/>
                    <a:p>
                      <a:pPr marL="0" marR="0" lvl="0" indent="0" algn="l" defTabSz="457200" rtl="0" eaLnBrk="1" fontAlgn="b" latinLnBrk="0" hangingPunct="1">
                        <a:lnSpc>
                          <a:spcPct val="100000"/>
                        </a:lnSpc>
                        <a:spcBef>
                          <a:spcPct val="0"/>
                        </a:spcBef>
                        <a:spcAft>
                          <a:spcPts val="240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 Age Groups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Ages 11-21</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Ages 11-18</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Young Adult </a:t>
                      </a:r>
                      <a:b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Ages 18-26</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46112">
                <a:tc>
                  <a:txBody>
                    <a:bodyPr/>
                    <a:lstStyle/>
                    <a:p>
                      <a:pPr marL="182563" marR="0" lvl="0" indent="0" algn="l" defTabSz="457200" rtl="0" eaLnBrk="1" fontAlgn="b" latinLnBrk="0" hangingPunct="1">
                        <a:lnSpc>
                          <a:spcPct val="100000"/>
                        </a:lnSpc>
                        <a:spcBef>
                          <a:spcPct val="0"/>
                        </a:spcBef>
                        <a:spcAft>
                          <a:spcPts val="240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STI screening counseling</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46112">
                <a:tc>
                  <a:txBody>
                    <a:bodyPr/>
                    <a:lstStyle/>
                    <a:p>
                      <a:pPr marL="182563" marR="0" lvl="0" indent="0" algn="l" defTabSz="457200" rtl="0" eaLnBrk="1" fontAlgn="b" latinLnBrk="0" hangingPunct="1">
                        <a:lnSpc>
                          <a:spcPct val="100000"/>
                        </a:lnSpc>
                        <a:spcBef>
                          <a:spcPct val="0"/>
                        </a:spcBef>
                        <a:spcAft>
                          <a:spcPts val="240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Chlamydia (Female)</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46112">
                <a:tc>
                  <a:txBody>
                    <a:bodyPr/>
                    <a:lstStyle/>
                    <a:p>
                      <a:pPr marL="182563" marR="0" lvl="0" indent="0" algn="l" defTabSz="457200" rtl="0" eaLnBrk="1" fontAlgn="b" latinLnBrk="0" hangingPunct="1">
                        <a:lnSpc>
                          <a:spcPct val="100000"/>
                        </a:lnSpc>
                        <a:spcBef>
                          <a:spcPct val="0"/>
                        </a:spcBef>
                        <a:spcAft>
                          <a:spcPts val="240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Chlamydia (Male)</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No</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46112">
                <a:tc>
                  <a:txBody>
                    <a:bodyPr/>
                    <a:lstStyle/>
                    <a:p>
                      <a:pPr marL="182563" marR="0" lvl="0" indent="0" algn="l" defTabSz="457200" rtl="0" eaLnBrk="1" fontAlgn="b" latinLnBrk="0" hangingPunct="1">
                        <a:lnSpc>
                          <a:spcPct val="100000"/>
                        </a:lnSpc>
                        <a:spcBef>
                          <a:spcPct val="0"/>
                        </a:spcBef>
                        <a:spcAft>
                          <a:spcPts val="240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Gonorrhea/ Syphilis/HIV</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46112">
                <a:tc>
                  <a:txBody>
                    <a:bodyPr/>
                    <a:lstStyle/>
                    <a:p>
                      <a:pPr marL="182563" marR="0" lvl="0" indent="0" algn="l" defTabSz="457200" rtl="0" eaLnBrk="1" fontAlgn="b" latinLnBrk="0" hangingPunct="1">
                        <a:lnSpc>
                          <a:spcPct val="100000"/>
                        </a:lnSpc>
                        <a:spcBef>
                          <a:spcPct val="0"/>
                        </a:spcBef>
                        <a:spcAft>
                          <a:spcPts val="240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Birth Control Methods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bl>
          </a:graphicData>
        </a:graphic>
      </p:graphicFrame>
    </p:spTree>
    <p:extLst>
      <p:ext uri="{BB962C8B-B14F-4D97-AF65-F5344CB8AC3E}">
        <p14:creationId xmlns:p14="http://schemas.microsoft.com/office/powerpoint/2010/main" val="273860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03461"/>
            <a:ext cx="8226425" cy="1143000"/>
          </a:xfrm>
        </p:spPr>
        <p:txBody>
          <a:bodyPr/>
          <a:lstStyle/>
          <a:p>
            <a:pPr eaLnBrk="1" hangingPunct="1">
              <a:defRPr/>
            </a:pPr>
            <a:r>
              <a:rPr lang="en-US" b="1" dirty="0">
                <a:effectLst>
                  <a:outerShdw blurRad="38100" dist="38100" dir="2700000" algn="tl">
                    <a:srgbClr val="000000">
                      <a:alpha val="43137"/>
                    </a:srgbClr>
                  </a:outerShdw>
                </a:effectLst>
                <a:ea typeface="ＭＳ Ｐゴシック" charset="0"/>
                <a:cs typeface="ＭＳ Ｐゴシック" charset="0"/>
              </a:rPr>
              <a:t>Mental Health Guidelines</a:t>
            </a:r>
          </a:p>
        </p:txBody>
      </p:sp>
      <p:graphicFrame>
        <p:nvGraphicFramePr>
          <p:cNvPr id="4" name="Content Placeholder 3"/>
          <p:cNvGraphicFramePr>
            <a:graphicFrameLocks noGrp="1"/>
          </p:cNvGraphicFramePr>
          <p:nvPr>
            <p:ph idx="1"/>
          </p:nvPr>
        </p:nvGraphicFramePr>
        <p:xfrm>
          <a:off x="455613" y="1598613"/>
          <a:ext cx="8307387" cy="4346576"/>
        </p:xfrm>
        <a:graphic>
          <a:graphicData uri="http://schemas.openxmlformats.org/drawingml/2006/table">
            <a:tbl>
              <a:tblPr/>
              <a:tblGrid>
                <a:gridCol w="2041525"/>
                <a:gridCol w="2041525"/>
                <a:gridCol w="2111375"/>
                <a:gridCol w="2112962"/>
              </a:tblGrid>
              <a:tr h="10080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 </a:t>
                      </a:r>
                      <a:endParaRPr kumimoji="0" lang="en-US" sz="2200" b="0" i="0" u="none" strike="noStrike" cap="none" normalizeH="0" baseline="0" dirty="0">
                        <a:ln>
                          <a:noFill/>
                        </a:ln>
                        <a:solidFill>
                          <a:srgbClr val="4B4B6E"/>
                        </a:solidFill>
                        <a:effectLst/>
                        <a:latin typeface="Arial"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Bright Futures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USPSTF</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hMerge="1">
                  <a:txBody>
                    <a:bodyPr/>
                    <a:lstStyle/>
                    <a:p>
                      <a:endParaRPr lang="en-US"/>
                    </a:p>
                  </a:txBody>
                  <a:tcPr/>
                </a:tc>
              </a:tr>
              <a:tr h="132238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 Age Groups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Ages 11-21</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Ages 11-18</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Young Adult </a:t>
                      </a:r>
                      <a:b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Ages 18-26</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1008063">
                <a:tc>
                  <a:txBody>
                    <a:bodyPr/>
                    <a:lstStyle/>
                    <a:p>
                      <a:pPr marL="182563" marR="0" lvl="0" indent="0" algn="l"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Suicide screening</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4B4B6E"/>
                          </a:solidFill>
                          <a:effectLst/>
                          <a:latin typeface="Arial" charset="0"/>
                          <a:ea typeface="ＭＳ Ｐゴシック" charset="0"/>
                          <a:cs typeface="ＭＳ Ｐゴシック" charset="0"/>
                        </a:rPr>
                        <a:t>No 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4B4B6E"/>
                          </a:solidFill>
                          <a:effectLst/>
                          <a:latin typeface="Arial" charset="0"/>
                          <a:ea typeface="ＭＳ Ｐゴシック" charset="0"/>
                          <a:cs typeface="ＭＳ Ｐゴシック" charset="0"/>
                        </a:rPr>
                        <a:t>No 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1008063">
                <a:tc>
                  <a:txBody>
                    <a:bodyPr/>
                    <a:lstStyle/>
                    <a:p>
                      <a:pPr marL="182563" marR="0" lvl="0" indent="0" algn="l"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4B4B6E"/>
                          </a:solidFill>
                          <a:effectLst/>
                          <a:latin typeface="Arial" charset="0"/>
                          <a:ea typeface="ＭＳ Ｐゴシック" charset="0"/>
                          <a:cs typeface="ＭＳ Ｐゴシック" charset="0"/>
                        </a:rPr>
                        <a:t>Depression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bl>
          </a:graphicData>
        </a:graphic>
      </p:graphicFrame>
    </p:spTree>
    <p:extLst>
      <p:ext uri="{BB962C8B-B14F-4D97-AF65-F5344CB8AC3E}">
        <p14:creationId xmlns:p14="http://schemas.microsoft.com/office/powerpoint/2010/main" val="164683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808"/>
            <a:ext cx="9144000" cy="1143000"/>
          </a:xfrm>
        </p:spPr>
        <p:txBody>
          <a:bodyPr/>
          <a:lstStyle/>
          <a:p>
            <a:pPr eaLnBrk="1" hangingPunct="1">
              <a:defRPr/>
            </a:pPr>
            <a:r>
              <a:rPr lang="en-US" b="1" dirty="0">
                <a:effectLst>
                  <a:outerShdw blurRad="38100" dist="38100" dir="2700000" algn="tl">
                    <a:srgbClr val="000000">
                      <a:alpha val="43137"/>
                    </a:srgbClr>
                  </a:outerShdw>
                </a:effectLst>
                <a:ea typeface="ＭＳ Ｐゴシック" charset="0"/>
                <a:cs typeface="ＭＳ Ｐゴシック" charset="0"/>
              </a:rPr>
              <a:t>Nutrition and Exercise Guidelines</a:t>
            </a:r>
          </a:p>
        </p:txBody>
      </p:sp>
      <p:sp>
        <p:nvSpPr>
          <p:cNvPr id="3" name="Content Placeholder 2"/>
          <p:cNvSpPr>
            <a:spLocks noGrp="1"/>
          </p:cNvSpPr>
          <p:nvPr>
            <p:ph idx="1"/>
          </p:nvPr>
        </p:nvSpPr>
        <p:spPr/>
        <p:txBody>
          <a:bodyPr/>
          <a:lstStyle/>
          <a:p>
            <a:pPr eaLnBrk="1" hangingPunct="1">
              <a:buFont typeface="Wingdings" charset="2"/>
              <a:buChar char="§"/>
              <a:defRPr/>
            </a:pPr>
            <a:endParaRPr lang="en-US" dirty="0" smtClean="0"/>
          </a:p>
        </p:txBody>
      </p:sp>
      <p:graphicFrame>
        <p:nvGraphicFramePr>
          <p:cNvPr id="4" name="Content Placeholder 3"/>
          <p:cNvGraphicFramePr>
            <a:graphicFrameLocks noGrp="1"/>
          </p:cNvGraphicFramePr>
          <p:nvPr/>
        </p:nvGraphicFramePr>
        <p:xfrm>
          <a:off x="379413" y="1524000"/>
          <a:ext cx="8383587" cy="5027615"/>
        </p:xfrm>
        <a:graphic>
          <a:graphicData uri="http://schemas.openxmlformats.org/drawingml/2006/table">
            <a:tbl>
              <a:tblPr/>
              <a:tblGrid>
                <a:gridCol w="2060575"/>
                <a:gridCol w="2058987"/>
                <a:gridCol w="2132013"/>
                <a:gridCol w="2132012"/>
              </a:tblGrid>
              <a:tr h="6873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 </a:t>
                      </a:r>
                      <a:endPar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Bright Futures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USPSTF</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hMerge="1">
                  <a:txBody>
                    <a:bodyPr/>
                    <a:lstStyle/>
                    <a:p>
                      <a:endParaRPr lang="en-US"/>
                    </a:p>
                  </a:txBody>
                  <a:tcPr/>
                </a:tc>
              </a:tr>
              <a:tr h="90328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 Age Groups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Ages 11-21</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Ages 11-18</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Young Adult </a:t>
                      </a:r>
                      <a:b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Ages 18-26</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87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 Obesity/BMI</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 </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87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 Cholesterol</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  (&gt;20)</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87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 Healthy Diet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 </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 if risk factors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87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 Hypertension/B.P.</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 </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687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B4B6E"/>
                          </a:solidFill>
                          <a:effectLst/>
                          <a:latin typeface="Arial" charset="0"/>
                          <a:ea typeface="ＭＳ Ｐゴシック" charset="0"/>
                          <a:cs typeface="ＭＳ Ｐゴシック" charset="0"/>
                        </a:rPr>
                        <a:t> Physical Activity Counseling</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bl>
          </a:graphicData>
        </a:graphic>
      </p:graphicFrame>
    </p:spTree>
    <p:extLst>
      <p:ext uri="{BB962C8B-B14F-4D97-AF65-F5344CB8AC3E}">
        <p14:creationId xmlns:p14="http://schemas.microsoft.com/office/powerpoint/2010/main" val="206678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776"/>
            <a:ext cx="9144000" cy="1143000"/>
          </a:xfrm>
        </p:spPr>
        <p:txBody>
          <a:bodyPr/>
          <a:lstStyle/>
          <a:p>
            <a:pPr eaLnBrk="1" hangingPunct="1">
              <a:defRPr/>
            </a:pPr>
            <a:r>
              <a:rPr lang="en-US" b="1" dirty="0">
                <a:effectLst>
                  <a:outerShdw blurRad="38100" dist="38100" dir="2700000" algn="tl">
                    <a:srgbClr val="000000">
                      <a:alpha val="43137"/>
                    </a:srgbClr>
                  </a:outerShdw>
                </a:effectLst>
                <a:ea typeface="ＭＳ Ｐゴシック" charset="0"/>
                <a:cs typeface="ＭＳ Ｐゴシック" charset="0"/>
              </a:rPr>
              <a:t>Safety and Violence Guidelines</a:t>
            </a:r>
          </a:p>
        </p:txBody>
      </p:sp>
      <p:graphicFrame>
        <p:nvGraphicFramePr>
          <p:cNvPr id="5" name="Content Placeholder 3"/>
          <p:cNvGraphicFramePr>
            <a:graphicFrameLocks noGrp="1"/>
          </p:cNvGraphicFramePr>
          <p:nvPr>
            <p:extLst>
              <p:ext uri="{D42A27DB-BD31-4B8C-83A1-F6EECF244321}">
                <p14:modId xmlns:p14="http://schemas.microsoft.com/office/powerpoint/2010/main" val="1797872019"/>
              </p:ext>
            </p:extLst>
          </p:nvPr>
        </p:nvGraphicFramePr>
        <p:xfrm>
          <a:off x="381000" y="1524000"/>
          <a:ext cx="8305800" cy="4873625"/>
        </p:xfrm>
        <a:graphic>
          <a:graphicData uri="http://schemas.openxmlformats.org/drawingml/2006/table">
            <a:tbl>
              <a:tblPr/>
              <a:tblGrid>
                <a:gridCol w="2097088"/>
                <a:gridCol w="2095500"/>
                <a:gridCol w="2017712"/>
                <a:gridCol w="2095500"/>
              </a:tblGrid>
              <a:tr h="771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endParaRP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Bright Futures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USPSTF</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hMerge="1">
                  <a:txBody>
                    <a:bodyPr/>
                    <a:lstStyle/>
                    <a:p>
                      <a:endParaRPr lang="en-US"/>
                    </a:p>
                  </a:txBody>
                  <a:tcPr/>
                </a:tc>
              </a:tr>
              <a:tr h="1016000">
                <a:tc>
                  <a:txBody>
                    <a:bodyPr/>
                    <a:lstStyle/>
                    <a:p>
                      <a:pPr marL="182563" marR="0" lvl="0" indent="0" algn="l"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Age Groups</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Ages 11-21</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Adolescent </a:t>
                      </a:r>
                      <a:b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Ages 11-18</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Young Adult </a:t>
                      </a:r>
                      <a:b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b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Ages 18-26</a:t>
                      </a:r>
                    </a:p>
                  </a:txBody>
                  <a:tcPr marL="13059" marR="13059" marT="13059"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771525">
                <a:tc>
                  <a:txBody>
                    <a:bodyPr/>
                    <a:lstStyle/>
                    <a:p>
                      <a:pPr marL="182563" marR="0" lvl="0" indent="0" algn="l"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Family/Partner Violence</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700" b="0" i="0" u="none" strike="noStrike" cap="none" normalizeH="0" baseline="0" dirty="0" smtClean="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771525">
                <a:tc>
                  <a:txBody>
                    <a:bodyPr/>
                    <a:lstStyle/>
                    <a:p>
                      <a:pPr marL="182563" marR="0" lvl="0" indent="0" algn="l"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Seat belts</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D0D0D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771525">
                <a:tc>
                  <a:txBody>
                    <a:bodyPr/>
                    <a:lstStyle/>
                    <a:p>
                      <a:pPr marL="182563" marR="0" lvl="0" indent="0" algn="l"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Alcohol While Driving</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No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No</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recommendation</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r h="771525">
                <a:tc>
                  <a:txBody>
                    <a:bodyPr/>
                    <a:lstStyle/>
                    <a:p>
                      <a:pPr marL="182563" marR="0" lvl="0" indent="0" algn="l" defTabSz="4572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4B4B6E"/>
                          </a:solidFill>
                          <a:effectLst/>
                          <a:latin typeface="Arial" charset="0"/>
                          <a:ea typeface="ＭＳ Ｐゴシック" charset="0"/>
                          <a:cs typeface="ＭＳ Ｐゴシック" charset="0"/>
                        </a:rPr>
                        <a:t>Fighting/Helmets/Guns/Bullying</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E9E9EB"/>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FAC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4B4B6E"/>
                          </a:solidFill>
                          <a:effectLst/>
                          <a:latin typeface="Arial" charset="0"/>
                          <a:ea typeface="ＭＳ Ｐゴシック" charset="0"/>
                          <a:cs typeface="ＭＳ Ｐゴシック" charset="0"/>
                        </a:rPr>
                        <a:t> </a:t>
                      </a:r>
                    </a:p>
                  </a:txBody>
                  <a:tcPr marL="12700" marR="12700" marT="12700" marB="0" anchor="ctr" horzOverflow="overflow">
                    <a:lnL w="12700" cap="flat" cmpd="sng" algn="ctr">
                      <a:solidFill>
                        <a:srgbClr val="4B4B6E"/>
                      </a:solidFill>
                      <a:prstDash val="solid"/>
                      <a:round/>
                      <a:headEnd type="none" w="med" len="med"/>
                      <a:tailEnd type="none" w="med" len="med"/>
                    </a:lnL>
                    <a:lnR w="12700" cap="flat" cmpd="sng" algn="ctr">
                      <a:solidFill>
                        <a:srgbClr val="4B4B6E"/>
                      </a:solidFill>
                      <a:prstDash val="solid"/>
                      <a:round/>
                      <a:headEnd type="none" w="med" len="med"/>
                      <a:tailEnd type="none" w="med" len="med"/>
                    </a:lnR>
                    <a:lnT w="12700" cap="flat" cmpd="sng" algn="ctr">
                      <a:solidFill>
                        <a:srgbClr val="4B4B6E"/>
                      </a:solidFill>
                      <a:prstDash val="solid"/>
                      <a:round/>
                      <a:headEnd type="none" w="med" len="med"/>
                      <a:tailEnd type="none" w="med" len="med"/>
                    </a:lnT>
                    <a:lnB w="12700" cap="flat" cmpd="sng" algn="ctr">
                      <a:solidFill>
                        <a:srgbClr val="4B4B6E"/>
                      </a:solidFill>
                      <a:prstDash val="solid"/>
                      <a:round/>
                      <a:headEnd type="none" w="med" len="med"/>
                      <a:tailEnd type="none" w="med" len="med"/>
                    </a:lnB>
                    <a:lnTlToBr>
                      <a:noFill/>
                    </a:lnTlToBr>
                    <a:lnBlToTr>
                      <a:noFill/>
                    </a:lnBlToTr>
                    <a:solidFill>
                      <a:srgbClr val="FFE07D"/>
                    </a:solidFill>
                  </a:tcPr>
                </a:tc>
              </a:tr>
            </a:tbl>
          </a:graphicData>
        </a:graphic>
      </p:graphicFrame>
    </p:spTree>
    <p:extLst>
      <p:ext uri="{BB962C8B-B14F-4D97-AF65-F5344CB8AC3E}">
        <p14:creationId xmlns:p14="http://schemas.microsoft.com/office/powerpoint/2010/main" val="61698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702"/>
            <a:ext cx="9144000" cy="1143000"/>
          </a:xfrm>
        </p:spPr>
        <p:txBody>
          <a:bodyPr>
            <a:noAutofit/>
          </a:bodyPr>
          <a:lstStyle/>
          <a:p>
            <a:r>
              <a:rPr lang="en-US" dirty="0" smtClean="0">
                <a:solidFill>
                  <a:srgbClr val="FFFF00"/>
                </a:solidFill>
                <a:effectLst>
                  <a:outerShdw blurRad="38100" dist="38100" dir="2700000" algn="tl">
                    <a:srgbClr val="000000">
                      <a:alpha val="43137"/>
                    </a:srgbClr>
                  </a:outerShdw>
                </a:effectLst>
              </a:rPr>
              <a:t>Preventive Services for Young Adults</a:t>
            </a:r>
            <a:endParaRPr lang="en-US" dirty="0">
              <a:solidFill>
                <a:srgbClr val="FFFF00"/>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879181"/>
              </p:ext>
            </p:extLst>
          </p:nvPr>
        </p:nvGraphicFramePr>
        <p:xfrm>
          <a:off x="457199" y="1418134"/>
          <a:ext cx="8265696" cy="3566160"/>
        </p:xfrm>
        <a:graphic>
          <a:graphicData uri="http://schemas.openxmlformats.org/drawingml/2006/table">
            <a:tbl>
              <a:tblPr firstRow="1" bandRow="1">
                <a:tableStyleId>{5C22544A-7EE6-4342-B048-85BDC9FD1C3A}</a:tableStyleId>
              </a:tblPr>
              <a:tblGrid>
                <a:gridCol w="4132848"/>
                <a:gridCol w="4132848"/>
              </a:tblGrid>
              <a:tr h="0">
                <a:tc>
                  <a:txBody>
                    <a:bodyPr/>
                    <a:lstStyle/>
                    <a:p>
                      <a:pPr algn="ctr"/>
                      <a:r>
                        <a:rPr lang="en-US" sz="2400" dirty="0" smtClean="0"/>
                        <a:t>USPSTF</a:t>
                      </a:r>
                      <a:endParaRPr lang="en-US" sz="2400" dirty="0"/>
                    </a:p>
                  </a:txBody>
                  <a:tcPr/>
                </a:tc>
                <a:tc>
                  <a:txBody>
                    <a:bodyPr/>
                    <a:lstStyle/>
                    <a:p>
                      <a:pPr algn="ctr"/>
                      <a:r>
                        <a:rPr lang="en-US" sz="2400" dirty="0" smtClean="0"/>
                        <a:t>Consensus </a:t>
                      </a:r>
                      <a:endParaRPr lang="en-US" sz="2400" dirty="0"/>
                    </a:p>
                  </a:txBody>
                  <a:tcPr/>
                </a:tc>
              </a:tr>
              <a:tr h="300358">
                <a:tc>
                  <a:txBody>
                    <a:bodyPr/>
                    <a:lstStyle/>
                    <a:p>
                      <a:pPr algn="ctr"/>
                      <a:r>
                        <a:rPr lang="en-US" sz="2400" dirty="0" smtClean="0"/>
                        <a:t>Mental Health/Depression</a:t>
                      </a:r>
                      <a:endParaRPr lang="en-US" sz="2400" dirty="0"/>
                    </a:p>
                  </a:txBody>
                  <a:tcPr>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Safety</a:t>
                      </a:r>
                    </a:p>
                  </a:txBody>
                  <a:tcPr>
                    <a:solidFill>
                      <a:schemeClr val="accent1">
                        <a:lumMod val="20000"/>
                        <a:lumOff val="80000"/>
                      </a:schemeClr>
                    </a:solidFill>
                  </a:tcPr>
                </a:tc>
              </a:tr>
              <a:tr h="300358">
                <a:tc>
                  <a:txBody>
                    <a:bodyPr/>
                    <a:lstStyle/>
                    <a:p>
                      <a:pPr algn="ctr"/>
                      <a:r>
                        <a:rPr lang="en-US" sz="2400" dirty="0" smtClean="0"/>
                        <a:t>Nutrition/Exercise/Obesity</a:t>
                      </a:r>
                      <a:endParaRPr lang="en-US" sz="2400" dirty="0"/>
                    </a:p>
                  </a:txBody>
                  <a:tcPr>
                    <a:solidFill>
                      <a:schemeClr val="accent1">
                        <a:lumMod val="40000"/>
                        <a:lumOff val="60000"/>
                      </a:schemeClr>
                    </a:solidFill>
                  </a:tcPr>
                </a:tc>
                <a:tc>
                  <a:txBody>
                    <a:bodyPr/>
                    <a:lstStyle/>
                    <a:p>
                      <a:pPr algn="ctr"/>
                      <a:r>
                        <a:rPr lang="en-US" sz="2400" dirty="0" smtClean="0"/>
                        <a:t>Illicit drug</a:t>
                      </a:r>
                      <a:r>
                        <a:rPr lang="en-US" sz="2400" baseline="0" dirty="0" smtClean="0"/>
                        <a:t> Use</a:t>
                      </a:r>
                      <a:endParaRPr lang="en-US" sz="2400" dirty="0"/>
                    </a:p>
                  </a:txBody>
                  <a:tcPr>
                    <a:solidFill>
                      <a:schemeClr val="accent1">
                        <a:lumMod val="20000"/>
                        <a:lumOff val="80000"/>
                      </a:schemeClr>
                    </a:solidFill>
                  </a:tcPr>
                </a:tc>
              </a:tr>
              <a:tr h="300358">
                <a:tc>
                  <a:txBody>
                    <a:bodyPr/>
                    <a:lstStyle/>
                    <a:p>
                      <a:pPr algn="ctr"/>
                      <a:r>
                        <a:rPr lang="en-US" sz="2400" dirty="0" smtClean="0"/>
                        <a:t>Alcohol/Tobacco</a:t>
                      </a:r>
                      <a:endParaRPr lang="en-US" sz="2400" dirty="0"/>
                    </a:p>
                  </a:txBody>
                  <a:tcPr>
                    <a:solidFill>
                      <a:schemeClr val="accent1">
                        <a:lumMod val="40000"/>
                        <a:lumOff val="60000"/>
                      </a:schemeClr>
                    </a:solidFill>
                  </a:tcPr>
                </a:tc>
                <a:tc>
                  <a:txBody>
                    <a:bodyPr/>
                    <a:lstStyle/>
                    <a:p>
                      <a:pPr algn="ctr"/>
                      <a:endParaRPr lang="en-US" sz="2400" dirty="0"/>
                    </a:p>
                  </a:txBody>
                  <a:tcPr>
                    <a:solidFill>
                      <a:schemeClr val="accent1">
                        <a:lumMod val="20000"/>
                        <a:lumOff val="80000"/>
                      </a:schemeClr>
                    </a:solidFill>
                  </a:tcPr>
                </a:tc>
              </a:tr>
              <a:tr h="300358">
                <a:tc>
                  <a:txBody>
                    <a:bodyPr/>
                    <a:lstStyle/>
                    <a:p>
                      <a:pPr algn="ctr"/>
                      <a:r>
                        <a:rPr lang="en-US" sz="2400" dirty="0" smtClean="0"/>
                        <a:t>Reproductive Health</a:t>
                      </a:r>
                      <a:endParaRPr lang="en-US" sz="2400" dirty="0"/>
                    </a:p>
                  </a:txBody>
                  <a:tcPr>
                    <a:solidFill>
                      <a:schemeClr val="accent1">
                        <a:lumMod val="40000"/>
                        <a:lumOff val="60000"/>
                      </a:schemeClr>
                    </a:solidFill>
                  </a:tcPr>
                </a:tc>
                <a:tc>
                  <a:txBody>
                    <a:bodyPr/>
                    <a:lstStyle/>
                    <a:p>
                      <a:pPr algn="ctr"/>
                      <a:endParaRPr lang="en-US" sz="2400" dirty="0"/>
                    </a:p>
                  </a:txBody>
                  <a:tcPr>
                    <a:solidFill>
                      <a:schemeClr val="accent1">
                        <a:lumMod val="20000"/>
                        <a:lumOff val="80000"/>
                      </a:schemeClr>
                    </a:solidFill>
                  </a:tcPr>
                </a:tc>
              </a:tr>
              <a:tr h="300358">
                <a:tc>
                  <a:txBody>
                    <a:bodyPr/>
                    <a:lstStyle/>
                    <a:p>
                      <a:pPr algn="ctr"/>
                      <a:r>
                        <a:rPr lang="en-US" sz="2400" dirty="0" smtClean="0"/>
                        <a:t>Infectious Disease/Immunizations</a:t>
                      </a:r>
                      <a:endParaRPr lang="en-US" sz="2400" dirty="0"/>
                    </a:p>
                  </a:txBody>
                  <a:tcPr>
                    <a:solidFill>
                      <a:schemeClr val="accent1">
                        <a:lumMod val="40000"/>
                        <a:lumOff val="60000"/>
                      </a:schemeClr>
                    </a:solidFill>
                  </a:tcPr>
                </a:tc>
                <a:tc>
                  <a:txBody>
                    <a:bodyPr/>
                    <a:lstStyle/>
                    <a:p>
                      <a:pPr algn="ctr"/>
                      <a:endParaRPr lang="en-US" sz="2400" dirty="0"/>
                    </a:p>
                  </a:txBody>
                  <a:tcPr>
                    <a:solidFill>
                      <a:schemeClr val="accent1">
                        <a:lumMod val="20000"/>
                        <a:lumOff val="80000"/>
                      </a:schemeClr>
                    </a:solidFill>
                  </a:tcPr>
                </a:tc>
              </a:tr>
              <a:tr h="3003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Domestic Violence</a:t>
                      </a:r>
                    </a:p>
                  </a:txBody>
                  <a:tcPr>
                    <a:solidFill>
                      <a:schemeClr val="accent1">
                        <a:lumMod val="40000"/>
                        <a:lumOff val="60000"/>
                      </a:schemeClr>
                    </a:solidFill>
                  </a:tcPr>
                </a:tc>
                <a:tc>
                  <a:txBody>
                    <a:bodyPr/>
                    <a:lstStyle/>
                    <a:p>
                      <a:pPr algn="ctr"/>
                      <a:endParaRPr lang="en-US" sz="2400" dirty="0"/>
                    </a:p>
                  </a:txBody>
                  <a:tcPr>
                    <a:solidFill>
                      <a:schemeClr val="accent1">
                        <a:lumMod val="20000"/>
                        <a:lumOff val="80000"/>
                      </a:schemeClr>
                    </a:solidFill>
                  </a:tcPr>
                </a:tc>
              </a:tr>
            </a:tbl>
          </a:graphicData>
        </a:graphic>
      </p:graphicFrame>
      <p:sp>
        <p:nvSpPr>
          <p:cNvPr id="6" name="TextBox 1"/>
          <p:cNvSpPr txBox="1">
            <a:spLocks noChangeArrowheads="1"/>
          </p:cNvSpPr>
          <p:nvPr/>
        </p:nvSpPr>
        <p:spPr bwMode="auto">
          <a:xfrm>
            <a:off x="0" y="6572085"/>
            <a:ext cx="548640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ea typeface="ＭＳ Ｐゴシック" charset="0"/>
                <a:cs typeface="ＭＳ Ｐゴシック" charset="0"/>
              </a:defRPr>
            </a:lvl1pPr>
            <a:lvl2pPr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marL="0" lvl="1" eaLnBrk="1" hangingPunct="1">
              <a:lnSpc>
                <a:spcPct val="90000"/>
              </a:lnSpc>
            </a:pPr>
            <a:r>
              <a:rPr lang="en-US" sz="1400" i="1" dirty="0">
                <a:solidFill>
                  <a:schemeClr val="bg1"/>
                </a:solidFill>
                <a:latin typeface="+mj-lt"/>
              </a:rPr>
              <a:t>Ozer et al., 2012</a:t>
            </a:r>
          </a:p>
        </p:txBody>
      </p:sp>
      <p:pic>
        <p:nvPicPr>
          <p:cNvPr id="8" name="Picture 7"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571" y="5174022"/>
            <a:ext cx="3429629" cy="1350776"/>
          </a:xfrm>
          <a:prstGeom prst="rect">
            <a:avLst/>
          </a:prstGeom>
        </p:spPr>
      </p:pic>
    </p:spTree>
    <p:extLst>
      <p:ext uri="{BB962C8B-B14F-4D97-AF65-F5344CB8AC3E}">
        <p14:creationId xmlns:p14="http://schemas.microsoft.com/office/powerpoint/2010/main" val="28069557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1" y="299778"/>
            <a:ext cx="9144000" cy="1143000"/>
          </a:xfrm>
        </p:spPr>
        <p:txBody>
          <a:bodyPr>
            <a:noAutofit/>
          </a:bodyPr>
          <a:lstStyle/>
          <a:p>
            <a:pPr eaLnBrk="1" hangingPunct="1">
              <a:defRPr/>
            </a:pPr>
            <a:r>
              <a:rPr lang="en-US" b="1" dirty="0">
                <a:solidFill>
                  <a:srgbClr val="FFFF00"/>
                </a:solidFill>
                <a:effectLst>
                  <a:outerShdw blurRad="38100" dist="38100" dir="2700000" algn="tl">
                    <a:srgbClr val="000000">
                      <a:alpha val="43137"/>
                    </a:srgbClr>
                  </a:outerShdw>
                </a:effectLst>
                <a:ea typeface="ＭＳ Ｐゴシック" charset="0"/>
                <a:cs typeface="ＭＳ Ｐゴシック" charset="0"/>
              </a:rPr>
              <a:t>Summary of </a:t>
            </a:r>
            <a:r>
              <a:rPr lang="en-US" b="1" dirty="0" smtClean="0">
                <a:solidFill>
                  <a:srgbClr val="FFFF00"/>
                </a:solidFill>
                <a:effectLst>
                  <a:outerShdw blurRad="38100" dist="38100" dir="2700000" algn="tl">
                    <a:srgbClr val="000000">
                      <a:alpha val="43137"/>
                    </a:srgbClr>
                  </a:outerShdw>
                </a:effectLst>
                <a:ea typeface="ＭＳ Ｐゴシック" charset="0"/>
                <a:cs typeface="ＭＳ Ｐゴシック" charset="0"/>
              </a:rPr>
              <a:t>Young Adult Guidelines</a:t>
            </a:r>
            <a:endParaRPr lang="en-US" dirty="0">
              <a:solidFill>
                <a:srgbClr val="FFFF00"/>
              </a:solidFill>
              <a:effectLst>
                <a:outerShdw blurRad="38100" dist="38100" dir="2700000" algn="tl">
                  <a:srgbClr val="000000">
                    <a:alpha val="43137"/>
                  </a:srgbClr>
                </a:outerShdw>
              </a:effectLst>
              <a:ea typeface="ＭＳ Ｐゴシック" charset="0"/>
              <a:cs typeface="ＭＳ Ｐゴシック" charset="0"/>
            </a:endParaRPr>
          </a:p>
        </p:txBody>
      </p:sp>
      <p:sp>
        <p:nvSpPr>
          <p:cNvPr id="118786" name="Rectangle 3"/>
          <p:cNvSpPr>
            <a:spLocks noGrp="1" noChangeArrowheads="1"/>
          </p:cNvSpPr>
          <p:nvPr>
            <p:ph type="body" idx="1"/>
          </p:nvPr>
        </p:nvSpPr>
        <p:spPr>
          <a:xfrm>
            <a:off x="457200" y="1878924"/>
            <a:ext cx="8226425" cy="3657600"/>
          </a:xfrm>
        </p:spPr>
        <p:txBody>
          <a:bodyPr>
            <a:normAutofit lnSpcReduction="10000"/>
          </a:bodyPr>
          <a:lstStyle/>
          <a:p>
            <a:pPr eaLnBrk="1" hangingPunct="1">
              <a:spcBef>
                <a:spcPts val="0"/>
              </a:spcBef>
            </a:pPr>
            <a:r>
              <a:rPr lang="en-US" sz="3000" dirty="0">
                <a:effectLst/>
                <a:latin typeface="+mj-lt"/>
                <a:ea typeface="ＭＳ Ｐゴシック" charset="0"/>
                <a:cs typeface="ＭＳ Ｐゴシック" charset="0"/>
              </a:rPr>
              <a:t>When ages 18 to 26 years </a:t>
            </a:r>
            <a:r>
              <a:rPr lang="en-US" sz="3000" dirty="0" smtClean="0">
                <a:effectLst/>
                <a:latin typeface="+mj-lt"/>
                <a:ea typeface="ＭＳ Ｐゴシック" charset="0"/>
                <a:cs typeface="ＭＳ Ｐゴシック" charset="0"/>
              </a:rPr>
              <a:t>are “</a:t>
            </a:r>
            <a:r>
              <a:rPr lang="en-US" sz="3000" dirty="0">
                <a:effectLst/>
                <a:latin typeface="+mj-lt"/>
                <a:ea typeface="ＭＳ Ｐゴシック" charset="0"/>
                <a:cs typeface="ＭＳ Ｐゴシック" charset="0"/>
              </a:rPr>
              <a:t>carved out” of established guidelines across </a:t>
            </a:r>
            <a:r>
              <a:rPr lang="en-US" sz="3000" dirty="0" smtClean="0">
                <a:effectLst/>
                <a:latin typeface="+mj-lt"/>
                <a:ea typeface="ＭＳ Ｐゴシック" charset="0"/>
                <a:cs typeface="ＭＳ Ｐゴシック" charset="0"/>
              </a:rPr>
              <a:t>specialty </a:t>
            </a:r>
            <a:r>
              <a:rPr lang="en-US" sz="3000" dirty="0">
                <a:effectLst/>
                <a:latin typeface="+mj-lt"/>
                <a:ea typeface="ＭＳ Ｐゴシック" charset="0"/>
                <a:cs typeface="ＭＳ Ｐゴシック" charset="0"/>
              </a:rPr>
              <a:t>groups, there are broad number of recommendations to inform young adult care </a:t>
            </a:r>
            <a:endParaRPr lang="en-US" sz="3000" dirty="0" smtClean="0">
              <a:effectLst/>
              <a:latin typeface="+mj-lt"/>
              <a:ea typeface="ＭＳ Ｐゴシック" charset="0"/>
              <a:cs typeface="ＭＳ Ｐゴシック" charset="0"/>
            </a:endParaRPr>
          </a:p>
          <a:p>
            <a:pPr marL="0" indent="0" eaLnBrk="1" hangingPunct="1">
              <a:spcBef>
                <a:spcPts val="0"/>
              </a:spcBef>
              <a:buNone/>
            </a:pPr>
            <a:endParaRPr lang="en-US" sz="3000" dirty="0" smtClean="0">
              <a:effectLst/>
              <a:latin typeface="+mj-lt"/>
              <a:ea typeface="ＭＳ Ｐゴシック" charset="0"/>
              <a:cs typeface="ＭＳ Ｐゴシック" charset="0"/>
            </a:endParaRPr>
          </a:p>
          <a:p>
            <a:pPr>
              <a:spcBef>
                <a:spcPts val="0"/>
              </a:spcBef>
            </a:pPr>
            <a:r>
              <a:rPr lang="en-US" sz="3000" dirty="0">
                <a:ea typeface="ＭＳ Ｐゴシック" charset="0"/>
                <a:cs typeface="ＭＳ Ｐゴシック" charset="0"/>
              </a:rPr>
              <a:t>Many of the recommendations are supported by sufficient evidence to receive USPSTF grade of A or B</a:t>
            </a:r>
          </a:p>
          <a:p>
            <a:pPr eaLnBrk="1" hangingPunct="1">
              <a:spcBef>
                <a:spcPts val="0"/>
              </a:spcBef>
            </a:pPr>
            <a:endParaRPr lang="en-US" sz="3000" dirty="0">
              <a:effectLst/>
              <a:latin typeface="+mj-lt"/>
              <a:ea typeface="ＭＳ Ｐゴシック" charset="0"/>
              <a:cs typeface="ＭＳ Ｐゴシック" charset="0"/>
            </a:endParaRPr>
          </a:p>
          <a:p>
            <a:pPr eaLnBrk="1" hangingPunct="1">
              <a:spcBef>
                <a:spcPts val="0"/>
              </a:spcBef>
              <a:buClr>
                <a:schemeClr val="tx1"/>
              </a:buClr>
              <a:buFont typeface="Wingdings" charset="0"/>
              <a:buNone/>
            </a:pPr>
            <a:endParaRPr lang="en-US" sz="3000" dirty="0">
              <a:effectLst/>
              <a:latin typeface="+mj-lt"/>
              <a:ea typeface="ＭＳ Ｐゴシック" charset="0"/>
              <a:cs typeface="ＭＳ Ｐゴシック" charset="0"/>
            </a:endParaRPr>
          </a:p>
        </p:txBody>
      </p:sp>
    </p:spTree>
    <p:extLst>
      <p:ext uri="{BB962C8B-B14F-4D97-AF65-F5344CB8AC3E}">
        <p14:creationId xmlns:p14="http://schemas.microsoft.com/office/powerpoint/2010/main" val="47502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zer\slide presentations\Slides 2015\NAHIC-TABL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2167" r="23500" b="13082"/>
          <a:stretch/>
        </p:blipFill>
        <p:spPr bwMode="auto">
          <a:xfrm>
            <a:off x="1691640" y="0"/>
            <a:ext cx="57454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900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nvSpPr>
        <p:spPr>
          <a:xfrm>
            <a:off x="264693" y="418441"/>
            <a:ext cx="8590548" cy="6227192"/>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bg1">
                    <a:lumMod val="85000"/>
                  </a:schemeClr>
                </a:solidFill>
                <a:latin typeface="Avenir Medium"/>
                <a:ea typeface="+mn-ea"/>
                <a:cs typeface="Avenir Medium"/>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300"/>
              </a:spcBef>
            </a:pPr>
            <a:r>
              <a:rPr lang="en-US" b="1" dirty="0" smtClean="0">
                <a:solidFill>
                  <a:srgbClr val="FFFF00"/>
                </a:solidFill>
                <a:effectLst>
                  <a:outerShdw blurRad="38100" dist="38100" dir="2700000" algn="tl">
                    <a:srgbClr val="000000">
                      <a:alpha val="43137"/>
                    </a:srgbClr>
                  </a:outerShdw>
                </a:effectLst>
                <a:latin typeface="+mj-lt"/>
              </a:rPr>
              <a:t>Charles E. Irwin, Jr., MD</a:t>
            </a:r>
            <a:r>
              <a:rPr lang="en-US" b="1" baseline="30000" dirty="0" smtClean="0">
                <a:solidFill>
                  <a:srgbClr val="FFFF00"/>
                </a:solidFill>
                <a:effectLst>
                  <a:outerShdw blurRad="38100" dist="38100" dir="2700000" algn="tl">
                    <a:srgbClr val="000000">
                      <a:alpha val="43137"/>
                    </a:srgbClr>
                  </a:outerShdw>
                </a:effectLst>
                <a:latin typeface="+mj-lt"/>
              </a:rPr>
              <a:t>1</a:t>
            </a:r>
            <a:r>
              <a:rPr lang="en-US" b="1" dirty="0" smtClean="0">
                <a:solidFill>
                  <a:srgbClr val="FFFF00"/>
                </a:solidFill>
                <a:effectLst>
                  <a:outerShdw blurRad="38100" dist="38100" dir="2700000" algn="tl">
                    <a:srgbClr val="000000">
                      <a:alpha val="43137"/>
                    </a:srgbClr>
                  </a:outerShdw>
                </a:effectLst>
                <a:latin typeface="+mj-lt"/>
              </a:rPr>
              <a:t> </a:t>
            </a:r>
          </a:p>
          <a:p>
            <a:pPr>
              <a:spcBef>
                <a:spcPts val="300"/>
              </a:spcBef>
            </a:pPr>
            <a:r>
              <a:rPr lang="en-US" b="1" dirty="0">
                <a:solidFill>
                  <a:srgbClr val="FFFF00"/>
                </a:solidFill>
                <a:effectLst>
                  <a:outerShdw blurRad="38100" dist="38100" dir="2700000" algn="tl">
                    <a:srgbClr val="000000">
                      <a:alpha val="43137"/>
                    </a:srgbClr>
                  </a:outerShdw>
                </a:effectLst>
                <a:latin typeface="+mj-lt"/>
              </a:rPr>
              <a:t>Elizabeth Ozer, </a:t>
            </a:r>
            <a:r>
              <a:rPr lang="en-US" b="1" dirty="0" smtClean="0">
                <a:solidFill>
                  <a:srgbClr val="FFFF00"/>
                </a:solidFill>
                <a:effectLst>
                  <a:outerShdw blurRad="38100" dist="38100" dir="2700000" algn="tl">
                    <a:srgbClr val="000000">
                      <a:alpha val="43137"/>
                    </a:srgbClr>
                  </a:outerShdw>
                </a:effectLst>
                <a:latin typeface="+mj-lt"/>
              </a:rPr>
              <a:t>PhD</a:t>
            </a:r>
            <a:r>
              <a:rPr lang="en-US" b="1" baseline="30000" dirty="0" smtClean="0">
                <a:solidFill>
                  <a:srgbClr val="FFFF00"/>
                </a:solidFill>
                <a:effectLst>
                  <a:outerShdw blurRad="38100" dist="38100" dir="2700000" algn="tl">
                    <a:srgbClr val="000000">
                      <a:alpha val="43137"/>
                    </a:srgbClr>
                  </a:outerShdw>
                </a:effectLst>
                <a:latin typeface="+mj-lt"/>
              </a:rPr>
              <a:t>1,2</a:t>
            </a:r>
          </a:p>
          <a:p>
            <a:pPr>
              <a:spcBef>
                <a:spcPts val="300"/>
              </a:spcBef>
            </a:pPr>
            <a:r>
              <a:rPr lang="en-US" b="1" dirty="0" smtClean="0">
                <a:solidFill>
                  <a:srgbClr val="FFFF00"/>
                </a:solidFill>
                <a:effectLst>
                  <a:outerShdw blurRad="38100" dist="38100" dir="2700000" algn="tl">
                    <a:srgbClr val="000000">
                      <a:alpha val="43137"/>
                    </a:srgbClr>
                  </a:outerShdw>
                </a:effectLst>
                <a:latin typeface="+mj-lt"/>
              </a:rPr>
              <a:t>Jane Park, MPH</a:t>
            </a:r>
            <a:r>
              <a:rPr lang="en-US" b="1" baseline="30000" dirty="0">
                <a:solidFill>
                  <a:srgbClr val="FFFF00"/>
                </a:solidFill>
                <a:effectLst>
                  <a:outerShdw blurRad="38100" dist="38100" dir="2700000" algn="tl">
                    <a:srgbClr val="000000">
                      <a:alpha val="43137"/>
                    </a:srgbClr>
                  </a:outerShdw>
                </a:effectLst>
              </a:rPr>
              <a:t>1</a:t>
            </a:r>
            <a:endParaRPr lang="en-US" b="1" baseline="30000" dirty="0" smtClean="0">
              <a:solidFill>
                <a:srgbClr val="FFFF00"/>
              </a:solidFill>
              <a:effectLst>
                <a:outerShdw blurRad="38100" dist="38100" dir="2700000" algn="tl">
                  <a:srgbClr val="000000">
                    <a:alpha val="43137"/>
                  </a:srgbClr>
                </a:outerShdw>
              </a:effectLst>
              <a:latin typeface="+mj-lt"/>
            </a:endParaRPr>
          </a:p>
          <a:p>
            <a:pPr>
              <a:spcBef>
                <a:spcPts val="300"/>
              </a:spcBef>
            </a:pPr>
            <a:r>
              <a:rPr lang="en-US" b="1" dirty="0" smtClean="0">
                <a:solidFill>
                  <a:srgbClr val="FFFF00"/>
                </a:solidFill>
                <a:effectLst>
                  <a:outerShdw blurRad="38100" dist="38100" dir="2700000" algn="tl">
                    <a:srgbClr val="000000">
                      <a:alpha val="43137"/>
                    </a:srgbClr>
                  </a:outerShdw>
                </a:effectLst>
                <a:latin typeface="+mj-lt"/>
              </a:rPr>
              <a:t>Josephine Lau, MD, MPH</a:t>
            </a:r>
            <a:r>
              <a:rPr lang="en-US" b="1" baseline="30000" dirty="0" smtClean="0">
                <a:solidFill>
                  <a:srgbClr val="FFFF00"/>
                </a:solidFill>
                <a:effectLst>
                  <a:outerShdw blurRad="38100" dist="38100" dir="2700000" algn="tl">
                    <a:srgbClr val="000000">
                      <a:alpha val="43137"/>
                    </a:srgbClr>
                  </a:outerShdw>
                </a:effectLst>
                <a:latin typeface="+mj-lt"/>
              </a:rPr>
              <a:t>1</a:t>
            </a:r>
          </a:p>
          <a:p>
            <a:pPr>
              <a:spcBef>
                <a:spcPts val="300"/>
              </a:spcBef>
            </a:pPr>
            <a:r>
              <a:rPr lang="en-US" b="1" dirty="0" smtClean="0">
                <a:solidFill>
                  <a:srgbClr val="FFFF00"/>
                </a:solidFill>
                <a:effectLst>
                  <a:outerShdw blurRad="38100" dist="38100" dir="2700000" algn="tl">
                    <a:srgbClr val="000000">
                      <a:alpha val="43137"/>
                    </a:srgbClr>
                  </a:outerShdw>
                </a:effectLst>
                <a:latin typeface="+mj-lt"/>
              </a:rPr>
              <a:t>Maria Beltran</a:t>
            </a:r>
            <a:r>
              <a:rPr lang="en-US" b="1" baseline="30000" dirty="0">
                <a:solidFill>
                  <a:srgbClr val="FFFF00"/>
                </a:solidFill>
                <a:effectLst>
                  <a:outerShdw blurRad="38100" dist="38100" dir="2700000" algn="tl">
                    <a:srgbClr val="000000">
                      <a:alpha val="43137"/>
                    </a:srgbClr>
                  </a:outerShdw>
                </a:effectLst>
                <a:latin typeface="+mj-lt"/>
              </a:rPr>
              <a:t>4</a:t>
            </a:r>
            <a:endParaRPr lang="en-US" b="1" baseline="30000" dirty="0" smtClean="0">
              <a:solidFill>
                <a:srgbClr val="FFFF00"/>
              </a:solidFill>
              <a:effectLst>
                <a:outerShdw blurRad="38100" dist="38100" dir="2700000" algn="tl">
                  <a:srgbClr val="000000">
                    <a:alpha val="43137"/>
                  </a:srgbClr>
                </a:outerShdw>
              </a:effectLst>
              <a:latin typeface="+mj-lt"/>
            </a:endParaRPr>
          </a:p>
          <a:p>
            <a:pPr>
              <a:spcBef>
                <a:spcPts val="300"/>
              </a:spcBef>
            </a:pPr>
            <a:endParaRPr lang="en-US" sz="2000" b="1" dirty="0" smtClean="0">
              <a:solidFill>
                <a:schemeClr val="bg1"/>
              </a:solidFill>
              <a:latin typeface="+mj-lt"/>
            </a:endParaRPr>
          </a:p>
          <a:p>
            <a:pPr>
              <a:spcBef>
                <a:spcPts val="300"/>
              </a:spcBef>
            </a:pPr>
            <a:r>
              <a:rPr lang="en-US" sz="2400" i="1" dirty="0" smtClean="0">
                <a:solidFill>
                  <a:schemeClr val="bg1"/>
                </a:solidFill>
                <a:latin typeface="+mj-lt"/>
              </a:rPr>
              <a:t>with thanks to:</a:t>
            </a:r>
          </a:p>
          <a:p>
            <a:pPr>
              <a:spcBef>
                <a:spcPts val="300"/>
              </a:spcBef>
            </a:pPr>
            <a:r>
              <a:rPr lang="en-US" sz="2400" i="1" dirty="0" smtClean="0">
                <a:solidFill>
                  <a:schemeClr val="bg1"/>
                </a:solidFill>
                <a:latin typeface="+mj-lt"/>
              </a:rPr>
              <a:t>Claire Brindis,DrPH</a:t>
            </a:r>
            <a:r>
              <a:rPr lang="en-US" sz="2400" i="1" baseline="30000" dirty="0">
                <a:solidFill>
                  <a:schemeClr val="bg1"/>
                </a:solidFill>
              </a:rPr>
              <a:t>3</a:t>
            </a:r>
            <a:r>
              <a:rPr lang="en-US" sz="2400" i="1" dirty="0" smtClean="0">
                <a:solidFill>
                  <a:schemeClr val="bg1"/>
                </a:solidFill>
                <a:latin typeface="+mj-lt"/>
              </a:rPr>
              <a:t> Fion Ng, and Lauren </a:t>
            </a:r>
            <a:r>
              <a:rPr lang="en-US" sz="2400" i="1" dirty="0" err="1" smtClean="0">
                <a:solidFill>
                  <a:schemeClr val="bg1"/>
                </a:solidFill>
                <a:latin typeface="+mj-lt"/>
              </a:rPr>
              <a:t>Twietmeyer</a:t>
            </a:r>
            <a:r>
              <a:rPr lang="en-US" sz="2400" i="1" dirty="0" smtClean="0">
                <a:solidFill>
                  <a:schemeClr val="bg1"/>
                </a:solidFill>
                <a:latin typeface="+mj-lt"/>
              </a:rPr>
              <a:t>, MPH</a:t>
            </a:r>
            <a:r>
              <a:rPr lang="en-US" sz="2400" i="1" baseline="30000" dirty="0" smtClean="0">
                <a:solidFill>
                  <a:schemeClr val="bg1"/>
                </a:solidFill>
                <a:latin typeface="+mj-lt"/>
              </a:rPr>
              <a:t>1</a:t>
            </a:r>
          </a:p>
          <a:p>
            <a:pPr>
              <a:spcBef>
                <a:spcPts val="300"/>
              </a:spcBef>
            </a:pPr>
            <a:endParaRPr lang="en-US" sz="2000" i="1" dirty="0" smtClean="0">
              <a:solidFill>
                <a:schemeClr val="bg1"/>
              </a:solidFill>
              <a:latin typeface="+mj-lt"/>
            </a:endParaRPr>
          </a:p>
          <a:p>
            <a:pPr>
              <a:spcBef>
                <a:spcPts val="300"/>
              </a:spcBef>
            </a:pPr>
            <a:r>
              <a:rPr lang="en-US" sz="2000" i="1" baseline="30000" dirty="0">
                <a:solidFill>
                  <a:schemeClr val="bg1"/>
                </a:solidFill>
                <a:latin typeface="+mj-lt"/>
              </a:rPr>
              <a:t>1</a:t>
            </a:r>
            <a:r>
              <a:rPr lang="en-US" sz="2000" i="1" dirty="0" smtClean="0">
                <a:solidFill>
                  <a:schemeClr val="bg1"/>
                </a:solidFill>
                <a:latin typeface="+mj-lt"/>
              </a:rPr>
              <a:t>Division of Adolescent and Young Adult Medicine</a:t>
            </a:r>
          </a:p>
          <a:p>
            <a:pPr>
              <a:spcBef>
                <a:spcPts val="300"/>
              </a:spcBef>
            </a:pPr>
            <a:r>
              <a:rPr lang="en-US" sz="2000" i="1" dirty="0">
                <a:solidFill>
                  <a:schemeClr val="bg1"/>
                </a:solidFill>
                <a:latin typeface="+mj-lt"/>
              </a:rPr>
              <a:t>UCSF </a:t>
            </a:r>
            <a:r>
              <a:rPr lang="en-US" sz="2000" i="1" dirty="0" err="1">
                <a:solidFill>
                  <a:schemeClr val="bg1"/>
                </a:solidFill>
                <a:latin typeface="+mj-lt"/>
              </a:rPr>
              <a:t>Benioff</a:t>
            </a:r>
            <a:r>
              <a:rPr lang="en-US" sz="2000" i="1" dirty="0">
                <a:solidFill>
                  <a:schemeClr val="bg1"/>
                </a:solidFill>
                <a:latin typeface="+mj-lt"/>
              </a:rPr>
              <a:t> Children’s Hospital</a:t>
            </a:r>
          </a:p>
          <a:p>
            <a:pPr>
              <a:spcBef>
                <a:spcPts val="300"/>
              </a:spcBef>
            </a:pPr>
            <a:r>
              <a:rPr lang="en-US" sz="2000" i="1" baseline="30000" dirty="0">
                <a:solidFill>
                  <a:schemeClr val="bg1"/>
                </a:solidFill>
                <a:latin typeface="+mj-lt"/>
              </a:rPr>
              <a:t>2</a:t>
            </a:r>
            <a:r>
              <a:rPr lang="en-US" sz="2000" i="1" dirty="0" smtClean="0">
                <a:solidFill>
                  <a:schemeClr val="bg1"/>
                </a:solidFill>
                <a:latin typeface="+mj-lt"/>
              </a:rPr>
              <a:t>Office of Diversity and Outreach</a:t>
            </a:r>
          </a:p>
          <a:p>
            <a:pPr>
              <a:spcBef>
                <a:spcPts val="300"/>
              </a:spcBef>
            </a:pPr>
            <a:r>
              <a:rPr lang="en-US" sz="2000" i="1" baseline="30000" dirty="0" smtClean="0">
                <a:solidFill>
                  <a:schemeClr val="bg1"/>
                </a:solidFill>
                <a:latin typeface="+mj-lt"/>
              </a:rPr>
              <a:t>3</a:t>
            </a:r>
            <a:r>
              <a:rPr lang="en-US" sz="2000" i="1" dirty="0" smtClean="0">
                <a:solidFill>
                  <a:schemeClr val="bg1"/>
                </a:solidFill>
                <a:latin typeface="+mj-lt"/>
              </a:rPr>
              <a:t>Phillip R. Lee Institute for Health Policy Studies</a:t>
            </a:r>
            <a:endParaRPr lang="en-US" sz="2000" i="1" dirty="0">
              <a:solidFill>
                <a:schemeClr val="bg1"/>
              </a:solidFill>
              <a:latin typeface="+mj-lt"/>
            </a:endParaRPr>
          </a:p>
          <a:p>
            <a:pPr>
              <a:spcBef>
                <a:spcPts val="300"/>
              </a:spcBef>
            </a:pPr>
            <a:r>
              <a:rPr lang="en-US" sz="2000" i="1" dirty="0">
                <a:solidFill>
                  <a:schemeClr val="bg1"/>
                </a:solidFill>
                <a:latin typeface="+mj-lt"/>
              </a:rPr>
              <a:t>University of California, San Francisco</a:t>
            </a:r>
          </a:p>
          <a:p>
            <a:pPr>
              <a:spcBef>
                <a:spcPts val="300"/>
              </a:spcBef>
            </a:pPr>
            <a:r>
              <a:rPr lang="en-US" sz="2000" i="1" baseline="30000" dirty="0">
                <a:solidFill>
                  <a:schemeClr val="bg1"/>
                </a:solidFill>
                <a:latin typeface="+mj-lt"/>
              </a:rPr>
              <a:t>4</a:t>
            </a:r>
            <a:r>
              <a:rPr lang="en-US" sz="2000" i="1" dirty="0" smtClean="0">
                <a:solidFill>
                  <a:schemeClr val="bg1"/>
                </a:solidFill>
                <a:latin typeface="+mj-lt"/>
              </a:rPr>
              <a:t>Young Invincibles</a:t>
            </a:r>
            <a:endParaRPr lang="en-US" sz="2000" i="1" dirty="0">
              <a:solidFill>
                <a:schemeClr val="bg1"/>
              </a:solidFill>
              <a:latin typeface="+mj-lt"/>
            </a:endParaRPr>
          </a:p>
          <a:p>
            <a:pPr>
              <a:spcBef>
                <a:spcPts val="300"/>
              </a:spcBef>
            </a:pPr>
            <a:endParaRPr lang="en-US" sz="2000" i="1" dirty="0">
              <a:solidFill>
                <a:schemeClr val="bg1"/>
              </a:solidFill>
              <a:latin typeface="+mj-lt"/>
            </a:endParaRPr>
          </a:p>
        </p:txBody>
      </p:sp>
    </p:spTree>
    <p:extLst>
      <p:ext uri="{BB962C8B-B14F-4D97-AF65-F5344CB8AC3E}">
        <p14:creationId xmlns:p14="http://schemas.microsoft.com/office/powerpoint/2010/main" val="42724830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F:\Ozer\slide presentations\Slides 2015\NAHIC-TABL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4612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F:\Ozer\slide presentations\Slides 2015\NAHIC-TABL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255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Recommendations: Health Care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pPr marL="0" indent="0">
              <a:buNone/>
            </a:pPr>
            <a:r>
              <a:rPr lang="en-US" sz="3000" dirty="0" smtClean="0"/>
              <a:t>Improve </a:t>
            </a:r>
            <a:r>
              <a:rPr lang="en-US" sz="3000" u="sng" dirty="0"/>
              <a:t>preventive care</a:t>
            </a:r>
            <a:r>
              <a:rPr lang="en-US" sz="3000" dirty="0"/>
              <a:t> for young </a:t>
            </a:r>
            <a:r>
              <a:rPr lang="en-US" sz="3000" dirty="0" smtClean="0"/>
              <a:t>adults:</a:t>
            </a:r>
          </a:p>
          <a:p>
            <a:r>
              <a:rPr lang="en-US" sz="3000" dirty="0"/>
              <a:t>Develop a consolidated set of standardized US Preventive Services Task Force evidence-based recommendations for clinical preventive services for young adults. </a:t>
            </a:r>
            <a:r>
              <a:rPr lang="en-US" sz="3000" i="1" dirty="0" smtClean="0"/>
              <a:t>(IOM, 2014; rec 7-2)</a:t>
            </a:r>
            <a:endParaRPr lang="en-US" sz="3000" dirty="0"/>
          </a:p>
          <a:p>
            <a:r>
              <a:rPr lang="en-US" sz="3000" dirty="0"/>
              <a:t>Adopt these recommendations widely, include these services in quality performance metrics, and require compliance reporting</a:t>
            </a:r>
            <a:r>
              <a:rPr lang="en-US" sz="3000" dirty="0" smtClean="0"/>
              <a:t>. </a:t>
            </a:r>
            <a:r>
              <a:rPr lang="en-US" sz="3000" i="1" dirty="0" smtClean="0"/>
              <a:t>(IOM, 2014 rec 7-3)</a:t>
            </a:r>
            <a:endParaRPr lang="en-US" sz="3000" dirty="0"/>
          </a:p>
        </p:txBody>
      </p:sp>
      <p:sp>
        <p:nvSpPr>
          <p:cNvPr id="4" name="TextBox 3"/>
          <p:cNvSpPr txBox="1"/>
          <p:nvPr/>
        </p:nvSpPr>
        <p:spPr>
          <a:xfrm>
            <a:off x="0" y="6595646"/>
            <a:ext cx="1351652" cy="261610"/>
          </a:xfrm>
          <a:prstGeom prst="rect">
            <a:avLst/>
          </a:prstGeom>
          <a:noFill/>
        </p:spPr>
        <p:txBody>
          <a:bodyPr wrap="none" rtlCol="0">
            <a:spAutoFit/>
          </a:bodyPr>
          <a:lstStyle/>
          <a:p>
            <a:r>
              <a:rPr lang="en-US" sz="1100" dirty="0" smtClean="0">
                <a:solidFill>
                  <a:srgbClr val="FFFFFF"/>
                </a:solidFill>
              </a:rPr>
              <a:t>IOM and NRC, 2014.</a:t>
            </a:r>
            <a:endParaRPr lang="en-US" sz="1100" dirty="0">
              <a:solidFill>
                <a:srgbClr val="FFFFFF"/>
              </a:solidFill>
            </a:endParaRPr>
          </a:p>
        </p:txBody>
      </p:sp>
    </p:spTree>
    <p:extLst>
      <p:ext uri="{BB962C8B-B14F-4D97-AF65-F5344CB8AC3E}">
        <p14:creationId xmlns:p14="http://schemas.microsoft.com/office/powerpoint/2010/main" val="22149575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5613" y="2776458"/>
            <a:ext cx="8226425" cy="1143000"/>
          </a:xfrm>
        </p:spPr>
        <p:txBody>
          <a:bodyPr>
            <a:noAutofit/>
          </a:bodyPr>
          <a:lstStyle/>
          <a:p>
            <a:pPr>
              <a:spcBef>
                <a:spcPts val="0"/>
              </a:spcBef>
            </a:pPr>
            <a:r>
              <a:rPr lang="en-US" sz="5400" dirty="0"/>
              <a:t>Key ACA </a:t>
            </a:r>
            <a:r>
              <a:rPr lang="en-US" sz="5400" dirty="0" smtClean="0"/>
              <a:t>Provisions </a:t>
            </a:r>
            <a:br>
              <a:rPr lang="en-US" sz="5400" dirty="0" smtClean="0"/>
            </a:br>
            <a:r>
              <a:rPr lang="en-US" sz="5400" dirty="0" smtClean="0"/>
              <a:t>Related </a:t>
            </a:r>
            <a:r>
              <a:rPr lang="en-US" sz="5400" dirty="0"/>
              <a:t>to </a:t>
            </a:r>
            <a:r>
              <a:rPr lang="en-US" sz="5400" dirty="0" smtClean="0"/>
              <a:t>Young Adults</a:t>
            </a:r>
            <a:endParaRPr lang="en-US" sz="5400" dirty="0"/>
          </a:p>
        </p:txBody>
      </p:sp>
    </p:spTree>
    <p:extLst>
      <p:ext uri="{BB962C8B-B14F-4D97-AF65-F5344CB8AC3E}">
        <p14:creationId xmlns:p14="http://schemas.microsoft.com/office/powerpoint/2010/main" val="18636721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m-graphic_original.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6" r="355"/>
          <a:stretch/>
        </p:blipFill>
        <p:spPr>
          <a:xfrm>
            <a:off x="1675201" y="212557"/>
            <a:ext cx="5793597" cy="6415139"/>
          </a:xfrm>
        </p:spPr>
      </p:pic>
    </p:spTree>
    <p:extLst>
      <p:ext uri="{BB962C8B-B14F-4D97-AF65-F5344CB8AC3E}">
        <p14:creationId xmlns:p14="http://schemas.microsoft.com/office/powerpoint/2010/main" val="29755952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275352"/>
            <a:ext cx="8255000" cy="1204912"/>
          </a:xfrm>
        </p:spPr>
        <p:txBody>
          <a:bodyPr>
            <a:normAutofit/>
          </a:bodyPr>
          <a:lstStyle/>
          <a:p>
            <a:pPr eaLnBrk="1" hangingPunct="1"/>
            <a:r>
              <a:rPr lang="en-US" b="1" dirty="0" smtClean="0">
                <a:solidFill>
                  <a:srgbClr val="FFFF00"/>
                </a:solidFill>
                <a:effectLst>
                  <a:outerShdw blurRad="38100" dist="38100" dir="2700000" algn="tl">
                    <a:srgbClr val="000000">
                      <a:alpha val="43137"/>
                    </a:srgbClr>
                  </a:outerShdw>
                </a:effectLst>
                <a:latin typeface="+mj-lt"/>
              </a:rPr>
              <a:t>Affordable Care Act</a:t>
            </a:r>
            <a:endParaRPr lang="en-US" b="1" dirty="0">
              <a:solidFill>
                <a:srgbClr val="FFFF00"/>
              </a:solidFill>
              <a:effectLst>
                <a:outerShdw blurRad="38100" dist="38100" dir="2700000" algn="tl">
                  <a:srgbClr val="000000">
                    <a:alpha val="43137"/>
                  </a:srgbClr>
                </a:outerShdw>
              </a:effectLst>
              <a:latin typeface="+mj-lt"/>
            </a:endParaRPr>
          </a:p>
        </p:txBody>
      </p:sp>
      <p:sp>
        <p:nvSpPr>
          <p:cNvPr id="629763" name="Rectangle 3"/>
          <p:cNvSpPr>
            <a:spLocks noGrp="1" noChangeArrowheads="1"/>
          </p:cNvSpPr>
          <p:nvPr>
            <p:ph idx="1"/>
          </p:nvPr>
        </p:nvSpPr>
        <p:spPr>
          <a:xfrm>
            <a:off x="470512" y="1864660"/>
            <a:ext cx="7583488" cy="4160838"/>
          </a:xfrm>
        </p:spPr>
        <p:txBody>
          <a:bodyPr rtlCol="0">
            <a:noAutofit/>
          </a:bodyPr>
          <a:lstStyle/>
          <a:p>
            <a:pPr>
              <a:spcBef>
                <a:spcPts val="0"/>
              </a:spcBef>
              <a:buFont typeface="Arial" pitchFamily="34" charset="0"/>
              <a:buChar char="•"/>
              <a:defRPr/>
            </a:pPr>
            <a:r>
              <a:rPr lang="en-US" sz="3000" dirty="0" smtClean="0"/>
              <a:t>Expanded </a:t>
            </a:r>
            <a:r>
              <a:rPr lang="en-US" sz="3000" dirty="0"/>
              <a:t>Access </a:t>
            </a:r>
          </a:p>
          <a:p>
            <a:pPr>
              <a:spcBef>
                <a:spcPts val="0"/>
              </a:spcBef>
              <a:buFont typeface="Arial" pitchFamily="34" charset="0"/>
              <a:buChar char="•"/>
              <a:defRPr/>
            </a:pPr>
            <a:r>
              <a:rPr lang="en-US" sz="3000" dirty="0"/>
              <a:t>Support for Preventive </a:t>
            </a:r>
            <a:r>
              <a:rPr lang="en-US" sz="3000" dirty="0" smtClean="0"/>
              <a:t>Services</a:t>
            </a:r>
          </a:p>
        </p:txBody>
      </p:sp>
      <p:sp>
        <p:nvSpPr>
          <p:cNvPr id="2" name="TextBox 1"/>
          <p:cNvSpPr txBox="1"/>
          <p:nvPr/>
        </p:nvSpPr>
        <p:spPr>
          <a:xfrm>
            <a:off x="-14339" y="6538345"/>
            <a:ext cx="1365054" cy="307777"/>
          </a:xfrm>
          <a:prstGeom prst="rect">
            <a:avLst/>
          </a:prstGeom>
          <a:noFill/>
        </p:spPr>
        <p:txBody>
          <a:bodyPr wrap="none">
            <a:spAutoFit/>
          </a:bodyPr>
          <a:lstStyle/>
          <a:p>
            <a:pPr marL="0" lvl="2">
              <a:defRPr/>
            </a:pPr>
            <a:r>
              <a:rPr lang="en-US" sz="1400" i="1" dirty="0">
                <a:solidFill>
                  <a:schemeClr val="bg1"/>
                </a:solidFill>
                <a:latin typeface="+mn-lt"/>
              </a:rPr>
              <a:t>Park et al., 2011</a:t>
            </a:r>
          </a:p>
        </p:txBody>
      </p:sp>
    </p:spTree>
    <p:extLst>
      <p:ext uri="{BB962C8B-B14F-4D97-AF65-F5344CB8AC3E}">
        <p14:creationId xmlns:p14="http://schemas.microsoft.com/office/powerpoint/2010/main" val="24478901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850"/>
            <a:ext cx="8229600" cy="1009473"/>
          </a:xfrm>
        </p:spPr>
        <p:txBody>
          <a:bodyPr>
            <a:normAutofit/>
          </a:bodyPr>
          <a:lstStyle/>
          <a:p>
            <a:r>
              <a:rPr lang="en-US" b="1" dirty="0" smtClean="0">
                <a:solidFill>
                  <a:srgbClr val="FFFF00"/>
                </a:solidFill>
                <a:effectLst>
                  <a:outerShdw blurRad="38100" dist="38100" dir="2700000" algn="tl">
                    <a:srgbClr val="000000">
                      <a:alpha val="43137"/>
                    </a:srgbClr>
                  </a:outerShdw>
                </a:effectLst>
                <a:latin typeface="+mj-lt"/>
              </a:rPr>
              <a:t>Expanding Access: Medicaid</a:t>
            </a:r>
            <a:endParaRPr lang="en-US" b="1"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70337" y="1865997"/>
            <a:ext cx="8312716" cy="5037666"/>
          </a:xfrm>
        </p:spPr>
        <p:txBody>
          <a:bodyPr>
            <a:normAutofit/>
          </a:bodyPr>
          <a:lstStyle/>
          <a:p>
            <a:r>
              <a:rPr lang="en-US" sz="3000" dirty="0"/>
              <a:t>Most </a:t>
            </a:r>
            <a:r>
              <a:rPr lang="en-US" sz="3000" b="1" dirty="0"/>
              <a:t>adolescents</a:t>
            </a:r>
            <a:r>
              <a:rPr lang="en-US" sz="3000" dirty="0"/>
              <a:t> in families with incomes up to 133% of the federal poverty level (</a:t>
            </a:r>
            <a:r>
              <a:rPr lang="en-US" sz="3000" u="sng" dirty="0"/>
              <a:t>FPL</a:t>
            </a:r>
            <a:r>
              <a:rPr lang="en-US" sz="3000" dirty="0"/>
              <a:t>) will be eligible for Medicaid</a:t>
            </a:r>
          </a:p>
          <a:p>
            <a:r>
              <a:rPr lang="en-US" sz="3000" dirty="0" smtClean="0"/>
              <a:t>Access to Medicaid for the poorest </a:t>
            </a:r>
            <a:r>
              <a:rPr lang="en-US" sz="3000" b="1" dirty="0" smtClean="0"/>
              <a:t>young adults </a:t>
            </a:r>
            <a:r>
              <a:rPr lang="en-US" sz="3000" dirty="0" smtClean="0"/>
              <a:t>will largely depend on whether their state opts to expand Medicaid to 133% FPL</a:t>
            </a:r>
          </a:p>
          <a:p>
            <a:pPr lvl="1">
              <a:buFont typeface="Wingdings" charset="2"/>
              <a:buChar char="§"/>
            </a:pPr>
            <a:r>
              <a:rPr lang="en-US" sz="3000" dirty="0" smtClean="0"/>
              <a:t>Pre-ACA eligibility levels for childless, non-disabled adults are very low</a:t>
            </a:r>
          </a:p>
          <a:p>
            <a:pPr marL="0" indent="0">
              <a:spcBef>
                <a:spcPts val="0"/>
              </a:spcBef>
              <a:buNone/>
            </a:pPr>
            <a:endParaRPr lang="en-US" sz="3000" dirty="0" smtClean="0"/>
          </a:p>
        </p:txBody>
      </p:sp>
    </p:spTree>
    <p:extLst>
      <p:ext uri="{BB962C8B-B14F-4D97-AF65-F5344CB8AC3E}">
        <p14:creationId xmlns:p14="http://schemas.microsoft.com/office/powerpoint/2010/main" val="62704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5409" y="4580962"/>
            <a:ext cx="1255808" cy="15598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301107"/>
            <a:ext cx="9144000" cy="1143000"/>
          </a:xfrm>
        </p:spPr>
        <p:txBody>
          <a:bodyPr>
            <a:noAutofit/>
          </a:bodyPr>
          <a:lstStyle/>
          <a:p>
            <a:r>
              <a:rPr lang="en-US" b="1" dirty="0" smtClean="0">
                <a:solidFill>
                  <a:srgbClr val="FFFF00"/>
                </a:solidFill>
                <a:effectLst>
                  <a:outerShdw blurRad="38100" dist="38100" dir="2700000" algn="tl">
                    <a:srgbClr val="000000">
                      <a:alpha val="43137"/>
                    </a:srgbClr>
                  </a:outerShdw>
                </a:effectLst>
                <a:latin typeface="+mj-lt"/>
                <a:cs typeface="Goudy Old Style"/>
              </a:rPr>
              <a:t>Expanding Access: the Marketplace</a:t>
            </a:r>
            <a:endParaRPr lang="en-US" b="1" dirty="0">
              <a:solidFill>
                <a:srgbClr val="FFFF00"/>
              </a:solidFill>
              <a:effectLst>
                <a:outerShdw blurRad="38100" dist="38100" dir="2700000" algn="tl">
                  <a:srgbClr val="000000">
                    <a:alpha val="43137"/>
                  </a:srgbClr>
                </a:outerShdw>
              </a:effectLst>
              <a:latin typeface="+mj-lt"/>
              <a:cs typeface="Goudy Old Style"/>
            </a:endParaRPr>
          </a:p>
        </p:txBody>
      </p:sp>
      <p:sp>
        <p:nvSpPr>
          <p:cNvPr id="3" name="Content Placeholder 2"/>
          <p:cNvSpPr>
            <a:spLocks noGrp="1"/>
          </p:cNvSpPr>
          <p:nvPr>
            <p:ph idx="1"/>
          </p:nvPr>
        </p:nvSpPr>
        <p:spPr>
          <a:xfrm>
            <a:off x="459795" y="1874125"/>
            <a:ext cx="8229600" cy="4065941"/>
          </a:xfrm>
        </p:spPr>
        <p:txBody>
          <a:bodyPr>
            <a:normAutofit/>
          </a:bodyPr>
          <a:lstStyle/>
          <a:p>
            <a:r>
              <a:rPr lang="en-US" dirty="0"/>
              <a:t>State-based Insurance “Marketplace”</a:t>
            </a:r>
          </a:p>
          <a:p>
            <a:pPr lvl="1">
              <a:buFont typeface="Wingdings" charset="2"/>
              <a:buChar char="§"/>
            </a:pPr>
            <a:r>
              <a:rPr lang="en-US" dirty="0" smtClean="0"/>
              <a:t>Individual and small groups can purchase insurance</a:t>
            </a:r>
          </a:p>
          <a:p>
            <a:pPr lvl="1">
              <a:buFont typeface="Wingdings" charset="2"/>
              <a:buChar char="§"/>
            </a:pPr>
            <a:r>
              <a:rPr lang="en-US" dirty="0" smtClean="0"/>
              <a:t>Costs can be defrayed for individuals with incomes between 100% and 400% FPL</a:t>
            </a:r>
          </a:p>
          <a:p>
            <a:pPr marL="457200" lvl="1" indent="0">
              <a:buNone/>
            </a:pPr>
            <a:endParaRPr lang="en-US" sz="2400" dirty="0"/>
          </a:p>
          <a:p>
            <a:pPr marL="0" indent="0">
              <a:buNone/>
            </a:pPr>
            <a:endParaRPr lang="en-US" sz="2800" dirty="0" smtClean="0"/>
          </a:p>
          <a:p>
            <a:pPr marL="0" indent="0">
              <a:buNone/>
            </a:pPr>
            <a:endParaRPr lang="en-US" sz="2800" dirty="0" smtClean="0"/>
          </a:p>
        </p:txBody>
      </p:sp>
      <p:pic>
        <p:nvPicPr>
          <p:cNvPr id="4" name="Picture 3" descr="CoveredCalifornia_T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825" y="4708395"/>
            <a:ext cx="1033879" cy="1319918"/>
          </a:xfrm>
          <a:prstGeom prst="rect">
            <a:avLst/>
          </a:prstGeom>
        </p:spPr>
      </p:pic>
      <p:pic>
        <p:nvPicPr>
          <p:cNvPr id="5" name="Picture 4" descr="NYSOH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832" y="4580095"/>
            <a:ext cx="3852333" cy="763628"/>
          </a:xfrm>
          <a:prstGeom prst="rect">
            <a:avLst/>
          </a:prstGeom>
        </p:spPr>
      </p:pic>
      <p:pic>
        <p:nvPicPr>
          <p:cNvPr id="6" name="Picture 5" descr="Washington.jpg"/>
          <p:cNvPicPr>
            <a:picLocks noChangeAspect="1"/>
          </p:cNvPicPr>
          <p:nvPr/>
        </p:nvPicPr>
        <p:blipFill rotWithShape="1">
          <a:blip r:embed="rId5">
            <a:extLst>
              <a:ext uri="{28A0092B-C50C-407E-A947-70E740481C1C}">
                <a14:useLocalDpi xmlns:a14="http://schemas.microsoft.com/office/drawing/2010/main" val="0"/>
              </a:ext>
            </a:extLst>
          </a:blip>
          <a:srcRect t="32957" b="33703"/>
          <a:stretch/>
        </p:blipFill>
        <p:spPr>
          <a:xfrm>
            <a:off x="2519832" y="5404671"/>
            <a:ext cx="3852333" cy="725286"/>
          </a:xfrm>
          <a:prstGeom prst="rect">
            <a:avLst/>
          </a:prstGeom>
        </p:spPr>
      </p:pic>
      <p:pic>
        <p:nvPicPr>
          <p:cNvPr id="7" name="Picture 6" descr="utah_exchan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2718" y="4580095"/>
            <a:ext cx="1847011" cy="1560725"/>
          </a:xfrm>
          <a:prstGeom prst="rect">
            <a:avLst/>
          </a:prstGeom>
        </p:spPr>
      </p:pic>
    </p:spTree>
    <p:extLst>
      <p:ext uri="{BB962C8B-B14F-4D97-AF65-F5344CB8AC3E}">
        <p14:creationId xmlns:p14="http://schemas.microsoft.com/office/powerpoint/2010/main" val="23287790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322"/>
            <a:ext cx="9144000" cy="1143000"/>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Goudy Old Style"/>
              </a:rPr>
              <a:t>Expanding Access: </a:t>
            </a:r>
            <a:r>
              <a:rPr lang="en-US" b="1" dirty="0" smtClean="0">
                <a:solidFill>
                  <a:srgbClr val="FFFF00"/>
                </a:solidFill>
                <a:effectLst>
                  <a:outerShdw blurRad="38100" dist="38100" dir="2700000" algn="tl">
                    <a:srgbClr val="000000">
                      <a:alpha val="43137"/>
                    </a:srgbClr>
                  </a:outerShdw>
                </a:effectLst>
                <a:latin typeface="+mj-lt"/>
                <a:cs typeface="Goudy Old Style"/>
              </a:rPr>
              <a:t/>
            </a:r>
            <a:br>
              <a:rPr lang="en-US" b="1" dirty="0" smtClean="0">
                <a:solidFill>
                  <a:srgbClr val="FFFF00"/>
                </a:solidFill>
                <a:effectLst>
                  <a:outerShdw blurRad="38100" dist="38100" dir="2700000" algn="tl">
                    <a:srgbClr val="000000">
                      <a:alpha val="43137"/>
                    </a:srgbClr>
                  </a:outerShdw>
                </a:effectLst>
                <a:latin typeface="+mj-lt"/>
                <a:cs typeface="Goudy Old Style"/>
              </a:rPr>
            </a:br>
            <a:r>
              <a:rPr lang="en-US" b="1" dirty="0" smtClean="0">
                <a:solidFill>
                  <a:srgbClr val="FFFF00"/>
                </a:solidFill>
                <a:effectLst>
                  <a:outerShdw blurRad="38100" dist="38100" dir="2700000" algn="tl">
                    <a:srgbClr val="000000">
                      <a:alpha val="43137"/>
                    </a:srgbClr>
                  </a:outerShdw>
                </a:effectLst>
                <a:latin typeface="+mj-lt"/>
                <a:cs typeface="Goudy Old Style"/>
              </a:rPr>
              <a:t>More ACA Provisions for Young Adults</a:t>
            </a:r>
            <a:endParaRPr lang="en-US"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71827" y="1863046"/>
            <a:ext cx="8086163" cy="3656604"/>
          </a:xfrm>
        </p:spPr>
        <p:txBody>
          <a:bodyPr>
            <a:normAutofit/>
          </a:bodyPr>
          <a:lstStyle/>
          <a:p>
            <a:pPr>
              <a:spcBef>
                <a:spcPts val="0"/>
              </a:spcBef>
            </a:pPr>
            <a:r>
              <a:rPr lang="en-US" sz="3000" dirty="0" smtClean="0">
                <a:latin typeface="+mj-lt"/>
              </a:rPr>
              <a:t>States must extend Medicaid coverage to youth aging out of foster care up to age 26 (who were enrolled in Medicaid on their 18</a:t>
            </a:r>
            <a:r>
              <a:rPr lang="en-US" sz="3000" baseline="30000" dirty="0" smtClean="0">
                <a:latin typeface="+mj-lt"/>
              </a:rPr>
              <a:t>th</a:t>
            </a:r>
            <a:r>
              <a:rPr lang="en-US" sz="3000" dirty="0" smtClean="0">
                <a:latin typeface="+mj-lt"/>
              </a:rPr>
              <a:t> birthday)</a:t>
            </a:r>
          </a:p>
          <a:p>
            <a:pPr>
              <a:spcBef>
                <a:spcPts val="0"/>
              </a:spcBef>
            </a:pPr>
            <a:r>
              <a:rPr lang="en-US" sz="3000" dirty="0">
                <a:latin typeface="+mj-lt"/>
                <a:cs typeface="Calibri"/>
              </a:rPr>
              <a:t>Most private plans must offer dependent coverage for young adults up to Age </a:t>
            </a:r>
            <a:r>
              <a:rPr lang="en-US" sz="3000" dirty="0" smtClean="0">
                <a:latin typeface="+mj-lt"/>
                <a:cs typeface="Calibri"/>
              </a:rPr>
              <a:t>26</a:t>
            </a:r>
          </a:p>
          <a:p>
            <a:pPr>
              <a:spcBef>
                <a:spcPts val="0"/>
              </a:spcBef>
            </a:pPr>
            <a:r>
              <a:rPr lang="en-US" sz="3000" dirty="0" smtClean="0">
                <a:latin typeface="+mj-lt"/>
                <a:cs typeface="Calibri"/>
              </a:rPr>
              <a:t>Marketplaces must offer Catastrophic plans for young adults (up to age 29)</a:t>
            </a:r>
            <a:endParaRPr lang="en-US" sz="3000" dirty="0">
              <a:latin typeface="+mj-lt"/>
              <a:cs typeface="Calibri"/>
            </a:endParaRPr>
          </a:p>
          <a:p>
            <a:pPr>
              <a:spcBef>
                <a:spcPts val="0"/>
              </a:spcBef>
            </a:pPr>
            <a:endParaRPr lang="en-US" sz="3000" dirty="0">
              <a:latin typeface="+mj-lt"/>
            </a:endParaRPr>
          </a:p>
        </p:txBody>
      </p:sp>
    </p:spTree>
    <p:extLst>
      <p:ext uri="{BB962C8B-B14F-4D97-AF65-F5344CB8AC3E}">
        <p14:creationId xmlns:p14="http://schemas.microsoft.com/office/powerpoint/2010/main" val="33436851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702"/>
            <a:ext cx="8229600" cy="1143000"/>
          </a:xfrm>
        </p:spPr>
        <p:txBody>
          <a:bodyPr>
            <a:normAutofit/>
          </a:bodyPr>
          <a:lstStyle/>
          <a:p>
            <a:r>
              <a:rPr lang="en-US" b="1" dirty="0">
                <a:solidFill>
                  <a:srgbClr val="FFFF00"/>
                </a:solidFill>
                <a:effectLst>
                  <a:outerShdw blurRad="38100" dist="38100" dir="2700000" algn="tl">
                    <a:srgbClr val="000000">
                      <a:alpha val="43137"/>
                    </a:srgbClr>
                  </a:outerShdw>
                </a:effectLst>
                <a:latin typeface="+mj-lt"/>
                <a:cs typeface="Goudy Old Style"/>
              </a:rPr>
              <a:t>Expanding Access: </a:t>
            </a:r>
            <a:r>
              <a:rPr lang="en-US" b="1" dirty="0" smtClean="0">
                <a:solidFill>
                  <a:srgbClr val="FFFF00"/>
                </a:solidFill>
                <a:effectLst>
                  <a:outerShdw blurRad="38100" dist="38100" dir="2700000" algn="tl">
                    <a:srgbClr val="000000">
                      <a:alpha val="43137"/>
                    </a:srgbClr>
                  </a:outerShdw>
                </a:effectLst>
                <a:latin typeface="+mj-lt"/>
              </a:rPr>
              <a:t>Challenges</a:t>
            </a:r>
            <a:endParaRPr lang="en-US" b="1"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9797" y="1851216"/>
            <a:ext cx="4602102" cy="4525963"/>
          </a:xfrm>
        </p:spPr>
        <p:txBody>
          <a:bodyPr>
            <a:normAutofit/>
          </a:bodyPr>
          <a:lstStyle/>
          <a:p>
            <a:pPr>
              <a:spcBef>
                <a:spcPts val="0"/>
              </a:spcBef>
            </a:pPr>
            <a:r>
              <a:rPr lang="en-US" sz="2800" dirty="0" smtClean="0"/>
              <a:t>In states that are not expanding Medicaid, vulnerable populations will continue to have limited access to healthcare</a:t>
            </a:r>
          </a:p>
          <a:p>
            <a:pPr lvl="1">
              <a:spcBef>
                <a:spcPts val="0"/>
              </a:spcBef>
              <a:buFont typeface="Wingdings" charset="2"/>
              <a:buChar char="§"/>
            </a:pPr>
            <a:r>
              <a:rPr lang="en-US" sz="2400" dirty="0" smtClean="0"/>
              <a:t>High rates of part-time employment and unemployment among these populations </a:t>
            </a:r>
            <a:r>
              <a:rPr lang="en-US" sz="2400" dirty="0" smtClean="0">
                <a:sym typeface="Wingdings"/>
              </a:rPr>
              <a:t> low rates of employer-based insurance</a:t>
            </a:r>
            <a:endParaRPr lang="en-US" sz="2400" dirty="0" smtClean="0"/>
          </a:p>
          <a:p>
            <a:pPr>
              <a:spcBef>
                <a:spcPts val="0"/>
              </a:spcBef>
            </a:pPr>
            <a:endParaRPr lang="en-US" sz="2800" dirty="0"/>
          </a:p>
        </p:txBody>
      </p:sp>
      <p:pic>
        <p:nvPicPr>
          <p:cNvPr id="4" name="Picture 3" descr="youth-unemployme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304" y="1927081"/>
            <a:ext cx="3627497" cy="2799645"/>
          </a:xfrm>
          <a:prstGeom prst="rect">
            <a:avLst/>
          </a:prstGeom>
        </p:spPr>
      </p:pic>
    </p:spTree>
    <p:extLst>
      <p:ext uri="{BB962C8B-B14F-4D97-AF65-F5344CB8AC3E}">
        <p14:creationId xmlns:p14="http://schemas.microsoft.com/office/powerpoint/2010/main" val="20145237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70"/>
            <a:ext cx="8229600" cy="1143000"/>
          </a:xfrm>
        </p:spPr>
        <p:txBody>
          <a:bodyPr>
            <a:normAutofit/>
          </a:bodyPr>
          <a:lstStyle/>
          <a:p>
            <a:r>
              <a:rPr lang="en-US" dirty="0" smtClean="0">
                <a:effectLst>
                  <a:outerShdw blurRad="38100" dist="38100" dir="2700000" algn="tl">
                    <a:srgbClr val="000000">
                      <a:alpha val="43137"/>
                    </a:srgbClr>
                  </a:outerShdw>
                </a:effectLst>
              </a:rPr>
              <a:t>Overview of Presentation</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69568"/>
            <a:ext cx="8313821" cy="4347270"/>
          </a:xfrm>
        </p:spPr>
        <p:txBody>
          <a:bodyPr>
            <a:noAutofit/>
          </a:bodyPr>
          <a:lstStyle/>
          <a:p>
            <a:pPr>
              <a:spcBef>
                <a:spcPts val="0"/>
              </a:spcBef>
            </a:pPr>
            <a:r>
              <a:rPr lang="en-US" sz="3000" dirty="0" smtClean="0"/>
              <a:t>Young adult health issues and health care needs</a:t>
            </a:r>
          </a:p>
          <a:p>
            <a:pPr>
              <a:spcBef>
                <a:spcPts val="0"/>
              </a:spcBef>
            </a:pPr>
            <a:r>
              <a:rPr lang="en-US" sz="3000" dirty="0" smtClean="0"/>
              <a:t>Preventive services recommended for young adults</a:t>
            </a:r>
          </a:p>
          <a:p>
            <a:pPr>
              <a:spcBef>
                <a:spcPts val="0"/>
              </a:spcBef>
            </a:pPr>
            <a:r>
              <a:rPr lang="en-US" sz="3000" dirty="0"/>
              <a:t>K</a:t>
            </a:r>
            <a:r>
              <a:rPr lang="en-US" sz="3000" dirty="0" smtClean="0"/>
              <a:t>ey ACA provisions related to young adults </a:t>
            </a:r>
          </a:p>
          <a:p>
            <a:pPr>
              <a:spcBef>
                <a:spcPts val="0"/>
              </a:spcBef>
            </a:pPr>
            <a:r>
              <a:rPr lang="en-US" sz="3000" dirty="0"/>
              <a:t>Young adults’ health care and </a:t>
            </a:r>
            <a:r>
              <a:rPr lang="en-US" sz="3000" dirty="0" smtClean="0"/>
              <a:t>utilization</a:t>
            </a:r>
          </a:p>
          <a:p>
            <a:pPr>
              <a:spcBef>
                <a:spcPts val="0"/>
              </a:spcBef>
            </a:pPr>
            <a:r>
              <a:rPr lang="en-US" sz="3000" dirty="0" smtClean="0"/>
              <a:t>Engaging young adults: A perspective from Young Invincibles</a:t>
            </a:r>
          </a:p>
          <a:p>
            <a:pPr>
              <a:spcBef>
                <a:spcPts val="0"/>
              </a:spcBef>
            </a:pPr>
            <a:r>
              <a:rPr lang="en-US" sz="3000" dirty="0" smtClean="0"/>
              <a:t>Next steps and discussion</a:t>
            </a:r>
          </a:p>
        </p:txBody>
      </p:sp>
    </p:spTree>
    <p:extLst>
      <p:ext uri="{BB962C8B-B14F-4D97-AF65-F5344CB8AC3E}">
        <p14:creationId xmlns:p14="http://schemas.microsoft.com/office/powerpoint/2010/main" val="29264985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99" y="295635"/>
            <a:ext cx="8229600" cy="1143000"/>
          </a:xfrm>
        </p:spPr>
        <p:txBody>
          <a:bodyPr>
            <a:normAutofit/>
          </a:bodyPr>
          <a:lstStyle/>
          <a:p>
            <a:r>
              <a:rPr lang="en-US" sz="4400" b="1" dirty="0">
                <a:solidFill>
                  <a:srgbClr val="FFFF00"/>
                </a:solidFill>
                <a:effectLst>
                  <a:outerShdw blurRad="38100" dist="38100" dir="2700000" algn="tl">
                    <a:srgbClr val="000000">
                      <a:alpha val="43137"/>
                    </a:srgbClr>
                  </a:outerShdw>
                </a:effectLst>
                <a:latin typeface="+mj-lt"/>
              </a:rPr>
              <a:t>ACA and Preventive </a:t>
            </a:r>
            <a:r>
              <a:rPr lang="en-US" sz="4400" b="1" dirty="0" smtClean="0">
                <a:solidFill>
                  <a:srgbClr val="FFFF00"/>
                </a:solidFill>
                <a:effectLst>
                  <a:outerShdw blurRad="38100" dist="38100" dir="2700000" algn="tl">
                    <a:srgbClr val="000000">
                      <a:alpha val="43137"/>
                    </a:srgbClr>
                  </a:outerShdw>
                </a:effectLst>
                <a:latin typeface="+mj-lt"/>
              </a:rPr>
              <a:t>Services</a:t>
            </a:r>
            <a:endParaRPr lang="en-US" sz="4400" b="1"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4294967295"/>
          </p:nvPr>
        </p:nvSpPr>
        <p:spPr>
          <a:xfrm>
            <a:off x="458953" y="1679275"/>
            <a:ext cx="8166100" cy="4624573"/>
          </a:xfrm>
        </p:spPr>
        <p:txBody>
          <a:bodyPr>
            <a:noAutofit/>
          </a:bodyPr>
          <a:lstStyle/>
          <a:p>
            <a:pPr>
              <a:spcBef>
                <a:spcPts val="0"/>
              </a:spcBef>
              <a:buFont typeface="Arial" pitchFamily="34" charset="0"/>
              <a:buChar char="•"/>
              <a:defRPr/>
            </a:pPr>
            <a:r>
              <a:rPr lang="en-US" sz="2600" dirty="0">
                <a:cs typeface="Trebuchet MS"/>
              </a:rPr>
              <a:t>Most private </a:t>
            </a:r>
            <a:r>
              <a:rPr lang="en-US" sz="2600" dirty="0" smtClean="0">
                <a:cs typeface="Trebuchet MS"/>
              </a:rPr>
              <a:t>plans </a:t>
            </a:r>
            <a:r>
              <a:rPr lang="en-US" sz="2600" dirty="0">
                <a:cs typeface="Trebuchet MS"/>
              </a:rPr>
              <a:t>must cover certain </a:t>
            </a:r>
            <a:r>
              <a:rPr lang="en-US" sz="2600" b="1" dirty="0">
                <a:cs typeface="Trebuchet MS"/>
              </a:rPr>
              <a:t>preventive services</a:t>
            </a:r>
            <a:r>
              <a:rPr lang="en-US" sz="2600" dirty="0">
                <a:cs typeface="Trebuchet MS"/>
              </a:rPr>
              <a:t>, with </a:t>
            </a:r>
            <a:r>
              <a:rPr lang="en-US" sz="2600" b="1" u="sng" dirty="0">
                <a:cs typeface="Trebuchet MS"/>
              </a:rPr>
              <a:t>no cost-</a:t>
            </a:r>
            <a:r>
              <a:rPr lang="en-US" sz="2600" b="1" u="sng" dirty="0" smtClean="0">
                <a:cs typeface="Trebuchet MS"/>
              </a:rPr>
              <a:t>sharing</a:t>
            </a:r>
            <a:r>
              <a:rPr lang="en-US" sz="2600" dirty="0">
                <a:cs typeface="Trebuchet MS"/>
              </a:rPr>
              <a:t>.</a:t>
            </a:r>
            <a:endParaRPr lang="en-US" sz="2600" dirty="0" smtClean="0">
              <a:cs typeface="Trebuchet MS"/>
            </a:endParaRPr>
          </a:p>
          <a:p>
            <a:pPr>
              <a:spcBef>
                <a:spcPts val="0"/>
              </a:spcBef>
              <a:buFont typeface="Arial" pitchFamily="34" charset="0"/>
              <a:buChar char="•"/>
              <a:defRPr/>
            </a:pPr>
            <a:r>
              <a:rPr lang="en-US" sz="2600" dirty="0" smtClean="0">
                <a:cs typeface="Trebuchet MS"/>
              </a:rPr>
              <a:t>These services are drawn from:</a:t>
            </a:r>
          </a:p>
          <a:p>
            <a:pPr lvl="1">
              <a:spcBef>
                <a:spcPts val="0"/>
              </a:spcBef>
              <a:buFont typeface="Wingdings" charset="2"/>
              <a:buChar char="§"/>
              <a:defRPr/>
            </a:pPr>
            <a:r>
              <a:rPr lang="en-US" sz="2600" dirty="0" smtClean="0">
                <a:cs typeface="Trebuchet MS"/>
              </a:rPr>
              <a:t>For adolescents (and younger children): Preventive Services recommended by Bright Futures, 3</a:t>
            </a:r>
            <a:r>
              <a:rPr lang="en-US" sz="2600" baseline="30000" dirty="0" smtClean="0">
                <a:cs typeface="Trebuchet MS"/>
              </a:rPr>
              <a:t>rd</a:t>
            </a:r>
            <a:r>
              <a:rPr lang="en-US" sz="2600" dirty="0" smtClean="0">
                <a:cs typeface="Trebuchet MS"/>
              </a:rPr>
              <a:t> Edition</a:t>
            </a:r>
          </a:p>
          <a:p>
            <a:pPr lvl="1">
              <a:spcBef>
                <a:spcPts val="0"/>
              </a:spcBef>
              <a:buFont typeface="Wingdings" charset="2"/>
              <a:buChar char="§"/>
              <a:defRPr/>
            </a:pPr>
            <a:r>
              <a:rPr lang="en-US" sz="2600" dirty="0" smtClean="0">
                <a:cs typeface="Trebuchet MS"/>
              </a:rPr>
              <a:t>For all adults: Preventive Services recommended by the U.S. Preventive Services </a:t>
            </a:r>
            <a:r>
              <a:rPr lang="en-US" sz="2600" dirty="0">
                <a:cs typeface="Trebuchet MS"/>
              </a:rPr>
              <a:t>Task Force </a:t>
            </a:r>
            <a:r>
              <a:rPr lang="en-US" sz="2600" dirty="0" smtClean="0">
                <a:cs typeface="Trebuchet MS"/>
              </a:rPr>
              <a:t>(“A” or “B” rating)</a:t>
            </a:r>
          </a:p>
          <a:p>
            <a:pPr lvl="1">
              <a:spcBef>
                <a:spcPts val="0"/>
              </a:spcBef>
              <a:buFont typeface="Wingdings" charset="2"/>
              <a:buChar char="§"/>
              <a:defRPr/>
            </a:pPr>
            <a:r>
              <a:rPr lang="en-US" sz="2600" dirty="0" smtClean="0">
                <a:cs typeface="Trebuchet MS"/>
              </a:rPr>
              <a:t>For women: Services from the Women’s Preventive Services Guidelines</a:t>
            </a:r>
          </a:p>
          <a:p>
            <a:pPr lvl="1">
              <a:spcBef>
                <a:spcPts val="0"/>
              </a:spcBef>
              <a:buFont typeface="Wingdings" charset="2"/>
              <a:buChar char="§"/>
              <a:defRPr/>
            </a:pPr>
            <a:r>
              <a:rPr lang="en-US" sz="2600" dirty="0" smtClean="0">
                <a:solidFill>
                  <a:schemeClr val="bg1"/>
                </a:solidFill>
              </a:rPr>
              <a:t>For all ages: Immunizations </a:t>
            </a:r>
            <a:r>
              <a:rPr lang="en-US" sz="2600" dirty="0">
                <a:solidFill>
                  <a:schemeClr val="bg1"/>
                </a:solidFill>
              </a:rPr>
              <a:t>(CDC-ACIP recommended)</a:t>
            </a:r>
            <a:endParaRPr lang="en-US" sz="2600" dirty="0"/>
          </a:p>
          <a:p>
            <a:pPr marL="457200" lvl="1" indent="0">
              <a:spcBef>
                <a:spcPts val="0"/>
              </a:spcBef>
              <a:buNone/>
              <a:defRPr/>
            </a:pPr>
            <a:endParaRPr lang="en-US" sz="2600" dirty="0" smtClean="0">
              <a:cs typeface="Trebuchet MS"/>
            </a:endParaRPr>
          </a:p>
          <a:p>
            <a:pPr lvl="1">
              <a:spcBef>
                <a:spcPts val="0"/>
              </a:spcBef>
              <a:buFont typeface="Arial" pitchFamily="34" charset="0"/>
              <a:buChar char="•"/>
              <a:defRPr/>
            </a:pPr>
            <a:endParaRPr lang="en-US" sz="2600" dirty="0" smtClean="0">
              <a:cs typeface="Trebuchet MS"/>
            </a:endParaRPr>
          </a:p>
          <a:p>
            <a:pPr marL="0" indent="0">
              <a:spcBef>
                <a:spcPts val="0"/>
              </a:spcBef>
              <a:buNone/>
              <a:defRPr/>
            </a:pPr>
            <a:endParaRPr lang="en-US" sz="2600" dirty="0">
              <a:cs typeface="Trebuchet MS"/>
            </a:endParaRPr>
          </a:p>
        </p:txBody>
      </p:sp>
      <p:sp>
        <p:nvSpPr>
          <p:cNvPr id="5" name="TextBox 4"/>
          <p:cNvSpPr txBox="1"/>
          <p:nvPr/>
        </p:nvSpPr>
        <p:spPr>
          <a:xfrm>
            <a:off x="-1" y="6561725"/>
            <a:ext cx="9059779" cy="276999"/>
          </a:xfrm>
          <a:prstGeom prst="rect">
            <a:avLst/>
          </a:prstGeom>
          <a:noFill/>
        </p:spPr>
        <p:txBody>
          <a:bodyPr wrap="square" rtlCol="0">
            <a:spAutoFit/>
          </a:bodyPr>
          <a:lstStyle/>
          <a:p>
            <a:r>
              <a:rPr lang="en-US" sz="1200" dirty="0" smtClean="0">
                <a:solidFill>
                  <a:schemeClr val="bg2"/>
                </a:solidFill>
              </a:rPr>
              <a:t>A complete list of services is available at: http://www.healthcare.gov/news/factsheets/2010/07/preventive-services-list.html </a:t>
            </a:r>
            <a:endParaRPr lang="en-US" sz="1200" dirty="0">
              <a:solidFill>
                <a:schemeClr val="bg2"/>
              </a:solidFill>
            </a:endParaRPr>
          </a:p>
        </p:txBody>
      </p:sp>
    </p:spTree>
    <p:extLst>
      <p:ext uri="{BB962C8B-B14F-4D97-AF65-F5344CB8AC3E}">
        <p14:creationId xmlns:p14="http://schemas.microsoft.com/office/powerpoint/2010/main" val="21015124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80484985"/>
              </p:ext>
            </p:extLst>
          </p:nvPr>
        </p:nvGraphicFramePr>
        <p:xfrm>
          <a:off x="578556" y="2959206"/>
          <a:ext cx="7879644" cy="2499360"/>
        </p:xfrm>
        <a:graphic>
          <a:graphicData uri="http://schemas.openxmlformats.org/drawingml/2006/table">
            <a:tbl>
              <a:tblPr firstRow="1" bandRow="1">
                <a:tableStyleId>{C083E6E3-FA7D-4D7B-A595-EF9225AFEA82}</a:tableStyleId>
              </a:tblPr>
              <a:tblGrid>
                <a:gridCol w="3965222"/>
                <a:gridCol w="3914422"/>
              </a:tblGrid>
              <a:tr h="2499360">
                <a:tc>
                  <a:txBody>
                    <a:bodyPr/>
                    <a:lstStyle/>
                    <a:p>
                      <a:pPr marL="400050" lvl="2" indent="-274320">
                        <a:spcBef>
                          <a:spcPts val="0"/>
                        </a:spcBef>
                        <a:buFont typeface="Arial" pitchFamily="34" charset="0"/>
                        <a:buChar char="•"/>
                      </a:pPr>
                      <a:r>
                        <a:rPr lang="en-US" sz="2200" b="0" dirty="0" smtClean="0">
                          <a:solidFill>
                            <a:srgbClr val="FFFFFF"/>
                          </a:solidFill>
                        </a:rPr>
                        <a:t>Alcohol and drug misuse</a:t>
                      </a:r>
                    </a:p>
                    <a:p>
                      <a:pPr marL="400050" lvl="2" indent="-274320">
                        <a:spcBef>
                          <a:spcPts val="0"/>
                        </a:spcBef>
                        <a:buFont typeface="Arial" pitchFamily="34" charset="0"/>
                        <a:buChar char="•"/>
                      </a:pPr>
                      <a:r>
                        <a:rPr lang="en-US" sz="2200" b="0" dirty="0" smtClean="0">
                          <a:solidFill>
                            <a:srgbClr val="FFFFFF"/>
                          </a:solidFill>
                        </a:rPr>
                        <a:t>Blood pressure</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Cervical cancer</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Contraception**</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Depression</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Domestic </a:t>
                      </a:r>
                      <a:r>
                        <a:rPr lang="en-US" sz="2200" b="0" dirty="0" smtClean="0">
                          <a:solidFill>
                            <a:srgbClr val="FFFFFF"/>
                          </a:solidFill>
                          <a:ea typeface="+mn-ea"/>
                          <a:cs typeface="Trebuchet MS"/>
                        </a:rPr>
                        <a:t>and interpersonal violence**</a:t>
                      </a:r>
                      <a:endParaRPr lang="en-US" sz="2200" b="0" dirty="0" smtClean="0">
                        <a:solidFill>
                          <a:srgbClr val="FFFFFF"/>
                        </a:solidFill>
                      </a:endParaRPr>
                    </a:p>
                  </a:txBody>
                  <a:tcPr/>
                </a:tc>
                <a:tc>
                  <a:txBody>
                    <a:bodyPr/>
                    <a:lstStyle/>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kern="1200" dirty="0" smtClean="0">
                          <a:solidFill>
                            <a:srgbClr val="FFFFFF"/>
                          </a:solidFill>
                        </a:rPr>
                        <a:t>Obesity and diet</a:t>
                      </a:r>
                    </a:p>
                    <a:p>
                      <a:pPr marL="400050" lvl="2" indent="-274320" algn="l" defTabSz="914400" rtl="0" eaLnBrk="1" latinLnBrk="0" hangingPunct="1">
                        <a:spcBef>
                          <a:spcPts val="0"/>
                        </a:spcBef>
                        <a:buFont typeface="Arial" pitchFamily="34" charset="0"/>
                        <a:buChar char="•"/>
                      </a:pPr>
                      <a:r>
                        <a:rPr lang="en-US" sz="2200" b="0" dirty="0" smtClean="0">
                          <a:solidFill>
                            <a:srgbClr val="FFFFFF"/>
                          </a:solidFill>
                          <a:ea typeface="+mn-ea"/>
                          <a:cs typeface="Trebuchet MS"/>
                        </a:rPr>
                        <a:t>Sexually Transmitted Infections and HIV</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Tobacco use</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Vision</a:t>
                      </a:r>
                    </a:p>
                    <a:p>
                      <a:pPr marL="400050" marR="0" lvl="2" indent="-27432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b="0" dirty="0" smtClean="0">
                          <a:solidFill>
                            <a:srgbClr val="FFFFFF"/>
                          </a:solidFill>
                        </a:rPr>
                        <a:t>Well woman visits**</a:t>
                      </a:r>
                      <a:endParaRPr lang="en-US" sz="2200" b="0" dirty="0">
                        <a:solidFill>
                          <a:srgbClr val="FFFFFF"/>
                        </a:solidFill>
                      </a:endParaRPr>
                    </a:p>
                  </a:txBody>
                  <a:tcPr/>
                </a:tc>
              </a:tr>
            </a:tbl>
          </a:graphicData>
        </a:graphic>
      </p:graphicFrame>
      <p:sp>
        <p:nvSpPr>
          <p:cNvPr id="3" name="Content Placeholder 2"/>
          <p:cNvSpPr>
            <a:spLocks noGrp="1"/>
          </p:cNvSpPr>
          <p:nvPr>
            <p:ph idx="4294967295"/>
          </p:nvPr>
        </p:nvSpPr>
        <p:spPr>
          <a:xfrm>
            <a:off x="669925" y="1397082"/>
            <a:ext cx="7880350" cy="1414462"/>
          </a:xfrm>
        </p:spPr>
        <p:txBody>
          <a:bodyPr>
            <a:normAutofit/>
          </a:bodyPr>
          <a:lstStyle/>
          <a:p>
            <a:pPr marL="0" indent="0" algn="ctr">
              <a:spcBef>
                <a:spcPts val="1000"/>
              </a:spcBef>
              <a:buNone/>
              <a:defRPr/>
            </a:pPr>
            <a:r>
              <a:rPr lang="en-US" sz="2800" dirty="0" smtClean="0">
                <a:cs typeface="Trebuchet MS"/>
              </a:rPr>
              <a:t>Preventive services that must be covered, </a:t>
            </a:r>
            <a:r>
              <a:rPr lang="en-US" sz="2800" dirty="0">
                <a:cs typeface="Trebuchet MS"/>
              </a:rPr>
              <a:t>with </a:t>
            </a:r>
            <a:r>
              <a:rPr lang="en-US" sz="2800" dirty="0" smtClean="0">
                <a:cs typeface="Trebuchet MS"/>
              </a:rPr>
              <a:t>                </a:t>
            </a:r>
            <a:r>
              <a:rPr lang="en-US" sz="2800" b="1" u="sng" dirty="0" smtClean="0">
                <a:cs typeface="Trebuchet MS"/>
              </a:rPr>
              <a:t>no </a:t>
            </a:r>
            <a:r>
              <a:rPr lang="en-US" sz="2800" b="1" u="sng" dirty="0">
                <a:cs typeface="Trebuchet MS"/>
              </a:rPr>
              <a:t>cost-</a:t>
            </a:r>
            <a:r>
              <a:rPr lang="en-US" sz="2800" b="1" u="sng" dirty="0" smtClean="0">
                <a:cs typeface="Trebuchet MS"/>
              </a:rPr>
              <a:t>sharing</a:t>
            </a:r>
            <a:r>
              <a:rPr lang="en-US" sz="2800" dirty="0" smtClean="0">
                <a:cs typeface="Trebuchet MS"/>
              </a:rPr>
              <a:t>, including screening and and</a:t>
            </a:r>
            <a:r>
              <a:rPr lang="en-US" sz="2800" dirty="0">
                <a:cs typeface="Trebuchet MS"/>
              </a:rPr>
              <a:t>/or counseling in </a:t>
            </a:r>
            <a:r>
              <a:rPr lang="en-US" sz="2800" dirty="0" smtClean="0">
                <a:cs typeface="Trebuchet MS"/>
              </a:rPr>
              <a:t>the following areas:</a:t>
            </a:r>
            <a:endParaRPr lang="en-US" sz="2800" dirty="0">
              <a:cs typeface="Trebuchet MS"/>
            </a:endParaRPr>
          </a:p>
        </p:txBody>
      </p:sp>
      <p:sp>
        <p:nvSpPr>
          <p:cNvPr id="8" name="Rectangle 7"/>
          <p:cNvSpPr/>
          <p:nvPr/>
        </p:nvSpPr>
        <p:spPr>
          <a:xfrm>
            <a:off x="457200" y="5779923"/>
            <a:ext cx="8305800" cy="353943"/>
          </a:xfrm>
          <a:prstGeom prst="rect">
            <a:avLst/>
          </a:prstGeom>
        </p:spPr>
        <p:txBody>
          <a:bodyPr wrap="square">
            <a:spAutoFit/>
          </a:bodyPr>
          <a:lstStyle/>
          <a:p>
            <a:pPr marL="0" lvl="1" fontAlgn="auto">
              <a:spcBef>
                <a:spcPts val="0"/>
              </a:spcBef>
              <a:spcAft>
                <a:spcPts val="0"/>
              </a:spcAft>
              <a:defRPr/>
            </a:pPr>
            <a:r>
              <a:rPr lang="en-US" sz="1700" i="1" dirty="0">
                <a:solidFill>
                  <a:schemeClr val="bg1"/>
                </a:solidFill>
                <a:latin typeface="+mj-lt"/>
                <a:ea typeface="ＭＳ Ｐゴシック" charset="-128"/>
                <a:cs typeface="Trebuchet MS"/>
              </a:rPr>
              <a:t>**Women </a:t>
            </a:r>
            <a:r>
              <a:rPr lang="en-US" sz="1700" i="1" dirty="0" smtClean="0">
                <a:solidFill>
                  <a:schemeClr val="bg1"/>
                </a:solidFill>
                <a:latin typeface="+mj-lt"/>
                <a:ea typeface="ＭＳ Ｐゴシック" charset="-128"/>
                <a:cs typeface="Trebuchet MS"/>
              </a:rPr>
              <a:t>only</a:t>
            </a:r>
            <a:endParaRPr lang="en-US" sz="1700" i="1" dirty="0">
              <a:solidFill>
                <a:schemeClr val="bg1"/>
              </a:solidFill>
              <a:latin typeface="+mj-lt"/>
              <a:ea typeface="ＭＳ Ｐゴシック" charset="-128"/>
              <a:cs typeface="Trebuchet MS"/>
            </a:endParaRPr>
          </a:p>
        </p:txBody>
      </p:sp>
      <p:sp>
        <p:nvSpPr>
          <p:cNvPr id="7" name="TextBox 6"/>
          <p:cNvSpPr txBox="1"/>
          <p:nvPr/>
        </p:nvSpPr>
        <p:spPr>
          <a:xfrm>
            <a:off x="-1" y="6561725"/>
            <a:ext cx="9059779" cy="276999"/>
          </a:xfrm>
          <a:prstGeom prst="rect">
            <a:avLst/>
          </a:prstGeom>
          <a:noFill/>
        </p:spPr>
        <p:txBody>
          <a:bodyPr wrap="square" rtlCol="0">
            <a:spAutoFit/>
          </a:bodyPr>
          <a:lstStyle/>
          <a:p>
            <a:r>
              <a:rPr lang="en-US" sz="1200" dirty="0" smtClean="0">
                <a:solidFill>
                  <a:schemeClr val="bg2"/>
                </a:solidFill>
              </a:rPr>
              <a:t>A complete list of services is available at: http://www.healthcare.gov/news/factsheets/2010/07/preventive-services-list.html </a:t>
            </a:r>
            <a:endParaRPr lang="en-US" sz="1200" dirty="0">
              <a:solidFill>
                <a:schemeClr val="bg2"/>
              </a:solidFill>
            </a:endParaRPr>
          </a:p>
        </p:txBody>
      </p:sp>
      <p:sp>
        <p:nvSpPr>
          <p:cNvPr id="10" name="Title 1"/>
          <p:cNvSpPr txBox="1">
            <a:spLocks/>
          </p:cNvSpPr>
          <p:nvPr/>
        </p:nvSpPr>
        <p:spPr>
          <a:xfrm>
            <a:off x="430299" y="295635"/>
            <a:ext cx="82296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lvl1pPr algn="ctr" defTabSz="457200" rtl="0" eaLnBrk="1" latinLnBrk="0" hangingPunct="1">
              <a:spcBef>
                <a:spcPct val="0"/>
              </a:spcBef>
              <a:buNone/>
              <a:defRPr sz="4400" b="1" kern="1200" cap="none" spc="0">
                <a:ln/>
                <a:solidFill>
                  <a:srgbClr val="FFFF00"/>
                </a:solidFill>
                <a:effectLst/>
                <a:latin typeface="+mj-lt"/>
                <a:ea typeface="+mj-ea"/>
                <a:cs typeface="+mj-cs"/>
              </a:defRPr>
            </a:lvl1pPr>
          </a:lstStyle>
          <a:p>
            <a:r>
              <a:rPr lang="en-US" dirty="0" smtClean="0">
                <a:effectLst>
                  <a:outerShdw blurRad="38100" dist="38100" dir="2700000" algn="tl">
                    <a:srgbClr val="000000">
                      <a:alpha val="43137"/>
                    </a:srgbClr>
                  </a:outerShdw>
                </a:effectLst>
              </a:rPr>
              <a:t>ACA and Preventive Services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773062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2005"/>
            <a:ext cx="8229600" cy="1143000"/>
          </a:xfrm>
        </p:spPr>
        <p:txBody>
          <a:bodyPr>
            <a:noAutofit/>
          </a:bodyPr>
          <a:lstStyle/>
          <a:p>
            <a:pPr>
              <a:spcBef>
                <a:spcPts val="0"/>
              </a:spcBef>
            </a:pPr>
            <a:r>
              <a:rPr lang="en-US" sz="5400" dirty="0">
                <a:effectLst>
                  <a:outerShdw blurRad="38100" dist="38100" dir="2700000" algn="tl">
                    <a:srgbClr val="000000">
                      <a:alpha val="43137"/>
                    </a:srgbClr>
                  </a:outerShdw>
                </a:effectLst>
              </a:rPr>
              <a:t>Young </a:t>
            </a:r>
            <a:r>
              <a:rPr lang="en-US" sz="5400" dirty="0" smtClean="0">
                <a:effectLst>
                  <a:outerShdw blurRad="38100" dist="38100" dir="2700000" algn="tl">
                    <a:srgbClr val="000000">
                      <a:alpha val="43137"/>
                    </a:srgbClr>
                  </a:outerShdw>
                </a:effectLst>
              </a:rPr>
              <a:t>Adults</a:t>
            </a:r>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Health Care and Utilization</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738450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idx="4294967295"/>
          </p:nvPr>
        </p:nvSpPr>
        <p:spPr>
          <a:xfrm>
            <a:off x="304800" y="2044700"/>
            <a:ext cx="8458200" cy="4310063"/>
          </a:xfrm>
        </p:spPr>
        <p:txBody>
          <a:bodyPr>
            <a:normAutofit/>
          </a:bodyPr>
          <a:lstStyle/>
          <a:p>
            <a:pPr marL="457200" lvl="1" indent="-457200">
              <a:spcBef>
                <a:spcPts val="2000"/>
              </a:spcBef>
              <a:buFont typeface="Arial"/>
              <a:buChar char="•"/>
            </a:pPr>
            <a:r>
              <a:rPr lang="en-US" sz="3200" dirty="0" smtClean="0">
                <a:sym typeface="Wingdings"/>
              </a:rPr>
              <a:t>Lowest ambulatory care visit rate</a:t>
            </a:r>
          </a:p>
          <a:p>
            <a:pPr marL="457200" lvl="1" indent="-457200">
              <a:spcBef>
                <a:spcPts val="2000"/>
              </a:spcBef>
              <a:buFont typeface="Arial"/>
              <a:buChar char="•"/>
            </a:pPr>
            <a:r>
              <a:rPr lang="en-US" sz="3200" dirty="0" smtClean="0">
                <a:sym typeface="Wingdings"/>
              </a:rPr>
              <a:t>Health care visits were more likely to occur in the ER</a:t>
            </a:r>
            <a:endParaRPr lang="en-US" dirty="0" smtClean="0">
              <a:sym typeface="Wingdings"/>
            </a:endParaRPr>
          </a:p>
        </p:txBody>
      </p:sp>
      <p:sp>
        <p:nvSpPr>
          <p:cNvPr id="4" name="Rectangle 2"/>
          <p:cNvSpPr txBox="1">
            <a:spLocks noChangeArrowheads="1"/>
          </p:cNvSpPr>
          <p:nvPr/>
        </p:nvSpPr>
        <p:spPr>
          <a:xfrm>
            <a:off x="322263" y="381000"/>
            <a:ext cx="8364537" cy="1044388"/>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defRPr/>
            </a:pPr>
            <a:r>
              <a:rPr lang="en-US" sz="4400" b="1" dirty="0" smtClean="0">
                <a:solidFill>
                  <a:srgbClr val="FFFF00"/>
                </a:solidFill>
                <a:effectLst>
                  <a:outerShdw blurRad="38100" dist="38100" dir="2700000" algn="tl">
                    <a:srgbClr val="000000">
                      <a:alpha val="43137"/>
                    </a:srgbClr>
                  </a:outerShdw>
                </a:effectLst>
              </a:rPr>
              <a:t>Pre-ACA Young Adults’ </a:t>
            </a:r>
          </a:p>
          <a:p>
            <a:pPr algn="ctr">
              <a:defRPr/>
            </a:pPr>
            <a:r>
              <a:rPr lang="en-US" sz="4400" b="1" dirty="0" smtClean="0">
                <a:solidFill>
                  <a:srgbClr val="FFFF00"/>
                </a:solidFill>
                <a:effectLst>
                  <a:outerShdw blurRad="38100" dist="38100" dir="2700000" algn="tl">
                    <a:srgbClr val="000000">
                      <a:alpha val="43137"/>
                    </a:srgbClr>
                  </a:outerShdw>
                </a:effectLst>
              </a:rPr>
              <a:t>Healthcare Utilization</a:t>
            </a:r>
          </a:p>
        </p:txBody>
      </p:sp>
      <p:sp>
        <p:nvSpPr>
          <p:cNvPr id="5" name="TextBox 4"/>
          <p:cNvSpPr txBox="1"/>
          <p:nvPr/>
        </p:nvSpPr>
        <p:spPr>
          <a:xfrm>
            <a:off x="0" y="6578176"/>
            <a:ext cx="5334000" cy="277001"/>
          </a:xfrm>
          <a:prstGeom prst="rect">
            <a:avLst/>
          </a:prstGeom>
          <a:noFill/>
        </p:spPr>
        <p:txBody>
          <a:bodyPr wrap="square" rtlCol="0">
            <a:spAutoFit/>
          </a:bodyPr>
          <a:lstStyle/>
          <a:p>
            <a:r>
              <a:rPr lang="en-US" sz="1200" i="1" dirty="0" smtClean="0">
                <a:solidFill>
                  <a:schemeClr val="bg1"/>
                </a:solidFill>
              </a:rPr>
              <a:t>Fortuna et al. 2009, Lau et al., 2014; Fortuna et al. 2010</a:t>
            </a:r>
            <a:endParaRPr lang="en-US" sz="1200" i="1" dirty="0">
              <a:solidFill>
                <a:schemeClr val="bg1"/>
              </a:solidFill>
            </a:endParaRPr>
          </a:p>
        </p:txBody>
      </p:sp>
    </p:spTree>
    <p:extLst>
      <p:ext uri="{BB962C8B-B14F-4D97-AF65-F5344CB8AC3E}">
        <p14:creationId xmlns:p14="http://schemas.microsoft.com/office/powerpoint/2010/main" val="261290008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231775"/>
            <a:ext cx="8229600" cy="1139825"/>
          </a:xfrm>
        </p:spPr>
        <p:txBody>
          <a:bodyPr>
            <a:noAutofit/>
          </a:bodyPr>
          <a:lstStyle/>
          <a:p>
            <a:pPr algn="ctr" eaLnBrk="1" hangingPunct="1">
              <a:defRPr/>
            </a:pPr>
            <a:r>
              <a:rPr lang="en-US" b="1" dirty="0" smtClean="0">
                <a:solidFill>
                  <a:srgbClr val="FFFF00"/>
                </a:solidFill>
                <a:effectLst>
                  <a:outerShdw blurRad="38100" dist="38100" dir="2700000" algn="tl">
                    <a:srgbClr val="000000">
                      <a:alpha val="43137"/>
                    </a:srgbClr>
                  </a:outerShdw>
                </a:effectLst>
              </a:rPr>
              <a:t>Pre-ACA Overall Utilization </a:t>
            </a:r>
            <a:br>
              <a:rPr lang="en-US" b="1"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by Age </a:t>
            </a:r>
            <a:r>
              <a:rPr lang="en-US" b="1" dirty="0">
                <a:solidFill>
                  <a:srgbClr val="FFFF00"/>
                </a:solidFill>
                <a:effectLst>
                  <a:outerShdw blurRad="38100" dist="38100" dir="2700000" algn="tl">
                    <a:srgbClr val="000000">
                      <a:alpha val="43137"/>
                    </a:srgbClr>
                  </a:outerShdw>
                </a:effectLst>
              </a:rPr>
              <a:t>G</a:t>
            </a:r>
            <a:r>
              <a:rPr lang="en-US" b="1" dirty="0" smtClean="0">
                <a:solidFill>
                  <a:srgbClr val="FFFF00"/>
                </a:solidFill>
                <a:effectLst>
                  <a:outerShdw blurRad="38100" dist="38100" dir="2700000" algn="tl">
                    <a:srgbClr val="000000">
                      <a:alpha val="43137"/>
                    </a:srgbClr>
                  </a:outerShdw>
                </a:effectLst>
              </a:rPr>
              <a:t>roup</a:t>
            </a:r>
          </a:p>
        </p:txBody>
      </p:sp>
      <p:graphicFrame>
        <p:nvGraphicFramePr>
          <p:cNvPr id="2" name="Chart 1"/>
          <p:cNvGraphicFramePr/>
          <p:nvPr>
            <p:extLst>
              <p:ext uri="{D42A27DB-BD31-4B8C-83A1-F6EECF244321}">
                <p14:modId xmlns:p14="http://schemas.microsoft.com/office/powerpoint/2010/main" val="3644540064"/>
              </p:ext>
            </p:extLst>
          </p:nvPr>
        </p:nvGraphicFramePr>
        <p:xfrm>
          <a:off x="1447800" y="1566446"/>
          <a:ext cx="6705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073304" y="5986046"/>
            <a:ext cx="1108296" cy="338554"/>
          </a:xfrm>
          <a:prstGeom prst="rect">
            <a:avLst/>
          </a:prstGeom>
          <a:noFill/>
        </p:spPr>
        <p:txBody>
          <a:bodyPr wrap="none" rtlCol="0">
            <a:spAutoFit/>
          </a:bodyPr>
          <a:lstStyle/>
          <a:p>
            <a:r>
              <a:rPr lang="en-US" sz="1600" dirty="0" smtClean="0">
                <a:solidFill>
                  <a:srgbClr val="FFFFFF"/>
                </a:solidFill>
              </a:rPr>
              <a:t>(Referent)</a:t>
            </a:r>
            <a:endParaRPr lang="en-US" sz="1600" dirty="0">
              <a:solidFill>
                <a:srgbClr val="FFFFFF"/>
              </a:solidFill>
            </a:endParaRPr>
          </a:p>
        </p:txBody>
      </p:sp>
      <p:sp>
        <p:nvSpPr>
          <p:cNvPr id="5" name="TextBox 4"/>
          <p:cNvSpPr txBox="1"/>
          <p:nvPr/>
        </p:nvSpPr>
        <p:spPr>
          <a:xfrm>
            <a:off x="5562600" y="6290846"/>
            <a:ext cx="2449408" cy="338554"/>
          </a:xfrm>
          <a:prstGeom prst="rect">
            <a:avLst/>
          </a:prstGeom>
          <a:noFill/>
        </p:spPr>
        <p:txBody>
          <a:bodyPr wrap="none" rtlCol="0">
            <a:spAutoFit/>
          </a:bodyPr>
          <a:lstStyle/>
          <a:p>
            <a:r>
              <a:rPr lang="en-US" sz="1600" dirty="0" smtClean="0">
                <a:solidFill>
                  <a:srgbClr val="FFFFFF"/>
                </a:solidFill>
              </a:rPr>
              <a:t>*p&lt;.05 **p&lt;.01 ***p&lt;.001</a:t>
            </a:r>
            <a:endParaRPr lang="en-US" sz="1600" dirty="0">
              <a:solidFill>
                <a:srgbClr val="FFFFFF"/>
              </a:solidFill>
            </a:endParaRPr>
          </a:p>
        </p:txBody>
      </p:sp>
      <p:sp>
        <p:nvSpPr>
          <p:cNvPr id="6" name="TextBox 5"/>
          <p:cNvSpPr txBox="1"/>
          <p:nvPr/>
        </p:nvSpPr>
        <p:spPr>
          <a:xfrm rot="16200000">
            <a:off x="471046" y="3496960"/>
            <a:ext cx="1865640" cy="369332"/>
          </a:xfrm>
          <a:prstGeom prst="rect">
            <a:avLst/>
          </a:prstGeom>
          <a:noFill/>
        </p:spPr>
        <p:txBody>
          <a:bodyPr wrap="none" rtlCol="0">
            <a:spAutoFit/>
          </a:bodyPr>
          <a:lstStyle/>
          <a:p>
            <a:r>
              <a:rPr lang="en-US" dirty="0" smtClean="0">
                <a:solidFill>
                  <a:srgbClr val="FFFFFF"/>
                </a:solidFill>
              </a:rPr>
              <a:t>% had utilization</a:t>
            </a:r>
            <a:endParaRPr lang="en-US" dirty="0">
              <a:solidFill>
                <a:srgbClr val="FFFFFF"/>
              </a:solidFill>
            </a:endParaRPr>
          </a:p>
        </p:txBody>
      </p:sp>
      <p:sp>
        <p:nvSpPr>
          <p:cNvPr id="8" name="TextBox 7"/>
          <p:cNvSpPr txBox="1"/>
          <p:nvPr/>
        </p:nvSpPr>
        <p:spPr>
          <a:xfrm>
            <a:off x="0" y="6595646"/>
            <a:ext cx="2464136" cy="261610"/>
          </a:xfrm>
          <a:prstGeom prst="rect">
            <a:avLst/>
          </a:prstGeom>
          <a:noFill/>
        </p:spPr>
        <p:txBody>
          <a:bodyPr wrap="none" rtlCol="0">
            <a:spAutoFit/>
          </a:bodyPr>
          <a:lstStyle/>
          <a:p>
            <a:r>
              <a:rPr lang="en-US" sz="1100" i="1" dirty="0" smtClean="0">
                <a:solidFill>
                  <a:srgbClr val="FFFFFF"/>
                </a:solidFill>
              </a:rPr>
              <a:t>Medical Expenditure Panel Survey, 2009</a:t>
            </a:r>
            <a:endParaRPr lang="en-US" sz="1100" i="1" dirty="0">
              <a:solidFill>
                <a:srgbClr val="FFFFFF"/>
              </a:solidFill>
            </a:endParaRPr>
          </a:p>
        </p:txBody>
      </p:sp>
      <p:sp>
        <p:nvSpPr>
          <p:cNvPr id="9" name="Oval 8"/>
          <p:cNvSpPr/>
          <p:nvPr/>
        </p:nvSpPr>
        <p:spPr>
          <a:xfrm>
            <a:off x="4308230" y="2060072"/>
            <a:ext cx="701464" cy="7913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7479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81000" y="277813"/>
            <a:ext cx="8229600" cy="1139825"/>
          </a:xfrm>
        </p:spPr>
        <p:txBody>
          <a:bodyPr>
            <a:noAutofit/>
          </a:bodyPr>
          <a:lstStyle/>
          <a:p>
            <a:pPr algn="ctr" eaLnBrk="1" hangingPunct="1">
              <a:defRPr/>
            </a:pPr>
            <a:r>
              <a:rPr lang="en-US" b="1" dirty="0" smtClean="0">
                <a:solidFill>
                  <a:srgbClr val="FFFF00"/>
                </a:solidFill>
                <a:effectLst>
                  <a:outerShdw blurRad="38100" dist="38100" dir="2700000" algn="tl">
                    <a:srgbClr val="000000">
                      <a:alpha val="43137"/>
                    </a:srgbClr>
                  </a:outerShdw>
                </a:effectLst>
              </a:rPr>
              <a:t>Pre-ACA Office-based Utilization by Age </a:t>
            </a:r>
            <a:r>
              <a:rPr lang="en-US" b="1" dirty="0">
                <a:solidFill>
                  <a:srgbClr val="FFFF00"/>
                </a:solidFill>
                <a:effectLst>
                  <a:outerShdw blurRad="38100" dist="38100" dir="2700000" algn="tl">
                    <a:srgbClr val="000000">
                      <a:alpha val="43137"/>
                    </a:srgbClr>
                  </a:outerShdw>
                </a:effectLst>
              </a:rPr>
              <a:t>G</a:t>
            </a:r>
            <a:r>
              <a:rPr lang="en-US" b="1" dirty="0" smtClean="0">
                <a:solidFill>
                  <a:srgbClr val="FFFF00"/>
                </a:solidFill>
                <a:effectLst>
                  <a:outerShdw blurRad="38100" dist="38100" dir="2700000" algn="tl">
                    <a:srgbClr val="000000">
                      <a:alpha val="43137"/>
                    </a:srgbClr>
                  </a:outerShdw>
                </a:effectLst>
              </a:rPr>
              <a:t>roup</a:t>
            </a:r>
          </a:p>
        </p:txBody>
      </p:sp>
      <p:graphicFrame>
        <p:nvGraphicFramePr>
          <p:cNvPr id="2" name="Chart 1"/>
          <p:cNvGraphicFramePr/>
          <p:nvPr>
            <p:extLst>
              <p:ext uri="{D42A27DB-BD31-4B8C-83A1-F6EECF244321}">
                <p14:modId xmlns:p14="http://schemas.microsoft.com/office/powerpoint/2010/main" val="135027320"/>
              </p:ext>
            </p:extLst>
          </p:nvPr>
        </p:nvGraphicFramePr>
        <p:xfrm>
          <a:off x="1447800" y="1566446"/>
          <a:ext cx="6705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14800" y="5986046"/>
            <a:ext cx="1108296" cy="338554"/>
          </a:xfrm>
          <a:prstGeom prst="rect">
            <a:avLst/>
          </a:prstGeom>
          <a:noFill/>
        </p:spPr>
        <p:txBody>
          <a:bodyPr wrap="none" rtlCol="0">
            <a:spAutoFit/>
          </a:bodyPr>
          <a:lstStyle/>
          <a:p>
            <a:r>
              <a:rPr lang="en-US" sz="1600" dirty="0" smtClean="0">
                <a:solidFill>
                  <a:srgbClr val="FFFFFF"/>
                </a:solidFill>
              </a:rPr>
              <a:t>(Referent)</a:t>
            </a:r>
            <a:endParaRPr lang="en-US" sz="1600" dirty="0">
              <a:solidFill>
                <a:srgbClr val="FFFFFF"/>
              </a:solidFill>
            </a:endParaRPr>
          </a:p>
        </p:txBody>
      </p:sp>
      <p:sp>
        <p:nvSpPr>
          <p:cNvPr id="7" name="TextBox 6"/>
          <p:cNvSpPr txBox="1"/>
          <p:nvPr/>
        </p:nvSpPr>
        <p:spPr>
          <a:xfrm>
            <a:off x="5562600" y="6290846"/>
            <a:ext cx="2449408" cy="338554"/>
          </a:xfrm>
          <a:prstGeom prst="rect">
            <a:avLst/>
          </a:prstGeom>
          <a:noFill/>
        </p:spPr>
        <p:txBody>
          <a:bodyPr wrap="none" rtlCol="0">
            <a:spAutoFit/>
          </a:bodyPr>
          <a:lstStyle/>
          <a:p>
            <a:r>
              <a:rPr lang="en-US" sz="1600" dirty="0" smtClean="0">
                <a:solidFill>
                  <a:srgbClr val="FFFFFF"/>
                </a:solidFill>
              </a:rPr>
              <a:t>*p&lt;.05 **p&lt;.01 ***p&lt;.001</a:t>
            </a:r>
            <a:endParaRPr lang="en-US" sz="1600" dirty="0">
              <a:solidFill>
                <a:srgbClr val="FFFFFF"/>
              </a:solidFill>
            </a:endParaRPr>
          </a:p>
        </p:txBody>
      </p:sp>
      <p:sp>
        <p:nvSpPr>
          <p:cNvPr id="8" name="TextBox 7"/>
          <p:cNvSpPr txBox="1"/>
          <p:nvPr/>
        </p:nvSpPr>
        <p:spPr>
          <a:xfrm rot="16200000">
            <a:off x="471046" y="3496960"/>
            <a:ext cx="1865640" cy="369332"/>
          </a:xfrm>
          <a:prstGeom prst="rect">
            <a:avLst/>
          </a:prstGeom>
          <a:noFill/>
        </p:spPr>
        <p:txBody>
          <a:bodyPr wrap="none" rtlCol="0">
            <a:spAutoFit/>
          </a:bodyPr>
          <a:lstStyle/>
          <a:p>
            <a:r>
              <a:rPr lang="en-US" dirty="0" smtClean="0">
                <a:solidFill>
                  <a:srgbClr val="FFFFFF"/>
                </a:solidFill>
              </a:rPr>
              <a:t>% had utilization</a:t>
            </a:r>
            <a:endParaRPr lang="en-US" dirty="0">
              <a:solidFill>
                <a:srgbClr val="FFFFFF"/>
              </a:solidFill>
            </a:endParaRPr>
          </a:p>
        </p:txBody>
      </p:sp>
      <p:sp>
        <p:nvSpPr>
          <p:cNvPr id="10" name="TextBox 9"/>
          <p:cNvSpPr txBox="1"/>
          <p:nvPr/>
        </p:nvSpPr>
        <p:spPr>
          <a:xfrm>
            <a:off x="0" y="6595646"/>
            <a:ext cx="2464136" cy="261610"/>
          </a:xfrm>
          <a:prstGeom prst="rect">
            <a:avLst/>
          </a:prstGeom>
          <a:noFill/>
        </p:spPr>
        <p:txBody>
          <a:bodyPr wrap="none" rtlCol="0">
            <a:spAutoFit/>
          </a:bodyPr>
          <a:lstStyle/>
          <a:p>
            <a:r>
              <a:rPr lang="en-US" sz="1100" i="1" dirty="0" smtClean="0">
                <a:solidFill>
                  <a:srgbClr val="FFFFFF"/>
                </a:solidFill>
              </a:rPr>
              <a:t>Medical Expenditure Panel Survey, 2009</a:t>
            </a:r>
            <a:endParaRPr lang="en-US" sz="1100" i="1" dirty="0">
              <a:solidFill>
                <a:srgbClr val="FFFFFF"/>
              </a:solidFill>
            </a:endParaRPr>
          </a:p>
        </p:txBody>
      </p:sp>
      <p:sp>
        <p:nvSpPr>
          <p:cNvPr id="9" name="TextBox 8"/>
          <p:cNvSpPr txBox="1"/>
          <p:nvPr/>
        </p:nvSpPr>
        <p:spPr>
          <a:xfrm>
            <a:off x="4363403" y="2441029"/>
            <a:ext cx="1382335" cy="307777"/>
          </a:xfrm>
          <a:prstGeom prst="rect">
            <a:avLst/>
          </a:prstGeom>
          <a:noFill/>
        </p:spPr>
        <p:txBody>
          <a:bodyPr wrap="none" rtlCol="0">
            <a:spAutoFit/>
          </a:bodyPr>
          <a:lstStyle/>
          <a:p>
            <a:r>
              <a:rPr lang="en-US" sz="1400" dirty="0" smtClean="0">
                <a:solidFill>
                  <a:srgbClr val="FF0000"/>
                </a:solidFill>
              </a:rPr>
              <a:t>Referent group</a:t>
            </a:r>
            <a:endParaRPr lang="en-US" sz="1400" dirty="0">
              <a:solidFill>
                <a:srgbClr val="FF0000"/>
              </a:solidFill>
            </a:endParaRPr>
          </a:p>
        </p:txBody>
      </p:sp>
      <p:sp>
        <p:nvSpPr>
          <p:cNvPr id="11" name="Oval 10"/>
          <p:cNvSpPr/>
          <p:nvPr/>
        </p:nvSpPr>
        <p:spPr>
          <a:xfrm>
            <a:off x="4308230" y="2748806"/>
            <a:ext cx="701464" cy="7913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89365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5644" y="231775"/>
            <a:ext cx="8229600" cy="1139825"/>
          </a:xfrm>
        </p:spPr>
        <p:txBody>
          <a:bodyPr>
            <a:noAutofit/>
          </a:bodyPr>
          <a:lstStyle/>
          <a:p>
            <a:pPr algn="ctr" eaLnBrk="1" hangingPunct="1">
              <a:defRPr/>
            </a:pPr>
            <a:r>
              <a:rPr lang="en-US" b="1" dirty="0" smtClean="0">
                <a:solidFill>
                  <a:srgbClr val="FFFF00"/>
                </a:solidFill>
                <a:effectLst>
                  <a:outerShdw blurRad="38100" dist="38100" dir="2700000" algn="tl">
                    <a:srgbClr val="000000">
                      <a:alpha val="43137"/>
                    </a:srgbClr>
                  </a:outerShdw>
                </a:effectLst>
              </a:rPr>
              <a:t>Pre-ACA ER Utilization </a:t>
            </a:r>
            <a:br>
              <a:rPr lang="en-US" b="1"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by Age Group</a:t>
            </a:r>
          </a:p>
        </p:txBody>
      </p:sp>
      <p:graphicFrame>
        <p:nvGraphicFramePr>
          <p:cNvPr id="2" name="Chart 1"/>
          <p:cNvGraphicFramePr/>
          <p:nvPr>
            <p:extLst>
              <p:ext uri="{D42A27DB-BD31-4B8C-83A1-F6EECF244321}">
                <p14:modId xmlns:p14="http://schemas.microsoft.com/office/powerpoint/2010/main" val="2733377891"/>
              </p:ext>
            </p:extLst>
          </p:nvPr>
        </p:nvGraphicFramePr>
        <p:xfrm>
          <a:off x="1447800" y="1447800"/>
          <a:ext cx="6705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997104" y="5867400"/>
            <a:ext cx="1108296" cy="338554"/>
          </a:xfrm>
          <a:prstGeom prst="rect">
            <a:avLst/>
          </a:prstGeom>
          <a:noFill/>
        </p:spPr>
        <p:txBody>
          <a:bodyPr wrap="none" rtlCol="0">
            <a:spAutoFit/>
          </a:bodyPr>
          <a:lstStyle/>
          <a:p>
            <a:r>
              <a:rPr lang="en-US" sz="1600" dirty="0" smtClean="0">
                <a:solidFill>
                  <a:srgbClr val="FFFFFF"/>
                </a:solidFill>
              </a:rPr>
              <a:t>(Referent)</a:t>
            </a:r>
            <a:endParaRPr lang="en-US" sz="1600" dirty="0">
              <a:solidFill>
                <a:srgbClr val="FFFFFF"/>
              </a:solidFill>
            </a:endParaRPr>
          </a:p>
        </p:txBody>
      </p:sp>
      <p:sp>
        <p:nvSpPr>
          <p:cNvPr id="7" name="TextBox 6"/>
          <p:cNvSpPr txBox="1"/>
          <p:nvPr/>
        </p:nvSpPr>
        <p:spPr>
          <a:xfrm>
            <a:off x="5562600" y="6172200"/>
            <a:ext cx="2449408" cy="338554"/>
          </a:xfrm>
          <a:prstGeom prst="rect">
            <a:avLst/>
          </a:prstGeom>
          <a:noFill/>
        </p:spPr>
        <p:txBody>
          <a:bodyPr wrap="none" rtlCol="0">
            <a:spAutoFit/>
          </a:bodyPr>
          <a:lstStyle/>
          <a:p>
            <a:r>
              <a:rPr lang="en-US" sz="1600" dirty="0" smtClean="0">
                <a:solidFill>
                  <a:srgbClr val="FFFFFF"/>
                </a:solidFill>
              </a:rPr>
              <a:t>*p&lt;.05 **p&lt;.01 ***p&lt;.001</a:t>
            </a:r>
            <a:endParaRPr lang="en-US" sz="1600" dirty="0">
              <a:solidFill>
                <a:srgbClr val="FFFFFF"/>
              </a:solidFill>
            </a:endParaRPr>
          </a:p>
        </p:txBody>
      </p:sp>
      <p:sp>
        <p:nvSpPr>
          <p:cNvPr id="8" name="TextBox 7"/>
          <p:cNvSpPr txBox="1"/>
          <p:nvPr/>
        </p:nvSpPr>
        <p:spPr>
          <a:xfrm rot="16200000">
            <a:off x="394846" y="3262754"/>
            <a:ext cx="1865640" cy="369332"/>
          </a:xfrm>
          <a:prstGeom prst="rect">
            <a:avLst/>
          </a:prstGeom>
          <a:noFill/>
        </p:spPr>
        <p:txBody>
          <a:bodyPr wrap="none" rtlCol="0">
            <a:spAutoFit/>
          </a:bodyPr>
          <a:lstStyle/>
          <a:p>
            <a:r>
              <a:rPr lang="en-US" dirty="0" smtClean="0">
                <a:solidFill>
                  <a:srgbClr val="FFFFFF"/>
                </a:solidFill>
              </a:rPr>
              <a:t>% had utilization</a:t>
            </a:r>
            <a:endParaRPr lang="en-US" dirty="0">
              <a:solidFill>
                <a:srgbClr val="FFFFFF"/>
              </a:solidFill>
            </a:endParaRPr>
          </a:p>
        </p:txBody>
      </p:sp>
      <p:sp>
        <p:nvSpPr>
          <p:cNvPr id="12" name="TextBox 11"/>
          <p:cNvSpPr txBox="1"/>
          <p:nvPr/>
        </p:nvSpPr>
        <p:spPr>
          <a:xfrm>
            <a:off x="0" y="6595646"/>
            <a:ext cx="2464136" cy="261610"/>
          </a:xfrm>
          <a:prstGeom prst="rect">
            <a:avLst/>
          </a:prstGeom>
          <a:noFill/>
        </p:spPr>
        <p:txBody>
          <a:bodyPr wrap="none" rtlCol="0">
            <a:spAutoFit/>
          </a:bodyPr>
          <a:lstStyle/>
          <a:p>
            <a:r>
              <a:rPr lang="en-US" sz="1100" i="1" dirty="0" smtClean="0">
                <a:solidFill>
                  <a:srgbClr val="FFFFFF"/>
                </a:solidFill>
              </a:rPr>
              <a:t>Medical Expenditure Panel Survey, 2009</a:t>
            </a:r>
            <a:endParaRPr lang="en-US" sz="1100" i="1" dirty="0">
              <a:solidFill>
                <a:srgbClr val="FFFFFF"/>
              </a:solidFill>
            </a:endParaRPr>
          </a:p>
        </p:txBody>
      </p:sp>
      <p:sp>
        <p:nvSpPr>
          <p:cNvPr id="9" name="TextBox 8"/>
          <p:cNvSpPr txBox="1"/>
          <p:nvPr/>
        </p:nvSpPr>
        <p:spPr>
          <a:xfrm>
            <a:off x="4561282" y="2563534"/>
            <a:ext cx="1382335" cy="307777"/>
          </a:xfrm>
          <a:prstGeom prst="rect">
            <a:avLst/>
          </a:prstGeom>
          <a:noFill/>
        </p:spPr>
        <p:txBody>
          <a:bodyPr wrap="none" rtlCol="0">
            <a:spAutoFit/>
          </a:bodyPr>
          <a:lstStyle/>
          <a:p>
            <a:r>
              <a:rPr lang="en-US" sz="1400" dirty="0" smtClean="0">
                <a:solidFill>
                  <a:srgbClr val="FF0000"/>
                </a:solidFill>
              </a:rPr>
              <a:t>Referent group</a:t>
            </a:r>
            <a:endParaRPr lang="en-US" sz="1400" dirty="0">
              <a:solidFill>
                <a:srgbClr val="FF0000"/>
              </a:solidFill>
            </a:endParaRPr>
          </a:p>
        </p:txBody>
      </p:sp>
      <p:sp>
        <p:nvSpPr>
          <p:cNvPr id="10" name="Oval 9"/>
          <p:cNvSpPr/>
          <p:nvPr/>
        </p:nvSpPr>
        <p:spPr>
          <a:xfrm>
            <a:off x="4190999" y="2851386"/>
            <a:ext cx="701464" cy="7913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508294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381000"/>
            <a:ext cx="8229600" cy="1139825"/>
          </a:xfrm>
        </p:spPr>
        <p:txBody>
          <a:bodyPr>
            <a:normAutofit fontScale="90000"/>
          </a:bodyPr>
          <a:lstStyle/>
          <a:p>
            <a:pPr eaLnBrk="1" hangingPunct="1">
              <a:defRPr/>
            </a:pPr>
            <a:r>
              <a:rPr lang="en-US" b="1" dirty="0" smtClean="0">
                <a:solidFill>
                  <a:srgbClr val="FFFF00"/>
                </a:solidFill>
                <a:effectLst>
                  <a:outerShdw blurRad="38100" dist="38100" dir="2700000" algn="tl">
                    <a:srgbClr val="000000">
                      <a:alpha val="43137"/>
                    </a:srgbClr>
                  </a:outerShdw>
                </a:effectLst>
              </a:rPr>
              <a:t>Pre-ACA Proportion of Non-Urgent ER Visits by Age Group </a:t>
            </a:r>
            <a:r>
              <a:rPr lang="en-US" sz="2000" b="1" dirty="0" smtClean="0">
                <a:solidFill>
                  <a:srgbClr val="FFFF00"/>
                </a:solidFill>
                <a:effectLst>
                  <a:outerShdw blurRad="38100" dist="38100" dir="2700000" algn="tl">
                    <a:srgbClr val="000000">
                      <a:alpha val="43137"/>
                    </a:srgbClr>
                  </a:outerShdw>
                </a:effectLst>
              </a:rPr>
              <a:t>(n=64,963 ER visits)</a:t>
            </a:r>
          </a:p>
        </p:txBody>
      </p:sp>
      <p:grpSp>
        <p:nvGrpSpPr>
          <p:cNvPr id="5" name="Group 4"/>
          <p:cNvGrpSpPr/>
          <p:nvPr/>
        </p:nvGrpSpPr>
        <p:grpSpPr>
          <a:xfrm>
            <a:off x="838200" y="1447800"/>
            <a:ext cx="7772400" cy="4724400"/>
            <a:chOff x="2190598" y="1899093"/>
            <a:chExt cx="5551664" cy="3338856"/>
          </a:xfrm>
        </p:grpSpPr>
        <p:graphicFrame>
          <p:nvGraphicFramePr>
            <p:cNvPr id="6" name="Chart 5"/>
            <p:cNvGraphicFramePr>
              <a:graphicFrameLocks/>
            </p:cNvGraphicFramePr>
            <p:nvPr>
              <p:extLst>
                <p:ext uri="{D42A27DB-BD31-4B8C-83A1-F6EECF244321}">
                  <p14:modId xmlns:p14="http://schemas.microsoft.com/office/powerpoint/2010/main" val="2955210344"/>
                </p:ext>
              </p:extLst>
            </p:nvPr>
          </p:nvGraphicFramePr>
          <p:xfrm>
            <a:off x="2190598" y="1899093"/>
            <a:ext cx="5551664" cy="33388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010412" y="2132119"/>
              <a:ext cx="987373" cy="217514"/>
            </a:xfrm>
            <a:prstGeom prst="rect">
              <a:avLst/>
            </a:prstGeom>
            <a:noFill/>
          </p:spPr>
          <p:txBody>
            <a:bodyPr wrap="none" rtlCol="0">
              <a:spAutoFit/>
            </a:bodyPr>
            <a:lstStyle/>
            <a:p>
              <a:r>
                <a:rPr lang="en-US" sz="1400" dirty="0" smtClean="0">
                  <a:solidFill>
                    <a:srgbClr val="FF0000"/>
                  </a:solidFill>
                </a:rPr>
                <a:t>Referent group</a:t>
              </a:r>
              <a:endParaRPr lang="en-US" sz="1400" dirty="0">
                <a:solidFill>
                  <a:srgbClr val="FF0000"/>
                </a:solidFill>
              </a:endParaRPr>
            </a:p>
          </p:txBody>
        </p:sp>
        <p:sp>
          <p:nvSpPr>
            <p:cNvPr id="8" name="Oval 7"/>
            <p:cNvSpPr/>
            <p:nvPr/>
          </p:nvSpPr>
          <p:spPr>
            <a:xfrm>
              <a:off x="4585433" y="2132119"/>
              <a:ext cx="501041" cy="5592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5715000" y="6248400"/>
            <a:ext cx="2449408" cy="338554"/>
          </a:xfrm>
          <a:prstGeom prst="rect">
            <a:avLst/>
          </a:prstGeom>
          <a:noFill/>
        </p:spPr>
        <p:txBody>
          <a:bodyPr wrap="none" rtlCol="0">
            <a:spAutoFit/>
          </a:bodyPr>
          <a:lstStyle/>
          <a:p>
            <a:r>
              <a:rPr lang="en-US" sz="1600" dirty="0" smtClean="0">
                <a:solidFill>
                  <a:srgbClr val="FFFFFF"/>
                </a:solidFill>
              </a:rPr>
              <a:t>*p&lt;.05 **p&lt;.01 ***p&lt;.001</a:t>
            </a:r>
            <a:endParaRPr lang="en-US" sz="1600" dirty="0">
              <a:solidFill>
                <a:srgbClr val="FFFFFF"/>
              </a:solidFill>
            </a:endParaRPr>
          </a:p>
        </p:txBody>
      </p:sp>
      <p:sp>
        <p:nvSpPr>
          <p:cNvPr id="11" name="TextBox 10"/>
          <p:cNvSpPr txBox="1"/>
          <p:nvPr/>
        </p:nvSpPr>
        <p:spPr>
          <a:xfrm>
            <a:off x="13546" y="6595331"/>
            <a:ext cx="3425938" cy="261610"/>
          </a:xfrm>
          <a:prstGeom prst="rect">
            <a:avLst/>
          </a:prstGeom>
          <a:noFill/>
        </p:spPr>
        <p:txBody>
          <a:bodyPr wrap="none" rtlCol="0">
            <a:spAutoFit/>
          </a:bodyPr>
          <a:lstStyle/>
          <a:p>
            <a:r>
              <a:rPr lang="en-US" sz="1100" i="1" dirty="0" smtClean="0">
                <a:solidFill>
                  <a:srgbClr val="FFFFFF"/>
                </a:solidFill>
              </a:rPr>
              <a:t>National Hospital Ambulatory Medical Care Survey, 2010</a:t>
            </a:r>
            <a:endParaRPr lang="en-US" sz="1100" i="1" dirty="0">
              <a:solidFill>
                <a:srgbClr val="FFFFFF"/>
              </a:solidFill>
            </a:endParaRPr>
          </a:p>
        </p:txBody>
      </p:sp>
    </p:spTree>
    <p:extLst>
      <p:ext uri="{BB962C8B-B14F-4D97-AF65-F5344CB8AC3E}">
        <p14:creationId xmlns:p14="http://schemas.microsoft.com/office/powerpoint/2010/main" val="368096121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88" y="293967"/>
            <a:ext cx="8229600" cy="1143000"/>
          </a:xfrm>
        </p:spPr>
        <p:txBody>
          <a:bodyPr>
            <a:noAutofit/>
          </a:bodyPr>
          <a:lstStyle/>
          <a:p>
            <a:r>
              <a:rPr lang="en-US" b="1" dirty="0" smtClean="0">
                <a:solidFill>
                  <a:srgbClr val="FFFF00"/>
                </a:solidFill>
                <a:effectLst>
                  <a:outerShdw blurRad="38100" dist="38100" dir="2700000" algn="tl">
                    <a:srgbClr val="000000">
                      <a:alpha val="43137"/>
                    </a:srgbClr>
                  </a:outerShdw>
                </a:effectLst>
                <a:latin typeface="+mj-lt"/>
              </a:rPr>
              <a:t>ACA improved coverage for </a:t>
            </a:r>
            <a:br>
              <a:rPr lang="en-US" b="1" dirty="0" smtClean="0">
                <a:solidFill>
                  <a:srgbClr val="FFFF00"/>
                </a:solidFill>
                <a:effectLst>
                  <a:outerShdw blurRad="38100" dist="38100" dir="2700000" algn="tl">
                    <a:srgbClr val="000000">
                      <a:alpha val="43137"/>
                    </a:srgbClr>
                  </a:outerShdw>
                </a:effectLst>
                <a:latin typeface="+mj-lt"/>
              </a:rPr>
            </a:br>
            <a:r>
              <a:rPr lang="en-US" b="1" dirty="0" smtClean="0">
                <a:solidFill>
                  <a:srgbClr val="FFFF00"/>
                </a:solidFill>
                <a:effectLst>
                  <a:outerShdw blurRad="38100" dist="38100" dir="2700000" algn="tl">
                    <a:srgbClr val="000000">
                      <a:alpha val="43137"/>
                    </a:srgbClr>
                  </a:outerShdw>
                </a:effectLst>
                <a:latin typeface="+mj-lt"/>
              </a:rPr>
              <a:t>young adults</a:t>
            </a:r>
            <a:endParaRPr lang="en-US" b="1"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4294967295"/>
          </p:nvPr>
        </p:nvSpPr>
        <p:spPr>
          <a:xfrm>
            <a:off x="519113" y="1895476"/>
            <a:ext cx="8048625" cy="4210050"/>
          </a:xfrm>
        </p:spPr>
        <p:txBody>
          <a:bodyPr>
            <a:normAutofit/>
          </a:bodyPr>
          <a:lstStyle/>
          <a:p>
            <a:r>
              <a:rPr lang="en-US" sz="2800" dirty="0" smtClean="0">
                <a:cs typeface="Trebuchet MS"/>
              </a:rPr>
              <a:t>Young adults’ (ages 19-25) rates of private insurance coverage increased </a:t>
            </a:r>
            <a:r>
              <a:rPr lang="en-US" sz="2800" dirty="0">
                <a:cs typeface="Trebuchet MS"/>
              </a:rPr>
              <a:t>b</a:t>
            </a:r>
            <a:r>
              <a:rPr lang="en-US" sz="2800" dirty="0" smtClean="0">
                <a:cs typeface="Trebuchet MS"/>
              </a:rPr>
              <a:t>etween 2010 and 2012 from </a:t>
            </a:r>
            <a:r>
              <a:rPr lang="en-US" sz="2800" b="1" u="sng" dirty="0" smtClean="0"/>
              <a:t>52.0% to 57.9%.</a:t>
            </a:r>
          </a:p>
          <a:p>
            <a:r>
              <a:rPr lang="en-US" sz="2800" dirty="0" smtClean="0">
                <a:cs typeface="Trebuchet MS"/>
              </a:rPr>
              <a:t>“Spillover” effect</a:t>
            </a:r>
          </a:p>
          <a:p>
            <a:pPr lvl="1">
              <a:buFont typeface="Wingdings" charset="2"/>
              <a:buChar char="§"/>
            </a:pPr>
            <a:r>
              <a:rPr lang="en-US" dirty="0" smtClean="0">
                <a:cs typeface="Trebuchet MS"/>
              </a:rPr>
              <a:t>Private dental insurance increased by 6.7% among young adults (age 19-25) compared to age 27-30 </a:t>
            </a:r>
            <a:endParaRPr lang="en-US" dirty="0">
              <a:cs typeface="Trebuchet MS"/>
            </a:endParaRPr>
          </a:p>
          <a:p>
            <a:pPr lvl="1">
              <a:spcBef>
                <a:spcPts val="1000"/>
              </a:spcBef>
              <a:buFont typeface="Arial" pitchFamily="34" charset="0"/>
              <a:buChar char="•"/>
              <a:defRPr/>
            </a:pPr>
            <a:endParaRPr lang="en-US" sz="2000" dirty="0" smtClean="0">
              <a:cs typeface="Trebuchet MS"/>
            </a:endParaRPr>
          </a:p>
          <a:p>
            <a:pPr lvl="1">
              <a:spcBef>
                <a:spcPts val="1000"/>
              </a:spcBef>
              <a:buFont typeface="Arial" pitchFamily="34" charset="0"/>
              <a:buChar char="•"/>
              <a:defRPr/>
            </a:pPr>
            <a:endParaRPr lang="en-US" sz="2000" dirty="0" smtClean="0">
              <a:cs typeface="Trebuchet MS"/>
            </a:endParaRPr>
          </a:p>
          <a:p>
            <a:pPr marL="0" indent="0">
              <a:spcBef>
                <a:spcPts val="1000"/>
              </a:spcBef>
              <a:buNone/>
              <a:defRPr/>
            </a:pPr>
            <a:endParaRPr lang="en-US" sz="2400" dirty="0">
              <a:cs typeface="Trebuchet MS"/>
            </a:endParaRPr>
          </a:p>
        </p:txBody>
      </p:sp>
      <p:sp>
        <p:nvSpPr>
          <p:cNvPr id="5" name="TextBox 4"/>
          <p:cNvSpPr txBox="1"/>
          <p:nvPr/>
        </p:nvSpPr>
        <p:spPr>
          <a:xfrm>
            <a:off x="0" y="6578176"/>
            <a:ext cx="5334000" cy="277001"/>
          </a:xfrm>
          <a:prstGeom prst="rect">
            <a:avLst/>
          </a:prstGeom>
          <a:noFill/>
        </p:spPr>
        <p:txBody>
          <a:bodyPr wrap="square" rtlCol="0">
            <a:spAutoFit/>
          </a:bodyPr>
          <a:lstStyle/>
          <a:p>
            <a:r>
              <a:rPr lang="en-US" sz="1200" i="1" dirty="0" smtClean="0">
                <a:solidFill>
                  <a:schemeClr val="bg1"/>
                </a:solidFill>
              </a:rPr>
              <a:t>Kirzinger et al., 2013; Sahne &amp; Ayyagari, 2014</a:t>
            </a:r>
            <a:endParaRPr lang="en-US" sz="1200" i="1" dirty="0">
              <a:solidFill>
                <a:schemeClr val="bg1"/>
              </a:solidFill>
            </a:endParaRPr>
          </a:p>
        </p:txBody>
      </p:sp>
      <p:sp>
        <p:nvSpPr>
          <p:cNvPr id="7" name="Rectangle 6"/>
          <p:cNvSpPr/>
          <p:nvPr/>
        </p:nvSpPr>
        <p:spPr>
          <a:xfrm>
            <a:off x="533400" y="5254825"/>
            <a:ext cx="7467600"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58643391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88" y="293967"/>
            <a:ext cx="8229600" cy="1143000"/>
          </a:xfrm>
        </p:spPr>
        <p:txBody>
          <a:bodyPr>
            <a:noAutofit/>
          </a:bodyPr>
          <a:lstStyle/>
          <a:p>
            <a:r>
              <a:rPr lang="en-US" b="1" dirty="0" smtClean="0">
                <a:solidFill>
                  <a:srgbClr val="FFFF00"/>
                </a:solidFill>
                <a:effectLst>
                  <a:outerShdw blurRad="38100" dist="38100" dir="2700000" algn="tl">
                    <a:srgbClr val="000000">
                      <a:alpha val="43137"/>
                    </a:srgbClr>
                  </a:outerShdw>
                </a:effectLst>
                <a:latin typeface="+mj-lt"/>
              </a:rPr>
              <a:t>ACA provides financial protection for young adults</a:t>
            </a:r>
            <a:endParaRPr lang="en-US" b="1"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4294967295"/>
          </p:nvPr>
        </p:nvSpPr>
        <p:spPr>
          <a:xfrm>
            <a:off x="519113" y="1895476"/>
            <a:ext cx="8048625" cy="4210050"/>
          </a:xfrm>
        </p:spPr>
        <p:txBody>
          <a:bodyPr>
            <a:normAutofit/>
          </a:bodyPr>
          <a:lstStyle/>
          <a:p>
            <a:r>
              <a:rPr lang="en-US" sz="2800" dirty="0" smtClean="0">
                <a:cs typeface="Trebuchet MS"/>
              </a:rPr>
              <a:t>3.1% increase in private insurance coverage for young adults seeking medical care for major emergencies in the ER between 2009-2011</a:t>
            </a:r>
          </a:p>
          <a:p>
            <a:r>
              <a:rPr lang="en-US" sz="2800" dirty="0" smtClean="0">
                <a:cs typeface="Trebuchet MS"/>
              </a:rPr>
              <a:t>Increased out-of-pocket financial </a:t>
            </a:r>
            <a:r>
              <a:rPr lang="en-US" sz="2800" dirty="0">
                <a:cs typeface="Trebuchet MS"/>
              </a:rPr>
              <a:t>protection for young </a:t>
            </a:r>
            <a:r>
              <a:rPr lang="en-US" sz="2800" dirty="0" smtClean="0">
                <a:cs typeface="Trebuchet MS"/>
              </a:rPr>
              <a:t>adults: out-of pocket expenditures  &gt;$1,500 decreased from 4.2% to 2.9%</a:t>
            </a:r>
            <a:endParaRPr lang="en-US" sz="2800" dirty="0">
              <a:cs typeface="Trebuchet MS"/>
            </a:endParaRPr>
          </a:p>
          <a:p>
            <a:pPr lvl="1">
              <a:spcBef>
                <a:spcPts val="1000"/>
              </a:spcBef>
              <a:buFont typeface="Arial" pitchFamily="34" charset="0"/>
              <a:buChar char="•"/>
              <a:defRPr/>
            </a:pPr>
            <a:endParaRPr lang="en-US" sz="2000" dirty="0" smtClean="0">
              <a:cs typeface="Trebuchet MS"/>
            </a:endParaRPr>
          </a:p>
          <a:p>
            <a:pPr lvl="1">
              <a:spcBef>
                <a:spcPts val="1000"/>
              </a:spcBef>
              <a:buFont typeface="Arial" pitchFamily="34" charset="0"/>
              <a:buChar char="•"/>
              <a:defRPr/>
            </a:pPr>
            <a:endParaRPr lang="en-US" sz="2000" dirty="0" smtClean="0">
              <a:cs typeface="Trebuchet MS"/>
            </a:endParaRPr>
          </a:p>
          <a:p>
            <a:pPr marL="0" indent="0">
              <a:spcBef>
                <a:spcPts val="1000"/>
              </a:spcBef>
              <a:buNone/>
              <a:defRPr/>
            </a:pPr>
            <a:endParaRPr lang="en-US" sz="2400" dirty="0">
              <a:cs typeface="Trebuchet MS"/>
            </a:endParaRPr>
          </a:p>
        </p:txBody>
      </p:sp>
      <p:sp>
        <p:nvSpPr>
          <p:cNvPr id="5" name="TextBox 4"/>
          <p:cNvSpPr txBox="1"/>
          <p:nvPr/>
        </p:nvSpPr>
        <p:spPr>
          <a:xfrm>
            <a:off x="-9525" y="6580999"/>
            <a:ext cx="5334000" cy="277001"/>
          </a:xfrm>
          <a:prstGeom prst="rect">
            <a:avLst/>
          </a:prstGeom>
          <a:noFill/>
        </p:spPr>
        <p:txBody>
          <a:bodyPr wrap="square" rtlCol="0">
            <a:spAutoFit/>
          </a:bodyPr>
          <a:lstStyle/>
          <a:p>
            <a:r>
              <a:rPr lang="en-US" sz="1200" i="1" dirty="0" smtClean="0">
                <a:solidFill>
                  <a:schemeClr val="bg1"/>
                </a:solidFill>
              </a:rPr>
              <a:t> Mulcahy et al. 2013; Busch et al. 2014</a:t>
            </a:r>
            <a:endParaRPr lang="en-US" sz="1200" i="1" dirty="0">
              <a:solidFill>
                <a:schemeClr val="bg1"/>
              </a:solidFill>
            </a:endParaRPr>
          </a:p>
        </p:txBody>
      </p:sp>
      <p:sp>
        <p:nvSpPr>
          <p:cNvPr id="7" name="Rectangle 6"/>
          <p:cNvSpPr/>
          <p:nvPr/>
        </p:nvSpPr>
        <p:spPr>
          <a:xfrm>
            <a:off x="533400" y="5254825"/>
            <a:ext cx="7467600"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40149218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22" y="2791013"/>
            <a:ext cx="8229600" cy="1143000"/>
          </a:xfrm>
        </p:spPr>
        <p:txBody>
          <a:bodyPr>
            <a:noAutofit/>
          </a:bodyPr>
          <a:lstStyle/>
          <a:p>
            <a:pPr>
              <a:spcBef>
                <a:spcPts val="0"/>
              </a:spcBef>
            </a:pPr>
            <a:r>
              <a:rPr lang="en-US" sz="5400" dirty="0" smtClean="0">
                <a:effectLst>
                  <a:outerShdw blurRad="38100" dist="38100" dir="2700000" algn="tl">
                    <a:srgbClr val="000000">
                      <a:alpha val="43137"/>
                    </a:srgbClr>
                  </a:outerShdw>
                </a:effectLst>
              </a:rPr>
              <a:t>Young Adult Health Issues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and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Health Care Needs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056817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88" y="293967"/>
            <a:ext cx="8229600" cy="1143000"/>
          </a:xfrm>
        </p:spPr>
        <p:txBody>
          <a:bodyPr>
            <a:normAutofit/>
          </a:bodyPr>
          <a:lstStyle/>
          <a:p>
            <a:r>
              <a:rPr lang="en-US" b="1" dirty="0" smtClean="0">
                <a:solidFill>
                  <a:srgbClr val="FFFF00"/>
                </a:solidFill>
                <a:effectLst>
                  <a:outerShdw blurRad="38100" dist="38100" dir="2700000" algn="tl">
                    <a:srgbClr val="000000">
                      <a:alpha val="43137"/>
                    </a:srgbClr>
                  </a:outerShdw>
                </a:effectLst>
                <a:latin typeface="+mj-lt"/>
              </a:rPr>
              <a:t>ACA improved access to care </a:t>
            </a:r>
            <a:endParaRPr lang="en-US" b="1"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4294967295"/>
          </p:nvPr>
        </p:nvSpPr>
        <p:spPr>
          <a:xfrm>
            <a:off x="471488" y="1866901"/>
            <a:ext cx="8048625" cy="4210050"/>
          </a:xfrm>
        </p:spPr>
        <p:txBody>
          <a:bodyPr>
            <a:normAutofit/>
          </a:bodyPr>
          <a:lstStyle/>
          <a:p>
            <a:pPr marL="0" indent="0">
              <a:buNone/>
            </a:pPr>
            <a:r>
              <a:rPr lang="en-US" sz="2800" dirty="0" smtClean="0">
                <a:cs typeface="Trebuchet MS"/>
              </a:rPr>
              <a:t>Two similar studies with conflicting results:  </a:t>
            </a:r>
          </a:p>
          <a:p>
            <a:r>
              <a:rPr lang="en-US" sz="2800" dirty="0" smtClean="0">
                <a:cs typeface="Trebuchet MS"/>
              </a:rPr>
              <a:t>Compared age 19-25 to 26-34</a:t>
            </a:r>
          </a:p>
          <a:p>
            <a:r>
              <a:rPr lang="en-US" sz="2800" dirty="0" smtClean="0">
                <a:cs typeface="Trebuchet MS"/>
              </a:rPr>
              <a:t>“Limited </a:t>
            </a:r>
            <a:r>
              <a:rPr lang="en-US" sz="2800" dirty="0">
                <a:cs typeface="Trebuchet MS"/>
              </a:rPr>
              <a:t>impact on health and access” </a:t>
            </a:r>
            <a:r>
              <a:rPr lang="en-US" sz="2000" i="1" dirty="0" smtClean="0">
                <a:cs typeface="Trebuchet MS"/>
              </a:rPr>
              <a:t>(</a:t>
            </a:r>
            <a:r>
              <a:rPr lang="en-US" sz="2000" i="1" dirty="0">
                <a:cs typeface="Trebuchet MS"/>
              </a:rPr>
              <a:t>K</a:t>
            </a:r>
            <a:r>
              <a:rPr lang="en-US" sz="2000" i="1" dirty="0" smtClean="0">
                <a:cs typeface="Trebuchet MS"/>
              </a:rPr>
              <a:t>otagal et al.)</a:t>
            </a:r>
          </a:p>
          <a:p>
            <a:r>
              <a:rPr lang="en-US" sz="2800" dirty="0" smtClean="0">
                <a:cs typeface="Trebuchet MS"/>
              </a:rPr>
              <a:t>Reassessed </a:t>
            </a:r>
            <a:r>
              <a:rPr lang="en-US" sz="2800" dirty="0">
                <a:cs typeface="Trebuchet MS"/>
              </a:rPr>
              <a:t>using larger sample size and different methods </a:t>
            </a:r>
            <a:r>
              <a:rPr lang="en-US" sz="2000" i="1" dirty="0" smtClean="0">
                <a:cs typeface="Trebuchet MS"/>
              </a:rPr>
              <a:t>(Wallace &amp; Sommers)</a:t>
            </a:r>
          </a:p>
          <a:p>
            <a:pPr lvl="1">
              <a:buFont typeface="Wingdings" charset="2"/>
              <a:buChar char="§"/>
            </a:pPr>
            <a:r>
              <a:rPr lang="en-US" dirty="0" smtClean="0">
                <a:cs typeface="Trebuchet MS"/>
              </a:rPr>
              <a:t>2.4% increase in usual source of care</a:t>
            </a:r>
          </a:p>
          <a:p>
            <a:pPr lvl="1">
              <a:buFont typeface="Wingdings" charset="2"/>
              <a:buChar char="§"/>
            </a:pPr>
            <a:r>
              <a:rPr lang="en-US" sz="2800" dirty="0" smtClean="0">
                <a:cs typeface="Trebuchet MS"/>
              </a:rPr>
              <a:t>1.9% decrease in the inability to see a physician due to cost</a:t>
            </a:r>
          </a:p>
          <a:p>
            <a:pPr lvl="1">
              <a:spcBef>
                <a:spcPts val="1000"/>
              </a:spcBef>
              <a:buFont typeface="Arial" pitchFamily="34" charset="0"/>
              <a:buChar char="•"/>
              <a:defRPr/>
            </a:pPr>
            <a:endParaRPr lang="en-US" sz="2000" dirty="0" smtClean="0">
              <a:cs typeface="Trebuchet MS"/>
            </a:endParaRPr>
          </a:p>
          <a:p>
            <a:pPr lvl="1">
              <a:spcBef>
                <a:spcPts val="1000"/>
              </a:spcBef>
              <a:buFont typeface="Arial" pitchFamily="34" charset="0"/>
              <a:buChar char="•"/>
              <a:defRPr/>
            </a:pPr>
            <a:endParaRPr lang="en-US" sz="2000" dirty="0" smtClean="0">
              <a:cs typeface="Trebuchet MS"/>
            </a:endParaRPr>
          </a:p>
          <a:p>
            <a:pPr marL="0" indent="0">
              <a:spcBef>
                <a:spcPts val="1000"/>
              </a:spcBef>
              <a:buNone/>
              <a:defRPr/>
            </a:pPr>
            <a:endParaRPr lang="en-US" sz="2400" dirty="0">
              <a:cs typeface="Trebuchet MS"/>
            </a:endParaRPr>
          </a:p>
        </p:txBody>
      </p:sp>
      <p:sp>
        <p:nvSpPr>
          <p:cNvPr id="5" name="TextBox 4"/>
          <p:cNvSpPr txBox="1"/>
          <p:nvPr/>
        </p:nvSpPr>
        <p:spPr>
          <a:xfrm>
            <a:off x="0" y="6580999"/>
            <a:ext cx="5334000" cy="277001"/>
          </a:xfrm>
          <a:prstGeom prst="rect">
            <a:avLst/>
          </a:prstGeom>
          <a:noFill/>
        </p:spPr>
        <p:txBody>
          <a:bodyPr wrap="square" rtlCol="0">
            <a:spAutoFit/>
          </a:bodyPr>
          <a:lstStyle/>
          <a:p>
            <a:r>
              <a:rPr lang="en-US" sz="1200" i="1" dirty="0" smtClean="0">
                <a:solidFill>
                  <a:schemeClr val="bg1"/>
                </a:solidFill>
              </a:rPr>
              <a:t>Kotagal et al., 2014; Wallace &amp; Sommers 2015</a:t>
            </a:r>
            <a:endParaRPr lang="en-US" sz="1200" i="1" dirty="0">
              <a:solidFill>
                <a:schemeClr val="bg1"/>
              </a:solidFill>
            </a:endParaRPr>
          </a:p>
        </p:txBody>
      </p:sp>
      <p:sp>
        <p:nvSpPr>
          <p:cNvPr id="7" name="Rectangle 6"/>
          <p:cNvSpPr/>
          <p:nvPr/>
        </p:nvSpPr>
        <p:spPr>
          <a:xfrm>
            <a:off x="533400" y="5254825"/>
            <a:ext cx="7467600"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404040056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88" y="450383"/>
            <a:ext cx="8229600" cy="1143000"/>
          </a:xfrm>
        </p:spPr>
        <p:txBody>
          <a:bodyPr>
            <a:noAutofit/>
          </a:bodyPr>
          <a:lstStyle/>
          <a:p>
            <a:r>
              <a:rPr lang="en-US" b="1" dirty="0" smtClean="0">
                <a:solidFill>
                  <a:srgbClr val="FFFF00"/>
                </a:solidFill>
                <a:effectLst>
                  <a:outerShdw blurRad="38100" dist="38100" dir="2700000" algn="tl">
                    <a:srgbClr val="000000">
                      <a:alpha val="43137"/>
                    </a:srgbClr>
                  </a:outerShdw>
                </a:effectLst>
              </a:rPr>
              <a:t>Improved coverage led to improved preventive care </a:t>
            </a:r>
            <a:endParaRPr lang="en-US"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0" y="6575120"/>
            <a:ext cx="5334000" cy="277001"/>
          </a:xfrm>
          <a:prstGeom prst="rect">
            <a:avLst/>
          </a:prstGeom>
          <a:noFill/>
        </p:spPr>
        <p:txBody>
          <a:bodyPr wrap="square" rtlCol="0">
            <a:spAutoFit/>
          </a:bodyPr>
          <a:lstStyle/>
          <a:p>
            <a:r>
              <a:rPr lang="en-US" sz="1200" i="1" dirty="0" smtClean="0">
                <a:solidFill>
                  <a:schemeClr val="bg1"/>
                </a:solidFill>
              </a:rPr>
              <a:t>Lau et al., 2014</a:t>
            </a:r>
            <a:endParaRPr lang="en-US" sz="1200" i="1" dirty="0">
              <a:solidFill>
                <a:schemeClr val="bg1"/>
              </a:solidFill>
            </a:endParaRPr>
          </a:p>
        </p:txBody>
      </p:sp>
      <p:sp>
        <p:nvSpPr>
          <p:cNvPr id="7" name="Rectangle 6"/>
          <p:cNvSpPr/>
          <p:nvPr/>
        </p:nvSpPr>
        <p:spPr>
          <a:xfrm>
            <a:off x="533400" y="5375145"/>
            <a:ext cx="7467600" cy="307777"/>
          </a:xfrm>
          <a:prstGeom prst="rect">
            <a:avLst/>
          </a:prstGeom>
        </p:spPr>
        <p:txBody>
          <a:bodyPr wrap="square">
            <a:spAutoFit/>
          </a:bodyPr>
          <a:lstStyle/>
          <a:p>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2456524781"/>
              </p:ext>
            </p:extLst>
          </p:nvPr>
        </p:nvGraphicFramePr>
        <p:xfrm>
          <a:off x="457188" y="2824961"/>
          <a:ext cx="8229588" cy="2987040"/>
        </p:xfrm>
        <a:graphic>
          <a:graphicData uri="http://schemas.openxmlformats.org/drawingml/2006/table">
            <a:tbl>
              <a:tblPr firstRow="1" bandRow="1">
                <a:tableStyleId>{5C22544A-7EE6-4342-B048-85BDC9FD1C3A}</a:tableStyleId>
              </a:tblPr>
              <a:tblGrid>
                <a:gridCol w="5305938"/>
                <a:gridCol w="1383632"/>
                <a:gridCol w="1540018"/>
              </a:tblGrid>
              <a:tr h="370840">
                <a:tc>
                  <a:txBody>
                    <a:bodyPr/>
                    <a:lstStyle/>
                    <a:p>
                      <a:endParaRPr lang="en-US" sz="2200" dirty="0"/>
                    </a:p>
                  </a:txBody>
                  <a:tcPr/>
                </a:tc>
                <a:tc gridSpan="2">
                  <a:txBody>
                    <a:bodyPr/>
                    <a:lstStyle/>
                    <a:p>
                      <a:pPr algn="ctr"/>
                      <a:r>
                        <a:rPr lang="en-US" sz="2200" dirty="0" smtClean="0"/>
                        <a:t>MEPS Participants, %</a:t>
                      </a:r>
                      <a:endParaRPr lang="en-US" sz="2200" dirty="0"/>
                    </a:p>
                  </a:txBody>
                  <a:tcPr/>
                </a:tc>
                <a:tc hMerge="1">
                  <a:txBody>
                    <a:bodyPr/>
                    <a:lstStyle/>
                    <a:p>
                      <a:endParaRPr lang="en-US" dirty="0"/>
                    </a:p>
                  </a:txBody>
                  <a:tcPr/>
                </a:tc>
              </a:tr>
              <a:tr h="370840">
                <a:tc>
                  <a:txBody>
                    <a:bodyPr/>
                    <a:lstStyle/>
                    <a:p>
                      <a:r>
                        <a:rPr lang="en-US" sz="2200" b="1" dirty="0" smtClean="0"/>
                        <a:t>Service Received</a:t>
                      </a:r>
                      <a:endParaRPr lang="en-US" sz="2200" b="1" dirty="0"/>
                    </a:p>
                  </a:txBody>
                  <a:tcPr/>
                </a:tc>
                <a:tc>
                  <a:txBody>
                    <a:bodyPr/>
                    <a:lstStyle/>
                    <a:p>
                      <a:pPr algn="ctr"/>
                      <a:r>
                        <a:rPr lang="en-US" sz="2200" b="1" dirty="0" smtClean="0"/>
                        <a:t>2009</a:t>
                      </a:r>
                      <a:endParaRPr lang="en-US" sz="2200" b="1" dirty="0"/>
                    </a:p>
                  </a:txBody>
                  <a:tcPr/>
                </a:tc>
                <a:tc>
                  <a:txBody>
                    <a:bodyPr/>
                    <a:lstStyle/>
                    <a:p>
                      <a:pPr algn="ctr"/>
                      <a:r>
                        <a:rPr lang="en-US" sz="2200" b="1" dirty="0" smtClean="0"/>
                        <a:t>2011</a:t>
                      </a:r>
                      <a:endParaRPr lang="en-US" sz="2200" b="1" dirty="0"/>
                    </a:p>
                  </a:txBody>
                  <a:tcPr/>
                </a:tc>
              </a:tr>
              <a:tr h="370840">
                <a:tc>
                  <a:txBody>
                    <a:bodyPr/>
                    <a:lstStyle/>
                    <a:p>
                      <a:r>
                        <a:rPr lang="en-US" sz="2200" b="0" i="0" u="none" strike="noStrike" kern="1200" baseline="0" dirty="0" smtClean="0">
                          <a:solidFill>
                            <a:schemeClr val="dk1"/>
                          </a:solidFill>
                          <a:latin typeface="+mn-lt"/>
                          <a:ea typeface="+mn-ea"/>
                          <a:cs typeface="+mn-cs"/>
                        </a:rPr>
                        <a:t>Routine examination in past year</a:t>
                      </a:r>
                      <a:endParaRPr lang="en-US" sz="2200" dirty="0"/>
                    </a:p>
                  </a:txBody>
                  <a:tcPr/>
                </a:tc>
                <a:tc>
                  <a:txBody>
                    <a:bodyPr/>
                    <a:lstStyle/>
                    <a:p>
                      <a:pPr algn="ctr"/>
                      <a:r>
                        <a:rPr lang="en-US" sz="2200" dirty="0" smtClean="0"/>
                        <a:t>44.1</a:t>
                      </a:r>
                      <a:endParaRPr lang="en-US" sz="2200" dirty="0"/>
                    </a:p>
                  </a:txBody>
                  <a:tcPr/>
                </a:tc>
                <a:tc>
                  <a:txBody>
                    <a:bodyPr/>
                    <a:lstStyle/>
                    <a:p>
                      <a:pPr algn="ctr"/>
                      <a:r>
                        <a:rPr lang="en-US" sz="2200" dirty="0" smtClean="0"/>
                        <a:t>47.8</a:t>
                      </a:r>
                      <a:endParaRPr lang="en-US" sz="2200" dirty="0"/>
                    </a:p>
                  </a:txBody>
                  <a:tcPr/>
                </a:tc>
              </a:tr>
              <a:tr h="370840">
                <a:tc>
                  <a:txBody>
                    <a:bodyPr/>
                    <a:lstStyle/>
                    <a:p>
                      <a:r>
                        <a:rPr lang="en-US" sz="2200" b="0" i="0" u="none" strike="noStrike" kern="1200" baseline="0" dirty="0" smtClean="0">
                          <a:solidFill>
                            <a:schemeClr val="dk1"/>
                          </a:solidFill>
                          <a:latin typeface="+mn-lt"/>
                          <a:ea typeface="+mn-ea"/>
                          <a:cs typeface="+mn-cs"/>
                        </a:rPr>
                        <a:t>Blood pressure screening in past year</a:t>
                      </a:r>
                      <a:endParaRPr lang="en-US" sz="2200" dirty="0"/>
                    </a:p>
                  </a:txBody>
                  <a:tcPr/>
                </a:tc>
                <a:tc>
                  <a:txBody>
                    <a:bodyPr/>
                    <a:lstStyle/>
                    <a:p>
                      <a:pPr algn="ctr"/>
                      <a:r>
                        <a:rPr lang="en-US" sz="2200" dirty="0" smtClean="0"/>
                        <a:t>65.2</a:t>
                      </a:r>
                      <a:endParaRPr lang="en-US" sz="2200" dirty="0"/>
                    </a:p>
                  </a:txBody>
                  <a:tcPr/>
                </a:tc>
                <a:tc>
                  <a:txBody>
                    <a:bodyPr/>
                    <a:lstStyle/>
                    <a:p>
                      <a:pPr algn="ctr"/>
                      <a:r>
                        <a:rPr lang="en-US" sz="2200" dirty="0" smtClean="0"/>
                        <a:t>68.3</a:t>
                      </a:r>
                      <a:endParaRPr lang="en-US" sz="2200" dirty="0"/>
                    </a:p>
                  </a:txBody>
                  <a:tcPr/>
                </a:tc>
              </a:tr>
              <a:tr h="370840">
                <a:tc>
                  <a:txBody>
                    <a:bodyPr/>
                    <a:lstStyle/>
                    <a:p>
                      <a:r>
                        <a:rPr lang="en-US" sz="2200" b="0" i="0" u="none" strike="noStrike" kern="1200" baseline="0" dirty="0" smtClean="0">
                          <a:solidFill>
                            <a:schemeClr val="dk1"/>
                          </a:solidFill>
                          <a:latin typeface="+mn-lt"/>
                          <a:ea typeface="+mn-ea"/>
                          <a:cs typeface="+mn-cs"/>
                        </a:rPr>
                        <a:t>Cholesterol screening in past year</a:t>
                      </a:r>
                      <a:endParaRPr lang="en-US" sz="2200" dirty="0"/>
                    </a:p>
                  </a:txBody>
                  <a:tcPr/>
                </a:tc>
                <a:tc>
                  <a:txBody>
                    <a:bodyPr/>
                    <a:lstStyle/>
                    <a:p>
                      <a:pPr algn="ctr"/>
                      <a:r>
                        <a:rPr lang="en-US" sz="2200" dirty="0" smtClean="0"/>
                        <a:t>24.3</a:t>
                      </a:r>
                      <a:endParaRPr lang="en-US" sz="2200" dirty="0"/>
                    </a:p>
                  </a:txBody>
                  <a:tcPr/>
                </a:tc>
                <a:tc>
                  <a:txBody>
                    <a:bodyPr/>
                    <a:lstStyle/>
                    <a:p>
                      <a:pPr algn="ctr"/>
                      <a:r>
                        <a:rPr lang="en-US" sz="2200" dirty="0" smtClean="0"/>
                        <a:t>29.1</a:t>
                      </a:r>
                      <a:endParaRPr lang="en-US" sz="2200" dirty="0"/>
                    </a:p>
                  </a:txBody>
                  <a:tcPr/>
                </a:tc>
              </a:tr>
              <a:tr h="370840">
                <a:tc>
                  <a:txBody>
                    <a:bodyPr/>
                    <a:lstStyle/>
                    <a:p>
                      <a:r>
                        <a:rPr lang="en-US" sz="2200" b="0" i="0" u="none" strike="noStrike" kern="1200" baseline="0" dirty="0" smtClean="0">
                          <a:solidFill>
                            <a:schemeClr val="dk1"/>
                          </a:solidFill>
                          <a:latin typeface="+mn-lt"/>
                          <a:ea typeface="+mn-ea"/>
                          <a:cs typeface="+mn-cs"/>
                        </a:rPr>
                        <a:t>Influenza immunization in past year</a:t>
                      </a:r>
                      <a:endParaRPr lang="en-US" sz="2200" dirty="0"/>
                    </a:p>
                  </a:txBody>
                  <a:tcPr/>
                </a:tc>
                <a:tc>
                  <a:txBody>
                    <a:bodyPr/>
                    <a:lstStyle/>
                    <a:p>
                      <a:pPr algn="ctr"/>
                      <a:r>
                        <a:rPr lang="en-US" sz="2200" dirty="0" smtClean="0"/>
                        <a:t>21.5</a:t>
                      </a:r>
                      <a:endParaRPr lang="en-US" sz="2200" dirty="0"/>
                    </a:p>
                  </a:txBody>
                  <a:tcPr/>
                </a:tc>
                <a:tc>
                  <a:txBody>
                    <a:bodyPr/>
                    <a:lstStyle/>
                    <a:p>
                      <a:pPr algn="ctr"/>
                      <a:r>
                        <a:rPr lang="en-US" sz="2200" dirty="0" smtClean="0"/>
                        <a:t>22.1</a:t>
                      </a:r>
                      <a:endParaRPr lang="en-US" sz="2200" dirty="0"/>
                    </a:p>
                  </a:txBody>
                  <a:tcPr/>
                </a:tc>
              </a:tr>
              <a:tr h="370840">
                <a:tc>
                  <a:txBody>
                    <a:bodyPr/>
                    <a:lstStyle/>
                    <a:p>
                      <a:r>
                        <a:rPr lang="en-US" sz="2200" b="0" i="0" u="none" strike="noStrike" kern="1200" baseline="0" dirty="0" smtClean="0">
                          <a:solidFill>
                            <a:schemeClr val="dk1"/>
                          </a:solidFill>
                          <a:latin typeface="+mn-lt"/>
                          <a:ea typeface="+mn-ea"/>
                          <a:cs typeface="+mn-cs"/>
                        </a:rPr>
                        <a:t>Annual dental visit in past year</a:t>
                      </a:r>
                      <a:endParaRPr lang="en-US" sz="2200" dirty="0"/>
                    </a:p>
                  </a:txBody>
                  <a:tcPr/>
                </a:tc>
                <a:tc>
                  <a:txBody>
                    <a:bodyPr/>
                    <a:lstStyle/>
                    <a:p>
                      <a:pPr algn="ctr"/>
                      <a:r>
                        <a:rPr lang="en-US" sz="2200" dirty="0" smtClean="0"/>
                        <a:t>55.2</a:t>
                      </a:r>
                      <a:endParaRPr lang="en-US" sz="2200" dirty="0"/>
                    </a:p>
                  </a:txBody>
                  <a:tcPr/>
                </a:tc>
                <a:tc>
                  <a:txBody>
                    <a:bodyPr/>
                    <a:lstStyle/>
                    <a:p>
                      <a:pPr algn="ctr"/>
                      <a:r>
                        <a:rPr lang="en-US" sz="2200" dirty="0" smtClean="0"/>
                        <a:t>60.9</a:t>
                      </a:r>
                      <a:endParaRPr lang="en-US" sz="2200" dirty="0"/>
                    </a:p>
                  </a:txBody>
                  <a:tcPr/>
                </a:tc>
              </a:tr>
            </a:tbl>
          </a:graphicData>
        </a:graphic>
      </p:graphicFrame>
      <p:sp>
        <p:nvSpPr>
          <p:cNvPr id="6" name="Rectangle 5"/>
          <p:cNvSpPr/>
          <p:nvPr/>
        </p:nvSpPr>
        <p:spPr>
          <a:xfrm>
            <a:off x="380999" y="2031763"/>
            <a:ext cx="8510335" cy="461665"/>
          </a:xfrm>
          <a:prstGeom prst="rect">
            <a:avLst/>
          </a:prstGeom>
        </p:spPr>
        <p:txBody>
          <a:bodyPr wrap="square">
            <a:spAutoFit/>
          </a:bodyPr>
          <a:lstStyle/>
          <a:p>
            <a:r>
              <a:rPr lang="en-US" sz="2400" b="1" dirty="0" smtClean="0">
                <a:solidFill>
                  <a:schemeClr val="bg1"/>
                </a:solidFill>
              </a:rPr>
              <a:t>Past</a:t>
            </a:r>
            <a:r>
              <a:rPr lang="en-US" sz="2400" b="1" dirty="0">
                <a:solidFill>
                  <a:schemeClr val="bg1"/>
                </a:solidFill>
              </a:rPr>
              <a:t>-Year Routine Examination and </a:t>
            </a:r>
            <a:r>
              <a:rPr lang="en-US" sz="2400" b="1" dirty="0" smtClean="0">
                <a:solidFill>
                  <a:schemeClr val="bg1"/>
                </a:solidFill>
              </a:rPr>
              <a:t>Preventive Services</a:t>
            </a:r>
            <a:endParaRPr lang="en-US" sz="2400" b="1" dirty="0">
              <a:solidFill>
                <a:schemeClr val="bg1"/>
              </a:solidFill>
            </a:endParaRPr>
          </a:p>
        </p:txBody>
      </p:sp>
      <p:sp>
        <p:nvSpPr>
          <p:cNvPr id="4" name="TextBox 3"/>
          <p:cNvSpPr txBox="1"/>
          <p:nvPr/>
        </p:nvSpPr>
        <p:spPr>
          <a:xfrm>
            <a:off x="453191" y="5903312"/>
            <a:ext cx="4728346" cy="338554"/>
          </a:xfrm>
          <a:prstGeom prst="rect">
            <a:avLst/>
          </a:prstGeom>
          <a:noFill/>
        </p:spPr>
        <p:txBody>
          <a:bodyPr wrap="none" rtlCol="0">
            <a:spAutoFit/>
          </a:bodyPr>
          <a:lstStyle/>
          <a:p>
            <a:r>
              <a:rPr lang="en-US" sz="1600" i="1" dirty="0" smtClean="0">
                <a:solidFill>
                  <a:schemeClr val="bg1"/>
                </a:solidFill>
              </a:rPr>
              <a:t>Abbreviation: MEPS, Medical Expenditure Panel Survey</a:t>
            </a:r>
            <a:endParaRPr lang="en-US" sz="1600" i="1" dirty="0">
              <a:solidFill>
                <a:schemeClr val="bg1"/>
              </a:solidFill>
            </a:endParaRPr>
          </a:p>
        </p:txBody>
      </p:sp>
    </p:spTree>
    <p:extLst>
      <p:ext uri="{BB962C8B-B14F-4D97-AF65-F5344CB8AC3E}">
        <p14:creationId xmlns:p14="http://schemas.microsoft.com/office/powerpoint/2010/main" val="398001003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88" y="293967"/>
            <a:ext cx="8229600" cy="1143000"/>
          </a:xfrm>
        </p:spPr>
        <p:txBody>
          <a:bodyPr>
            <a:normAutofit/>
          </a:bodyPr>
          <a:lstStyle/>
          <a:p>
            <a:r>
              <a:rPr lang="en-US" b="1" dirty="0" smtClean="0">
                <a:solidFill>
                  <a:srgbClr val="FFFF00"/>
                </a:solidFill>
                <a:effectLst>
                  <a:outerShdw blurRad="38100" dist="38100" dir="2700000" algn="tl">
                    <a:srgbClr val="000000">
                      <a:alpha val="43137"/>
                    </a:srgbClr>
                  </a:outerShdw>
                </a:effectLst>
                <a:latin typeface="+mj-lt"/>
              </a:rPr>
              <a:t>ACA improved care coordination?</a:t>
            </a:r>
            <a:endParaRPr lang="en-US" b="1" dirty="0">
              <a:solidFill>
                <a:srgbClr val="FFFF00"/>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4294967295"/>
          </p:nvPr>
        </p:nvSpPr>
        <p:spPr>
          <a:xfrm>
            <a:off x="519113" y="1895476"/>
            <a:ext cx="8048625" cy="4210050"/>
          </a:xfrm>
        </p:spPr>
        <p:txBody>
          <a:bodyPr>
            <a:normAutofit/>
          </a:bodyPr>
          <a:lstStyle/>
          <a:p>
            <a:r>
              <a:rPr lang="en-US" sz="2800" dirty="0" smtClean="0">
                <a:cs typeface="Trebuchet MS"/>
              </a:rPr>
              <a:t>Reduced ED visits</a:t>
            </a:r>
          </a:p>
          <a:p>
            <a:pPr lvl="1">
              <a:buFont typeface="Wingdings" charset="2"/>
              <a:buChar char="§"/>
            </a:pPr>
            <a:r>
              <a:rPr lang="en-US" sz="2600" b="1" dirty="0" smtClean="0">
                <a:cs typeface="Trebuchet MS"/>
              </a:rPr>
              <a:t>19-25 age group had a decrease of 2.7 ED visits per 1,000 people compared to the 26-31 age group—a reduction of 60,000 ED visits in CA, NY and FL between 2009-2011</a:t>
            </a:r>
            <a:endParaRPr lang="en-US" sz="2600" b="1" dirty="0"/>
          </a:p>
          <a:p>
            <a:r>
              <a:rPr lang="en-US" sz="2800" dirty="0" smtClean="0">
                <a:cs typeface="Trebuchet MS"/>
              </a:rPr>
              <a:t>Increased </a:t>
            </a:r>
            <a:r>
              <a:rPr lang="en-US" sz="2800" dirty="0">
                <a:cs typeface="Trebuchet MS"/>
              </a:rPr>
              <a:t>m</a:t>
            </a:r>
            <a:r>
              <a:rPr lang="en-US" sz="2800" dirty="0" smtClean="0">
                <a:cs typeface="Trebuchet MS"/>
              </a:rPr>
              <a:t>ental health treatment</a:t>
            </a:r>
          </a:p>
          <a:p>
            <a:pPr lvl="1">
              <a:buFont typeface="Wingdings" charset="2"/>
              <a:buChar char="§"/>
            </a:pPr>
            <a:r>
              <a:rPr lang="en-US" sz="2600" dirty="0" smtClean="0">
                <a:cs typeface="Trebuchet MS"/>
              </a:rPr>
              <a:t>18-25 age group had a 5.3% increase relative to 26-35 age group between 2008-2012</a:t>
            </a:r>
            <a:endParaRPr lang="en-US" sz="2600" b="1" u="sng" dirty="0" smtClean="0">
              <a:cs typeface="Trebuchet MS"/>
            </a:endParaRPr>
          </a:p>
          <a:p>
            <a:pPr lvl="1">
              <a:spcBef>
                <a:spcPts val="1000"/>
              </a:spcBef>
              <a:buFont typeface="Arial" pitchFamily="34" charset="0"/>
              <a:buChar char="•"/>
              <a:defRPr/>
            </a:pPr>
            <a:endParaRPr lang="en-US" sz="2000" dirty="0" smtClean="0">
              <a:cs typeface="Trebuchet MS"/>
            </a:endParaRPr>
          </a:p>
          <a:p>
            <a:pPr lvl="1">
              <a:spcBef>
                <a:spcPts val="1000"/>
              </a:spcBef>
              <a:buFont typeface="Arial" pitchFamily="34" charset="0"/>
              <a:buChar char="•"/>
              <a:defRPr/>
            </a:pPr>
            <a:endParaRPr lang="en-US" sz="2000" dirty="0" smtClean="0">
              <a:cs typeface="Trebuchet MS"/>
            </a:endParaRPr>
          </a:p>
          <a:p>
            <a:pPr marL="0" indent="0">
              <a:spcBef>
                <a:spcPts val="1000"/>
              </a:spcBef>
              <a:buNone/>
              <a:defRPr/>
            </a:pPr>
            <a:endParaRPr lang="en-US" sz="2400" dirty="0">
              <a:cs typeface="Trebuchet MS"/>
            </a:endParaRPr>
          </a:p>
        </p:txBody>
      </p:sp>
      <p:sp>
        <p:nvSpPr>
          <p:cNvPr id="5" name="TextBox 4"/>
          <p:cNvSpPr txBox="1"/>
          <p:nvPr/>
        </p:nvSpPr>
        <p:spPr>
          <a:xfrm>
            <a:off x="0" y="6587701"/>
            <a:ext cx="5334000" cy="277001"/>
          </a:xfrm>
          <a:prstGeom prst="rect">
            <a:avLst/>
          </a:prstGeom>
          <a:noFill/>
        </p:spPr>
        <p:txBody>
          <a:bodyPr wrap="square" rtlCol="0">
            <a:spAutoFit/>
          </a:bodyPr>
          <a:lstStyle/>
          <a:p>
            <a:r>
              <a:rPr lang="en-US" sz="1200" i="1" dirty="0" smtClean="0">
                <a:solidFill>
                  <a:schemeClr val="bg1"/>
                </a:solidFill>
              </a:rPr>
              <a:t>Hernandez-Boussard et al., 2014; Saloner &amp; Le Cook 2014</a:t>
            </a:r>
            <a:endParaRPr lang="en-US" sz="1200" i="1" dirty="0">
              <a:solidFill>
                <a:schemeClr val="bg1"/>
              </a:solidFill>
            </a:endParaRPr>
          </a:p>
        </p:txBody>
      </p:sp>
      <p:sp>
        <p:nvSpPr>
          <p:cNvPr id="7" name="Rectangle 6"/>
          <p:cNvSpPr/>
          <p:nvPr/>
        </p:nvSpPr>
        <p:spPr>
          <a:xfrm>
            <a:off x="533400" y="5254825"/>
            <a:ext cx="7467600"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178760112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228601"/>
            <a:ext cx="8314267" cy="1362075"/>
          </a:xfrm>
        </p:spPr>
        <p:txBody>
          <a:bodyPr>
            <a:noAutofit/>
          </a:bodyPr>
          <a:lstStyle/>
          <a:p>
            <a:r>
              <a:rPr lang="en-US" dirty="0">
                <a:solidFill>
                  <a:srgbClr val="FFFF00"/>
                </a:solidFill>
                <a:effectLst>
                  <a:outerShdw blurRad="38100" dist="38100" dir="2700000" algn="tl">
                    <a:srgbClr val="000000">
                      <a:alpha val="43137"/>
                    </a:srgbClr>
                  </a:outerShdw>
                </a:effectLst>
                <a:latin typeface="+mn-lt"/>
              </a:rPr>
              <a:t>Challenges to the Success of </a:t>
            </a:r>
            <a:r>
              <a:rPr lang="en-US" dirty="0" smtClean="0">
                <a:solidFill>
                  <a:srgbClr val="FFFF00"/>
                </a:solidFill>
                <a:effectLst>
                  <a:outerShdw blurRad="38100" dist="38100" dir="2700000" algn="tl">
                    <a:srgbClr val="000000">
                      <a:alpha val="43137"/>
                    </a:srgbClr>
                  </a:outerShdw>
                </a:effectLst>
                <a:latin typeface="+mn-lt"/>
              </a:rPr>
              <a:t>ACA for  Young Adults</a:t>
            </a:r>
            <a:endParaRPr lang="en-US" dirty="0">
              <a:solidFill>
                <a:srgbClr val="FFFF00"/>
              </a:solidFill>
              <a:effectLst>
                <a:outerShdw blurRad="38100" dist="38100" dir="2700000" algn="tl">
                  <a:srgbClr val="000000">
                    <a:alpha val="43137"/>
                  </a:srgbClr>
                </a:outerShdw>
              </a:effectLst>
              <a:latin typeface="+mn-lt"/>
            </a:endParaRPr>
          </a:p>
        </p:txBody>
      </p:sp>
      <p:sp>
        <p:nvSpPr>
          <p:cNvPr id="83970" name="Content Placeholder 2"/>
          <p:cNvSpPr>
            <a:spLocks noGrp="1"/>
          </p:cNvSpPr>
          <p:nvPr>
            <p:ph idx="1"/>
          </p:nvPr>
        </p:nvSpPr>
        <p:spPr>
          <a:xfrm>
            <a:off x="440267" y="1857375"/>
            <a:ext cx="8331200" cy="3648075"/>
          </a:xfrm>
        </p:spPr>
        <p:txBody>
          <a:bodyPr>
            <a:normAutofit/>
          </a:bodyPr>
          <a:lstStyle/>
          <a:p>
            <a:pPr marL="342900" lvl="1" indent="-342900">
              <a:spcBef>
                <a:spcPts val="0"/>
              </a:spcBef>
              <a:buFont typeface="Arial" panose="020B0604020202020204" pitchFamily="34" charset="0"/>
              <a:buChar char="•"/>
            </a:pPr>
            <a:r>
              <a:rPr lang="en-US" sz="3000" dirty="0" smtClean="0"/>
              <a:t>Lack of knowledge of ACA’s benefits</a:t>
            </a:r>
          </a:p>
          <a:p>
            <a:pPr marL="342900" lvl="1" indent="-342900">
              <a:spcBef>
                <a:spcPts val="0"/>
              </a:spcBef>
              <a:buFont typeface="Arial" panose="020B0604020202020204" pitchFamily="34" charset="0"/>
              <a:buChar char="•"/>
            </a:pPr>
            <a:r>
              <a:rPr lang="en-US" sz="3000" dirty="0" smtClean="0"/>
              <a:t>No urgency to enroll/maintain </a:t>
            </a:r>
            <a:r>
              <a:rPr lang="en-US" sz="3000" dirty="0"/>
              <a:t>health </a:t>
            </a:r>
            <a:r>
              <a:rPr lang="en-US" sz="3000" dirty="0" smtClean="0"/>
              <a:t>insurance</a:t>
            </a:r>
            <a:endParaRPr lang="en-US" sz="3000" dirty="0"/>
          </a:p>
          <a:p>
            <a:pPr marL="342900" lvl="1" indent="-342900">
              <a:spcBef>
                <a:spcPts val="0"/>
              </a:spcBef>
              <a:buFont typeface="Arial" panose="020B0604020202020204" pitchFamily="34" charset="0"/>
              <a:buChar char="•"/>
            </a:pPr>
            <a:r>
              <a:rPr lang="en-US" sz="3000" dirty="0" smtClean="0"/>
              <a:t>May not see the value of prevention</a:t>
            </a:r>
          </a:p>
          <a:p>
            <a:pPr marL="342900" lvl="1" indent="-342900">
              <a:spcBef>
                <a:spcPts val="0"/>
              </a:spcBef>
              <a:buFont typeface="Arial" panose="020B0604020202020204" pitchFamily="34" charset="0"/>
              <a:buChar char="•"/>
            </a:pPr>
            <a:r>
              <a:rPr lang="en-US" sz="3000" dirty="0" smtClean="0"/>
              <a:t>Health care delivery system change lags insurance expansion</a:t>
            </a:r>
            <a:endParaRPr lang="en-US" sz="3000" dirty="0"/>
          </a:p>
          <a:p>
            <a:pPr marL="857250" lvl="2" indent="-457200">
              <a:spcBef>
                <a:spcPts val="0"/>
              </a:spcBef>
              <a:buFont typeface="Wingdings" charset="2"/>
              <a:buChar char="§"/>
            </a:pPr>
            <a:r>
              <a:rPr lang="en-US" sz="2600" dirty="0">
                <a:solidFill>
                  <a:srgbClr val="FFFFFF"/>
                </a:solidFill>
              </a:rPr>
              <a:t>C</a:t>
            </a:r>
            <a:r>
              <a:rPr lang="en-US" sz="2600" dirty="0" smtClean="0">
                <a:solidFill>
                  <a:srgbClr val="FFFFFF"/>
                </a:solidFill>
              </a:rPr>
              <a:t>onfidential care</a:t>
            </a:r>
          </a:p>
          <a:p>
            <a:pPr marL="857250" lvl="2" indent="-457200">
              <a:spcBef>
                <a:spcPts val="0"/>
              </a:spcBef>
              <a:buFont typeface="Wingdings" charset="2"/>
              <a:buChar char="§"/>
            </a:pPr>
            <a:r>
              <a:rPr lang="en-US" sz="2600" dirty="0" smtClean="0">
                <a:solidFill>
                  <a:srgbClr val="FFFFFF"/>
                </a:solidFill>
              </a:rPr>
              <a:t>Clinicians’ competency</a:t>
            </a:r>
          </a:p>
          <a:p>
            <a:pPr marL="857250" lvl="2" indent="-457200">
              <a:spcBef>
                <a:spcPts val="0"/>
              </a:spcBef>
              <a:buFont typeface="Wingdings" charset="2"/>
              <a:buChar char="§"/>
            </a:pPr>
            <a:r>
              <a:rPr lang="en-US" sz="2600" dirty="0" smtClean="0">
                <a:solidFill>
                  <a:srgbClr val="FFFFFF"/>
                </a:solidFill>
              </a:rPr>
              <a:t>Access</a:t>
            </a:r>
          </a:p>
          <a:p>
            <a:pPr marL="742950" lvl="2" indent="-342900">
              <a:spcBef>
                <a:spcPts val="0"/>
              </a:spcBef>
              <a:buFont typeface="Arial" panose="020B0604020202020204" pitchFamily="34" charset="0"/>
              <a:buChar char="•"/>
            </a:pPr>
            <a:endParaRPr lang="en-US" sz="2600" dirty="0" smtClean="0"/>
          </a:p>
        </p:txBody>
      </p:sp>
    </p:spTree>
    <p:extLst>
      <p:ext uri="{BB962C8B-B14F-4D97-AF65-F5344CB8AC3E}">
        <p14:creationId xmlns:p14="http://schemas.microsoft.com/office/powerpoint/2010/main" val="213068701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093"/>
            <a:ext cx="8229600" cy="1143000"/>
          </a:xfrm>
        </p:spPr>
        <p:txBody>
          <a:bodyPr>
            <a:noAutofit/>
          </a:bodyPr>
          <a:lstStyle/>
          <a:p>
            <a:pPr>
              <a:spcBef>
                <a:spcPts val="0"/>
              </a:spcBef>
            </a:pPr>
            <a:r>
              <a:rPr lang="en-US" sz="5400" dirty="0">
                <a:effectLst>
                  <a:outerShdw blurRad="38100" dist="38100" dir="2700000" algn="tl">
                    <a:srgbClr val="000000">
                      <a:alpha val="43137"/>
                    </a:srgbClr>
                  </a:outerShdw>
                </a:effectLst>
              </a:rPr>
              <a:t>Engaging </a:t>
            </a:r>
            <a:r>
              <a:rPr lang="en-US" sz="5400" dirty="0" smtClean="0">
                <a:effectLst>
                  <a:outerShdw blurRad="38100" dist="38100" dir="2700000" algn="tl">
                    <a:srgbClr val="000000">
                      <a:alpha val="43137"/>
                    </a:srgbClr>
                  </a:outerShdw>
                </a:effectLst>
              </a:rPr>
              <a:t>Young </a:t>
            </a:r>
            <a:r>
              <a:rPr lang="en-US" sz="5400" dirty="0">
                <a:effectLst>
                  <a:outerShdw blurRad="38100" dist="38100" dir="2700000" algn="tl">
                    <a:srgbClr val="000000">
                      <a:alpha val="43137"/>
                    </a:srgbClr>
                  </a:outerShdw>
                </a:effectLst>
              </a:rPr>
              <a:t>A</a:t>
            </a:r>
            <a:r>
              <a:rPr lang="en-US" sz="5400" dirty="0" smtClean="0">
                <a:effectLst>
                  <a:outerShdw blurRad="38100" dist="38100" dir="2700000" algn="tl">
                    <a:srgbClr val="000000">
                      <a:alpha val="43137"/>
                    </a:srgbClr>
                  </a:outerShdw>
                </a:effectLst>
              </a:rPr>
              <a:t>dults</a:t>
            </a:r>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A </a:t>
            </a:r>
            <a:r>
              <a:rPr lang="en-US" sz="5400" dirty="0">
                <a:effectLst>
                  <a:outerShdw blurRad="38100" dist="38100" dir="2700000" algn="tl">
                    <a:srgbClr val="000000">
                      <a:alpha val="43137"/>
                    </a:srgbClr>
                  </a:outerShdw>
                </a:effectLst>
              </a:rPr>
              <a:t>P</a:t>
            </a:r>
            <a:r>
              <a:rPr lang="en-US" sz="5400" dirty="0" smtClean="0">
                <a:effectLst>
                  <a:outerShdw blurRad="38100" dist="38100" dir="2700000" algn="tl">
                    <a:srgbClr val="000000">
                      <a:alpha val="43137"/>
                    </a:srgbClr>
                  </a:outerShdw>
                </a:effectLst>
              </a:rPr>
              <a:t>erspective </a:t>
            </a:r>
            <a:r>
              <a:rPr lang="en-US" sz="5400" dirty="0">
                <a:effectLst>
                  <a:outerShdw blurRad="38100" dist="38100" dir="2700000" algn="tl">
                    <a:srgbClr val="000000">
                      <a:alpha val="43137"/>
                    </a:srgbClr>
                  </a:outerShdw>
                </a:effectLst>
              </a:rPr>
              <a:t>F</a:t>
            </a:r>
            <a:r>
              <a:rPr lang="en-US" sz="5400" dirty="0" smtClean="0">
                <a:effectLst>
                  <a:outerShdw blurRad="38100" dist="38100" dir="2700000" algn="tl">
                    <a:srgbClr val="000000">
                      <a:alpha val="43137"/>
                    </a:srgbClr>
                  </a:outerShdw>
                </a:effectLst>
              </a:rPr>
              <a:t>rom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Young </a:t>
            </a:r>
            <a:r>
              <a:rPr lang="en-US" sz="5400" dirty="0" err="1" smtClean="0">
                <a:effectLst>
                  <a:outerShdw blurRad="38100" dist="38100" dir="2700000" algn="tl">
                    <a:srgbClr val="000000">
                      <a:alpha val="43137"/>
                    </a:srgbClr>
                  </a:outerShdw>
                </a:effectLst>
              </a:rPr>
              <a:t>Invincibles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948255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47674" y="1828944"/>
            <a:ext cx="8112125" cy="4978400"/>
          </a:xfrm>
        </p:spPr>
        <p:txBody>
          <a:bodyPr rtlCol="0">
            <a:noAutofit/>
          </a:bodyPr>
          <a:lstStyle/>
          <a:p>
            <a:pPr marL="228600" lvl="1" indent="-228600">
              <a:spcBef>
                <a:spcPts val="0"/>
              </a:spcBef>
              <a:buFont typeface="Arial" pitchFamily="34" charset="0"/>
              <a:buChar char="•"/>
              <a:defRPr/>
            </a:pPr>
            <a:r>
              <a:rPr lang="en-US" sz="2500" dirty="0" smtClean="0">
                <a:ea typeface="ＭＳ Ｐゴシック" charset="-128"/>
                <a:cs typeface="Trebuchet MS"/>
              </a:rPr>
              <a:t>Several risky behaviors &amp; health conditions peak during young adulthood. </a:t>
            </a:r>
          </a:p>
          <a:p>
            <a:pPr marL="228600" lvl="1" indent="-228600">
              <a:spcBef>
                <a:spcPts val="0"/>
              </a:spcBef>
              <a:buFont typeface="Arial" pitchFamily="34" charset="0"/>
              <a:buChar char="•"/>
              <a:defRPr/>
            </a:pPr>
            <a:r>
              <a:rPr lang="en-US" sz="2500" dirty="0" smtClean="0">
                <a:ea typeface="ＭＳ Ｐゴシック" charset="-128"/>
                <a:cs typeface="Trebuchet MS"/>
              </a:rPr>
              <a:t>Preventive Guidelines need further development</a:t>
            </a:r>
          </a:p>
          <a:p>
            <a:pPr marL="228600" lvl="1" indent="-228600">
              <a:spcBef>
                <a:spcPts val="0"/>
              </a:spcBef>
              <a:buFont typeface="Arial" pitchFamily="34" charset="0"/>
              <a:buChar char="•"/>
              <a:defRPr/>
            </a:pPr>
            <a:r>
              <a:rPr lang="en-US" sz="2500" dirty="0" smtClean="0">
                <a:ea typeface="ＭＳ Ｐゴシック" charset="-128"/>
                <a:cs typeface="Trebuchet MS"/>
              </a:rPr>
              <a:t>Low utilization rates with ER &amp; Acute Care being more common</a:t>
            </a:r>
          </a:p>
          <a:p>
            <a:pPr marL="228600" lvl="1" indent="-228600">
              <a:spcBef>
                <a:spcPts val="0"/>
              </a:spcBef>
              <a:buFont typeface="Arial" pitchFamily="34" charset="0"/>
              <a:buChar char="•"/>
              <a:defRPr/>
            </a:pPr>
            <a:r>
              <a:rPr lang="en-US" sz="2500" dirty="0" smtClean="0">
                <a:ea typeface="ＭＳ Ｐゴシック" charset="-128"/>
                <a:cs typeface="Trebuchet MS"/>
              </a:rPr>
              <a:t>ACA implementation is benefiting Young Adults</a:t>
            </a:r>
          </a:p>
          <a:p>
            <a:pPr marL="742950" lvl="2" indent="-342900">
              <a:spcBef>
                <a:spcPts val="0"/>
              </a:spcBef>
              <a:buFont typeface="Wingdings" charset="2"/>
              <a:buChar char="§"/>
              <a:defRPr/>
            </a:pPr>
            <a:r>
              <a:rPr lang="en-US" sz="2100" dirty="0" smtClean="0">
                <a:solidFill>
                  <a:srgbClr val="FFFFFF"/>
                </a:solidFill>
                <a:ea typeface="ＭＳ Ｐゴシック" charset="-128"/>
                <a:cs typeface="Trebuchet MS"/>
              </a:rPr>
              <a:t>Increased access</a:t>
            </a:r>
          </a:p>
          <a:p>
            <a:pPr marL="742950" lvl="2" indent="-342900">
              <a:spcBef>
                <a:spcPts val="0"/>
              </a:spcBef>
              <a:buFont typeface="Wingdings" charset="2"/>
              <a:buChar char="§"/>
              <a:defRPr/>
            </a:pPr>
            <a:r>
              <a:rPr lang="en-US" sz="2100" dirty="0" smtClean="0">
                <a:solidFill>
                  <a:srgbClr val="FFFFFF"/>
                </a:solidFill>
                <a:ea typeface="ＭＳ Ｐゴシック" charset="-128"/>
                <a:cs typeface="Trebuchet MS"/>
              </a:rPr>
              <a:t>Increased use of preventive care </a:t>
            </a:r>
          </a:p>
          <a:p>
            <a:pPr marL="228600" lvl="1" indent="-228600">
              <a:spcBef>
                <a:spcPts val="0"/>
              </a:spcBef>
              <a:buFont typeface="Arial" pitchFamily="34" charset="0"/>
              <a:buChar char="•"/>
              <a:defRPr/>
            </a:pPr>
            <a:r>
              <a:rPr lang="en-US" sz="2500" dirty="0" smtClean="0">
                <a:ea typeface="ＭＳ Ｐゴシック" charset="-128"/>
                <a:cs typeface="Trebuchet MS"/>
              </a:rPr>
              <a:t>Need more information on the perspectives </a:t>
            </a:r>
            <a:r>
              <a:rPr lang="en-US" sz="2400" dirty="0" smtClean="0">
                <a:ea typeface="ＭＳ Ｐゴシック" charset="-128"/>
                <a:cs typeface="Trebuchet MS"/>
              </a:rPr>
              <a:t>young adults</a:t>
            </a:r>
            <a:endParaRPr lang="en-US" sz="2500" dirty="0" smtClean="0">
              <a:ea typeface="ＭＳ Ｐゴシック" charset="-128"/>
              <a:cs typeface="Trebuchet MS"/>
            </a:endParaRPr>
          </a:p>
          <a:p>
            <a:pPr marL="0" lvl="1" indent="0">
              <a:spcBef>
                <a:spcPts val="0"/>
              </a:spcBef>
              <a:buNone/>
              <a:defRPr/>
            </a:pPr>
            <a:endParaRPr lang="en-US" sz="2500" dirty="0">
              <a:ea typeface="ＭＳ Ｐゴシック" charset="-128"/>
              <a:cs typeface="Trebuchet MS"/>
            </a:endParaRPr>
          </a:p>
          <a:p>
            <a:pPr marL="0" lvl="1" indent="0">
              <a:spcBef>
                <a:spcPts val="0"/>
              </a:spcBef>
              <a:buNone/>
              <a:defRPr/>
            </a:pPr>
            <a:endParaRPr lang="en-US" sz="2500" dirty="0" smtClean="0">
              <a:ea typeface="ＭＳ Ｐゴシック" charset="-128"/>
              <a:cs typeface="Trebuchet MS"/>
            </a:endParaRPr>
          </a:p>
        </p:txBody>
      </p:sp>
      <p:sp>
        <p:nvSpPr>
          <p:cNvPr id="57346" name="Title 1"/>
          <p:cNvSpPr>
            <a:spLocks noGrp="1"/>
          </p:cNvSpPr>
          <p:nvPr>
            <p:ph type="title"/>
          </p:nvPr>
        </p:nvSpPr>
        <p:spPr>
          <a:xfrm>
            <a:off x="321733" y="433388"/>
            <a:ext cx="8500534" cy="1044575"/>
          </a:xfrm>
        </p:spPr>
        <p:txBody>
          <a:bodyPr>
            <a:normAutofit/>
          </a:bodyPr>
          <a:lstStyle/>
          <a:p>
            <a:r>
              <a:rPr lang="en-US" sz="3600" dirty="0" smtClean="0">
                <a:latin typeface="+mn-lt"/>
              </a:rPr>
              <a:t>Summary</a:t>
            </a:r>
            <a:r>
              <a:rPr lang="en-US" sz="4000" b="0" i="1" dirty="0" smtClean="0">
                <a:solidFill>
                  <a:srgbClr val="CF00D2"/>
                </a:solidFill>
              </a:rPr>
              <a:t> </a:t>
            </a:r>
            <a:endParaRPr lang="en-US" sz="4000" b="0" i="1" dirty="0">
              <a:latin typeface="+mn-lt"/>
            </a:endParaRPr>
          </a:p>
        </p:txBody>
      </p:sp>
    </p:spTree>
    <p:extLst>
      <p:ext uri="{BB962C8B-B14F-4D97-AF65-F5344CB8AC3E}">
        <p14:creationId xmlns:p14="http://schemas.microsoft.com/office/powerpoint/2010/main" val="347169518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3232"/>
            <a:ext cx="8229600" cy="1143000"/>
          </a:xfrm>
        </p:spPr>
        <p:txBody>
          <a:bodyPr>
            <a:normAutofit/>
          </a:bodyPr>
          <a:lstStyle/>
          <a:p>
            <a:r>
              <a:rPr lang="en-US" sz="5400" dirty="0">
                <a:effectLst>
                  <a:outerShdw blurRad="38100" dist="38100" dir="2700000" algn="tl">
                    <a:srgbClr val="000000">
                      <a:alpha val="43137"/>
                    </a:srgbClr>
                  </a:outerShdw>
                </a:effectLst>
              </a:rPr>
              <a:t>Next </a:t>
            </a:r>
            <a:r>
              <a:rPr lang="en-US" sz="5400" dirty="0" smtClean="0">
                <a:effectLst>
                  <a:outerShdw blurRad="38100" dist="38100" dir="2700000" algn="tl">
                    <a:srgbClr val="000000">
                      <a:alpha val="43137"/>
                    </a:srgbClr>
                  </a:outerShdw>
                </a:effectLst>
              </a:rPr>
              <a:t>Steps</a:t>
            </a:r>
            <a:endParaRPr lang="en-US" sz="5400" dirty="0"/>
          </a:p>
        </p:txBody>
      </p:sp>
    </p:spTree>
    <p:extLst>
      <p:ext uri="{BB962C8B-B14F-4D97-AF65-F5344CB8AC3E}">
        <p14:creationId xmlns:p14="http://schemas.microsoft.com/office/powerpoint/2010/main" val="402750212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38150" y="1609725"/>
            <a:ext cx="8315325" cy="4978400"/>
          </a:xfrm>
        </p:spPr>
        <p:txBody>
          <a:bodyPr rtlCol="0">
            <a:noAutofit/>
          </a:bodyPr>
          <a:lstStyle/>
          <a:p>
            <a:pPr marL="463550" lvl="1" indent="-463550">
              <a:spcBef>
                <a:spcPts val="0"/>
              </a:spcBef>
              <a:buFont typeface="Arial" pitchFamily="34" charset="0"/>
              <a:buChar char="•"/>
              <a:defRPr/>
            </a:pPr>
            <a:r>
              <a:rPr lang="en-US" sz="2400" dirty="0" smtClean="0">
                <a:ea typeface="ＭＳ Ｐゴシック" charset="-128"/>
                <a:cs typeface="Trebuchet MS"/>
              </a:rPr>
              <a:t>Understand </a:t>
            </a:r>
            <a:r>
              <a:rPr lang="en-US" sz="2400" dirty="0">
                <a:ea typeface="ＭＳ Ｐゴシック" charset="-128"/>
                <a:cs typeface="Trebuchet MS"/>
              </a:rPr>
              <a:t>what </a:t>
            </a:r>
            <a:r>
              <a:rPr lang="en-US" sz="2400" dirty="0" smtClean="0">
                <a:ea typeface="ＭＳ Ｐゴシック" charset="-128"/>
                <a:cs typeface="Trebuchet MS"/>
              </a:rPr>
              <a:t>young </a:t>
            </a:r>
            <a:r>
              <a:rPr lang="en-US" sz="2400" dirty="0">
                <a:ea typeface="ＭＳ Ｐゴシック" charset="-128"/>
                <a:cs typeface="Trebuchet MS"/>
              </a:rPr>
              <a:t>adults want and their decision-making related to health </a:t>
            </a:r>
            <a:r>
              <a:rPr lang="en-US" sz="2400" dirty="0" smtClean="0">
                <a:ea typeface="ＭＳ Ｐゴシック" charset="-128"/>
                <a:cs typeface="Trebuchet MS"/>
              </a:rPr>
              <a:t>care</a:t>
            </a:r>
          </a:p>
          <a:p>
            <a:pPr marL="463550" lvl="1" indent="-463550">
              <a:spcBef>
                <a:spcPts val="0"/>
              </a:spcBef>
              <a:buFont typeface="Arial" pitchFamily="34" charset="0"/>
              <a:buChar char="•"/>
              <a:defRPr/>
            </a:pPr>
            <a:r>
              <a:rPr lang="en-US" sz="2400" dirty="0" smtClean="0">
                <a:ea typeface="ＭＳ Ｐゴシック" charset="-128"/>
                <a:cs typeface="Trebuchet MS"/>
              </a:rPr>
              <a:t>Establish Preventive Care Guidelines</a:t>
            </a:r>
          </a:p>
          <a:p>
            <a:pPr marL="463550" lvl="1" indent="-463550">
              <a:spcBef>
                <a:spcPts val="0"/>
              </a:spcBef>
              <a:buFont typeface="Arial" pitchFamily="34" charset="0"/>
              <a:buChar char="•"/>
              <a:defRPr/>
            </a:pPr>
            <a:r>
              <a:rPr lang="en-US" sz="2400" dirty="0" smtClean="0">
                <a:ea typeface="ＭＳ Ｐゴシック" charset="-128"/>
                <a:cs typeface="Trebuchet MS"/>
              </a:rPr>
              <a:t>Advocate for the adoption of developmentally-based services &amp; systems for young adults</a:t>
            </a:r>
            <a:endParaRPr lang="en-US" sz="2400" dirty="0">
              <a:ea typeface="ＭＳ Ｐゴシック" charset="-128"/>
              <a:cs typeface="Trebuchet MS"/>
            </a:endParaRPr>
          </a:p>
          <a:p>
            <a:pPr marL="463550" lvl="1" indent="-463550">
              <a:spcBef>
                <a:spcPts val="0"/>
              </a:spcBef>
              <a:buFont typeface="Arial" pitchFamily="34" charset="0"/>
              <a:buChar char="•"/>
              <a:defRPr/>
            </a:pPr>
            <a:r>
              <a:rPr lang="en-US" sz="2400" dirty="0" smtClean="0">
                <a:ea typeface="ＭＳ Ｐゴシック" charset="-128"/>
                <a:cs typeface="Trebuchet MS"/>
              </a:rPr>
              <a:t>Enhance Clinical Training for all disciplines </a:t>
            </a:r>
          </a:p>
          <a:p>
            <a:pPr marL="463550" lvl="1" indent="-463550">
              <a:spcBef>
                <a:spcPts val="0"/>
              </a:spcBef>
              <a:buFont typeface="Arial" pitchFamily="34" charset="0"/>
              <a:buChar char="•"/>
              <a:defRPr/>
            </a:pPr>
            <a:r>
              <a:rPr lang="en-US" sz="2400" dirty="0" smtClean="0">
                <a:ea typeface="ＭＳ Ｐゴシック" charset="-128"/>
                <a:cs typeface="Trebuchet MS"/>
              </a:rPr>
              <a:t>Improve services for vulnerable young adults</a:t>
            </a:r>
          </a:p>
          <a:p>
            <a:pPr marL="463550" lvl="1" indent="-463550">
              <a:spcBef>
                <a:spcPts val="0"/>
              </a:spcBef>
              <a:buFont typeface="Arial" pitchFamily="34" charset="0"/>
              <a:buChar char="•"/>
              <a:defRPr/>
            </a:pPr>
            <a:r>
              <a:rPr lang="en-US" sz="2400" dirty="0" smtClean="0">
                <a:ea typeface="ＭＳ Ｐゴシック" charset="-128"/>
                <a:cs typeface="Trebuchet MS"/>
              </a:rPr>
              <a:t>Smooth transitions from pediatric care to young adult care</a:t>
            </a:r>
          </a:p>
          <a:p>
            <a:pPr marL="463550" lvl="1" indent="-463550">
              <a:spcBef>
                <a:spcPts val="0"/>
              </a:spcBef>
              <a:buFont typeface="Arial" pitchFamily="34" charset="0"/>
              <a:buChar char="•"/>
              <a:defRPr/>
            </a:pPr>
            <a:r>
              <a:rPr lang="en-US" sz="2400" dirty="0" smtClean="0">
                <a:ea typeface="ＭＳ Ｐゴシック" charset="-128"/>
                <a:cs typeface="Trebuchet MS"/>
              </a:rPr>
              <a:t>Use technology &amp; social media to enhance delivery  system, health promotion &amp; prevention</a:t>
            </a:r>
          </a:p>
        </p:txBody>
      </p:sp>
      <p:sp>
        <p:nvSpPr>
          <p:cNvPr id="57346" name="Title 1"/>
          <p:cNvSpPr>
            <a:spLocks noGrp="1"/>
          </p:cNvSpPr>
          <p:nvPr>
            <p:ph type="title"/>
          </p:nvPr>
        </p:nvSpPr>
        <p:spPr>
          <a:xfrm>
            <a:off x="762000" y="357188"/>
            <a:ext cx="7583488" cy="1044575"/>
          </a:xfrm>
        </p:spPr>
        <p:txBody>
          <a:bodyPr>
            <a:normAutofit/>
          </a:bodyPr>
          <a:lstStyle/>
          <a:p>
            <a:pPr eaLnBrk="1" hangingPunct="1"/>
            <a:r>
              <a:rPr lang="en-US" b="1" dirty="0" smtClean="0">
                <a:effectLst>
                  <a:outerShdw blurRad="38100" dist="38100" dir="2700000" algn="tl">
                    <a:srgbClr val="000000">
                      <a:alpha val="43137"/>
                    </a:srgbClr>
                  </a:outerShdw>
                </a:effectLst>
                <a:latin typeface="+mn-lt"/>
              </a:rPr>
              <a:t>Next steps</a:t>
            </a:r>
            <a:endParaRPr lang="en-US" b="1" dirty="0">
              <a:solidFill>
                <a:srgbClr val="CF00D2"/>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8084338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3"/>
          <p:cNvSpPr>
            <a:spLocks noGrp="1" noChangeArrowheads="1"/>
          </p:cNvSpPr>
          <p:nvPr>
            <p:ph type="body" idx="1"/>
          </p:nvPr>
        </p:nvSpPr>
        <p:spPr>
          <a:xfrm>
            <a:off x="456142" y="908538"/>
            <a:ext cx="8255000" cy="5835925"/>
          </a:xfrm>
        </p:spPr>
        <p:txBody>
          <a:bodyPr>
            <a:normAutofit/>
          </a:bodyPr>
          <a:lstStyle/>
          <a:p>
            <a:pPr>
              <a:defRPr/>
            </a:pPr>
            <a:r>
              <a:rPr lang="en-US" sz="1200" dirty="0" smtClean="0">
                <a:latin typeface="+mj-lt"/>
                <a:ea typeface="ＭＳ Ｐゴシック" charset="0"/>
                <a:cs typeface="ＭＳ Ｐゴシック" charset="0"/>
              </a:rPr>
              <a:t>American Academy of Pediatrics, American Academy of Family Physicians, and American College of Physicians Clinic Report Authoring Group. Supporting the health </a:t>
            </a:r>
            <a:r>
              <a:rPr lang="en-US" sz="1200" dirty="0">
                <a:latin typeface="+mj-lt"/>
                <a:ea typeface="ＭＳ Ｐゴシック" charset="0"/>
                <a:cs typeface="ＭＳ Ｐゴシック" charset="0"/>
              </a:rPr>
              <a:t>c</a:t>
            </a:r>
            <a:r>
              <a:rPr lang="en-US" sz="1200" dirty="0" smtClean="0">
                <a:latin typeface="+mj-lt"/>
                <a:ea typeface="ＭＳ Ｐゴシック" charset="0"/>
                <a:cs typeface="ＭＳ Ｐゴシック" charset="0"/>
              </a:rPr>
              <a:t>are </a:t>
            </a:r>
            <a:r>
              <a:rPr lang="en-US" sz="1200" dirty="0">
                <a:latin typeface="+mj-lt"/>
                <a:ea typeface="ＭＳ Ｐゴシック" charset="0"/>
                <a:cs typeface="ＭＳ Ｐゴシック" charset="0"/>
              </a:rPr>
              <a:t>t</a:t>
            </a:r>
            <a:r>
              <a:rPr lang="en-US" sz="1200" dirty="0" smtClean="0">
                <a:latin typeface="+mj-lt"/>
                <a:ea typeface="ＭＳ Ｐゴシック" charset="0"/>
                <a:cs typeface="ＭＳ Ｐゴシック" charset="0"/>
              </a:rPr>
              <a:t>ransition </a:t>
            </a:r>
            <a:r>
              <a:rPr lang="en-US" sz="1200" dirty="0">
                <a:latin typeface="+mj-lt"/>
                <a:ea typeface="ＭＳ Ｐゴシック" charset="0"/>
                <a:cs typeface="ＭＳ Ｐゴシック" charset="0"/>
              </a:rPr>
              <a:t>f</a:t>
            </a:r>
            <a:r>
              <a:rPr lang="en-US" sz="1200" dirty="0" smtClean="0">
                <a:latin typeface="+mj-lt"/>
                <a:ea typeface="ＭＳ Ｐゴシック" charset="0"/>
                <a:cs typeface="ＭＳ Ｐゴシック" charset="0"/>
              </a:rPr>
              <a:t>rom </a:t>
            </a:r>
            <a:r>
              <a:rPr lang="en-US" sz="1200" dirty="0">
                <a:latin typeface="+mj-lt"/>
                <a:ea typeface="ＭＳ Ｐゴシック" charset="0"/>
                <a:cs typeface="ＭＳ Ｐゴシック" charset="0"/>
              </a:rPr>
              <a:t>a</a:t>
            </a:r>
            <a:r>
              <a:rPr lang="en-US" sz="1200" dirty="0" smtClean="0">
                <a:latin typeface="+mj-lt"/>
                <a:ea typeface="ＭＳ Ｐゴシック" charset="0"/>
                <a:cs typeface="ＭＳ Ｐゴシック" charset="0"/>
              </a:rPr>
              <a:t>dolescent to adulthood in the medical </a:t>
            </a:r>
            <a:r>
              <a:rPr lang="en-US" sz="1200" dirty="0">
                <a:latin typeface="+mj-lt"/>
                <a:ea typeface="ＭＳ Ｐゴシック" charset="0"/>
                <a:cs typeface="ＭＳ Ｐゴシック" charset="0"/>
              </a:rPr>
              <a:t>h</a:t>
            </a:r>
            <a:r>
              <a:rPr lang="en-US" sz="1200" dirty="0" smtClean="0">
                <a:latin typeface="+mj-lt"/>
                <a:ea typeface="ＭＳ Ｐゴシック" charset="0"/>
                <a:cs typeface="ＭＳ Ｐゴシック" charset="0"/>
              </a:rPr>
              <a:t>ome. </a:t>
            </a:r>
            <a:r>
              <a:rPr lang="en-US" sz="1200" i="1" dirty="0" smtClean="0">
                <a:latin typeface="+mj-lt"/>
                <a:ea typeface="ＭＳ Ｐゴシック" charset="0"/>
                <a:cs typeface="ＭＳ Ｐゴシック" charset="0"/>
              </a:rPr>
              <a:t>Pediatrics. </a:t>
            </a:r>
            <a:r>
              <a:rPr lang="en-US" sz="1200" dirty="0" smtClean="0">
                <a:latin typeface="+mj-lt"/>
                <a:ea typeface="ＭＳ Ｐゴシック" charset="0"/>
                <a:cs typeface="ＭＳ Ｐゴシック" charset="0"/>
              </a:rPr>
              <a:t>2011;</a:t>
            </a:r>
            <a:r>
              <a:rPr lang="en-US" sz="1200" i="1" dirty="0" smtClean="0">
                <a:latin typeface="+mj-lt"/>
                <a:ea typeface="ＭＳ Ｐゴシック" charset="0"/>
                <a:cs typeface="ＭＳ Ｐゴシック" charset="0"/>
              </a:rPr>
              <a:t> </a:t>
            </a:r>
            <a:r>
              <a:rPr lang="en-US" sz="1200" dirty="0" smtClean="0">
                <a:latin typeface="+mj-lt"/>
                <a:ea typeface="ＭＳ Ｐゴシック" charset="0"/>
                <a:cs typeface="ＭＳ Ｐゴシック" charset="0"/>
              </a:rPr>
              <a:t>128:182-200. </a:t>
            </a:r>
          </a:p>
          <a:p>
            <a:pPr>
              <a:defRPr/>
            </a:pPr>
            <a:r>
              <a:rPr lang="en-US" sz="1200" dirty="0">
                <a:latin typeface="+mj-lt"/>
              </a:rPr>
              <a:t>Busch SH, </a:t>
            </a:r>
            <a:r>
              <a:rPr lang="en-US" sz="1200" dirty="0" err="1">
                <a:latin typeface="+mj-lt"/>
              </a:rPr>
              <a:t>Golberstein</a:t>
            </a:r>
            <a:r>
              <a:rPr lang="en-US" sz="1200" dirty="0">
                <a:latin typeface="+mj-lt"/>
              </a:rPr>
              <a:t> E, </a:t>
            </a:r>
            <a:r>
              <a:rPr lang="en-US" sz="1200" dirty="0" err="1">
                <a:latin typeface="+mj-lt"/>
              </a:rPr>
              <a:t>Meara</a:t>
            </a:r>
            <a:r>
              <a:rPr lang="en-US" sz="1200" dirty="0">
                <a:latin typeface="+mj-lt"/>
              </a:rPr>
              <a:t> E. ACA dependent coverage provision reduced high out-of-pocket health care spending for young adults. </a:t>
            </a:r>
            <a:r>
              <a:rPr lang="en-US" sz="1200" i="1" dirty="0">
                <a:latin typeface="+mj-lt"/>
              </a:rPr>
              <a:t>Health </a:t>
            </a:r>
            <a:r>
              <a:rPr lang="en-US" sz="1200" i="1" dirty="0" smtClean="0">
                <a:latin typeface="+mj-lt"/>
              </a:rPr>
              <a:t>Affairs</a:t>
            </a:r>
            <a:r>
              <a:rPr lang="en-US" sz="1200" dirty="0" smtClean="0">
                <a:latin typeface="+mj-lt"/>
              </a:rPr>
              <a:t>. </a:t>
            </a:r>
            <a:r>
              <a:rPr lang="en-US" sz="1200" dirty="0">
                <a:latin typeface="+mj-lt"/>
              </a:rPr>
              <a:t>2014 Aug;33(8):1361-6. </a:t>
            </a:r>
            <a:endParaRPr lang="en-US" sz="1200" dirty="0" smtClean="0">
              <a:latin typeface="+mj-lt"/>
            </a:endParaRPr>
          </a:p>
          <a:p>
            <a:pPr>
              <a:defRPr/>
            </a:pPr>
            <a:r>
              <a:rPr lang="en-US" sz="1200" dirty="0" smtClean="0">
                <a:latin typeface="+mj-lt"/>
                <a:ea typeface="ＭＳ Ｐゴシック" charset="0"/>
                <a:cs typeface="ＭＳ Ｐゴシック" charset="0"/>
              </a:rPr>
              <a:t>Collins SR, Robertson R, Garber T, Doty MM. Young, uninsured, and in debt: Why young </a:t>
            </a:r>
            <a:r>
              <a:rPr lang="en-US" sz="1200" dirty="0">
                <a:latin typeface="+mj-lt"/>
                <a:ea typeface="ＭＳ Ｐゴシック" charset="0"/>
                <a:cs typeface="ＭＳ Ｐゴシック" charset="0"/>
              </a:rPr>
              <a:t>a</a:t>
            </a:r>
            <a:r>
              <a:rPr lang="en-US" sz="1200" dirty="0" smtClean="0">
                <a:latin typeface="+mj-lt"/>
                <a:ea typeface="ＭＳ Ｐゴシック" charset="0"/>
                <a:cs typeface="ＭＳ Ｐゴシック" charset="0"/>
              </a:rPr>
              <a:t>dults </a:t>
            </a:r>
            <a:r>
              <a:rPr lang="en-US" sz="1200" dirty="0">
                <a:latin typeface="+mj-lt"/>
                <a:ea typeface="ＭＳ Ｐゴシック" charset="0"/>
                <a:cs typeface="ＭＳ Ｐゴシック" charset="0"/>
              </a:rPr>
              <a:t>l</a:t>
            </a:r>
            <a:r>
              <a:rPr lang="en-US" sz="1200" dirty="0" smtClean="0">
                <a:latin typeface="+mj-lt"/>
                <a:ea typeface="ＭＳ Ｐゴシック" charset="0"/>
                <a:cs typeface="ＭＳ Ｐゴシック" charset="0"/>
              </a:rPr>
              <a:t>ack </a:t>
            </a:r>
            <a:r>
              <a:rPr lang="en-US" sz="1200" dirty="0">
                <a:latin typeface="+mj-lt"/>
                <a:ea typeface="ＭＳ Ｐゴシック" charset="0"/>
                <a:cs typeface="ＭＳ Ｐゴシック" charset="0"/>
              </a:rPr>
              <a:t>h</a:t>
            </a:r>
            <a:r>
              <a:rPr lang="en-US" sz="1200" dirty="0" smtClean="0">
                <a:latin typeface="+mj-lt"/>
                <a:ea typeface="ＭＳ Ｐゴシック" charset="0"/>
                <a:cs typeface="ＭＳ Ｐゴシック" charset="0"/>
              </a:rPr>
              <a:t>ealth </a:t>
            </a:r>
            <a:r>
              <a:rPr lang="en-US" sz="1200" dirty="0">
                <a:latin typeface="+mj-lt"/>
                <a:ea typeface="ＭＳ Ｐゴシック" charset="0"/>
                <a:cs typeface="ＭＳ Ｐゴシック" charset="0"/>
              </a:rPr>
              <a:t>i</a:t>
            </a:r>
            <a:r>
              <a:rPr lang="en-US" sz="1200" dirty="0" smtClean="0">
                <a:latin typeface="+mj-lt"/>
                <a:ea typeface="ＭＳ Ｐゴシック" charset="0"/>
                <a:cs typeface="ＭＳ Ｐゴシック" charset="0"/>
              </a:rPr>
              <a:t>nsurance and how the </a:t>
            </a:r>
            <a:r>
              <a:rPr lang="en-US" sz="1200" dirty="0">
                <a:latin typeface="+mj-lt"/>
                <a:ea typeface="ＭＳ Ｐゴシック" charset="0"/>
                <a:cs typeface="ＭＳ Ｐゴシック" charset="0"/>
              </a:rPr>
              <a:t>A</a:t>
            </a:r>
            <a:r>
              <a:rPr lang="en-US" sz="1200" dirty="0" smtClean="0">
                <a:latin typeface="+mj-lt"/>
                <a:ea typeface="ＭＳ Ｐゴシック" charset="0"/>
                <a:cs typeface="ＭＳ Ｐゴシック" charset="0"/>
              </a:rPr>
              <a:t>ffordable Care Act </a:t>
            </a:r>
            <a:r>
              <a:rPr lang="en-US" sz="1200" dirty="0">
                <a:latin typeface="+mj-lt"/>
                <a:ea typeface="ＭＳ Ｐゴシック" charset="0"/>
                <a:cs typeface="ＭＳ Ｐゴシック" charset="0"/>
              </a:rPr>
              <a:t>i</a:t>
            </a:r>
            <a:r>
              <a:rPr lang="en-US" sz="1200" dirty="0" smtClean="0">
                <a:latin typeface="+mj-lt"/>
                <a:ea typeface="ＭＳ Ｐゴシック" charset="0"/>
                <a:cs typeface="ＭＳ Ｐゴシック" charset="0"/>
              </a:rPr>
              <a:t>s helping</a:t>
            </a:r>
            <a:r>
              <a:rPr lang="en-US" sz="1200" dirty="0">
                <a:latin typeface="+mj-lt"/>
                <a:ea typeface="ＭＳ Ｐゴシック" charset="0"/>
                <a:cs typeface="ＭＳ Ｐゴシック" charset="0"/>
              </a:rPr>
              <a:t>:</a:t>
            </a:r>
            <a:r>
              <a:rPr lang="en-US" sz="1200" dirty="0" smtClean="0">
                <a:latin typeface="+mj-lt"/>
                <a:ea typeface="ＭＳ Ｐゴシック" charset="0"/>
                <a:cs typeface="ＭＳ Ｐゴシック" charset="0"/>
              </a:rPr>
              <a:t> Findings from the Commonwealth Fund Health Insurance Tracking Survey of Young Adults, 2011. </a:t>
            </a:r>
            <a:r>
              <a:rPr lang="en-US" sz="1200" i="1" dirty="0" smtClean="0">
                <a:latin typeface="+mj-lt"/>
                <a:ea typeface="ＭＳ Ｐゴシック" charset="0"/>
                <a:cs typeface="ＭＳ Ｐゴシック" charset="0"/>
              </a:rPr>
              <a:t>Issue Brief (Commonwealth Fund)</a:t>
            </a:r>
            <a:r>
              <a:rPr lang="en-US" sz="1200" dirty="0" smtClean="0">
                <a:latin typeface="+mj-lt"/>
                <a:ea typeface="ＭＳ Ｐゴシック" charset="0"/>
                <a:cs typeface="ＭＳ Ｐゴシック" charset="0"/>
              </a:rPr>
              <a:t>. 2012 Jun; 14:1-24.</a:t>
            </a:r>
          </a:p>
          <a:p>
            <a:pPr>
              <a:defRPr/>
            </a:pPr>
            <a:r>
              <a:rPr lang="en-US" sz="1200" dirty="0" smtClean="0">
                <a:solidFill>
                  <a:srgbClr val="FFFFFF"/>
                </a:solidFill>
              </a:rPr>
              <a:t>IOM (Institute of Medicine) and NRC (National Research Council). </a:t>
            </a:r>
            <a:r>
              <a:rPr lang="en-US" sz="1200" i="1" dirty="0">
                <a:solidFill>
                  <a:srgbClr val="FFFFFF"/>
                </a:solidFill>
              </a:rPr>
              <a:t>Investing in the health and well-being of young adults.</a:t>
            </a:r>
            <a:r>
              <a:rPr lang="en-US" sz="1200" dirty="0">
                <a:solidFill>
                  <a:srgbClr val="FFFFFF"/>
                </a:solidFill>
              </a:rPr>
              <a:t> Washington, DC: The National Academies </a:t>
            </a:r>
            <a:r>
              <a:rPr lang="en-US" sz="1200" dirty="0" smtClean="0">
                <a:solidFill>
                  <a:srgbClr val="FFFFFF"/>
                </a:solidFill>
              </a:rPr>
              <a:t>Press, 2014.</a:t>
            </a:r>
            <a:endParaRPr lang="en-US" sz="1200" dirty="0">
              <a:solidFill>
                <a:srgbClr val="FFFFFF"/>
              </a:solidFill>
            </a:endParaRPr>
          </a:p>
          <a:p>
            <a:pPr>
              <a:defRPr/>
            </a:pPr>
            <a:r>
              <a:rPr lang="en-US" sz="1200" dirty="0" smtClean="0">
                <a:solidFill>
                  <a:srgbClr val="FFFFFF"/>
                </a:solidFill>
                <a:latin typeface="+mj-lt"/>
              </a:rPr>
              <a:t>IOM (Institute of Medicine) and NRC (National Research Council). </a:t>
            </a:r>
            <a:r>
              <a:rPr lang="en-US" sz="1200" i="1" dirty="0" smtClean="0">
                <a:solidFill>
                  <a:srgbClr val="FFFFFF"/>
                </a:solidFill>
                <a:latin typeface="+mj-lt"/>
              </a:rPr>
              <a:t>Improving the health, safety, and well-being of young adults: Workshop summary.</a:t>
            </a:r>
            <a:r>
              <a:rPr lang="en-US" sz="1200" dirty="0" smtClean="0">
                <a:solidFill>
                  <a:srgbClr val="FFFFFF"/>
                </a:solidFill>
                <a:latin typeface="+mj-lt"/>
              </a:rPr>
              <a:t> Washington, DC: The National Academies Press, 2014.</a:t>
            </a:r>
          </a:p>
          <a:p>
            <a:pPr>
              <a:defRPr/>
            </a:pPr>
            <a:r>
              <a:rPr lang="en-US" sz="1200" dirty="0" smtClean="0">
                <a:latin typeface="+mj-lt"/>
              </a:rPr>
              <a:t>Federal </a:t>
            </a:r>
            <a:r>
              <a:rPr lang="en-US" sz="1200" dirty="0">
                <a:latin typeface="+mj-lt"/>
              </a:rPr>
              <a:t>Interagency Forum on Child and Family Statistics. </a:t>
            </a:r>
            <a:r>
              <a:rPr lang="en-US" sz="1200" i="1" dirty="0">
                <a:latin typeface="+mj-lt"/>
              </a:rPr>
              <a:t>America’s Young Adults: Special Issue, 2014. </a:t>
            </a:r>
            <a:r>
              <a:rPr lang="en-US" sz="1200" dirty="0">
                <a:latin typeface="+mj-lt"/>
              </a:rPr>
              <a:t>Washington, DC: U.S. Government Printing Office. </a:t>
            </a:r>
            <a:endParaRPr lang="en-US" sz="1200" dirty="0" smtClean="0">
              <a:latin typeface="+mj-lt"/>
            </a:endParaRPr>
          </a:p>
          <a:p>
            <a:pPr>
              <a:defRPr/>
            </a:pPr>
            <a:r>
              <a:rPr lang="en-US" sz="1200" dirty="0" smtClean="0">
                <a:latin typeface="+mj-lt"/>
                <a:ea typeface="ＭＳ Ｐゴシック" charset="0"/>
                <a:cs typeface="ＭＳ Ｐゴシック" charset="0"/>
              </a:rPr>
              <a:t>Fortuna </a:t>
            </a:r>
            <a:r>
              <a:rPr lang="en-US" sz="1200" dirty="0">
                <a:latin typeface="+mj-lt"/>
                <a:ea typeface="ＭＳ Ｐゴシック" charset="0"/>
                <a:cs typeface="ＭＳ Ｐゴシック" charset="0"/>
              </a:rPr>
              <a:t>RJ, Robbins BW, </a:t>
            </a:r>
            <a:r>
              <a:rPr lang="en-US" sz="1200" dirty="0" err="1">
                <a:latin typeface="+mj-lt"/>
                <a:ea typeface="ＭＳ Ｐゴシック" charset="0"/>
                <a:cs typeface="ＭＳ Ｐゴシック" charset="0"/>
              </a:rPr>
              <a:t>Halterman</a:t>
            </a:r>
            <a:r>
              <a:rPr lang="en-US" sz="1200" dirty="0">
                <a:latin typeface="+mj-lt"/>
                <a:ea typeface="ＭＳ Ｐゴシック" charset="0"/>
                <a:cs typeface="ＭＳ Ｐゴシック" charset="0"/>
              </a:rPr>
              <a:t> </a:t>
            </a:r>
            <a:r>
              <a:rPr lang="en-US" sz="1200" dirty="0" smtClean="0">
                <a:latin typeface="+mj-lt"/>
                <a:ea typeface="ＭＳ Ｐゴシック" charset="0"/>
                <a:cs typeface="ＭＳ Ｐゴシック" charset="0"/>
              </a:rPr>
              <a:t>JS. </a:t>
            </a:r>
            <a:r>
              <a:rPr lang="en-US" sz="1200" dirty="0">
                <a:latin typeface="+mj-lt"/>
                <a:ea typeface="ＭＳ Ｐゴシック" charset="0"/>
                <a:cs typeface="ＭＳ Ｐゴシック" charset="0"/>
              </a:rPr>
              <a:t>Ambulatory care among young adults in the United States. </a:t>
            </a:r>
            <a:r>
              <a:rPr lang="en-US" sz="1200" i="1" dirty="0" smtClean="0">
                <a:latin typeface="+mj-lt"/>
                <a:ea typeface="ＭＳ Ｐゴシック" charset="0"/>
                <a:cs typeface="ＭＳ Ｐゴシック" charset="0"/>
              </a:rPr>
              <a:t>Annals of Internal Medicine. </a:t>
            </a:r>
            <a:r>
              <a:rPr lang="en-US" sz="1200" dirty="0" smtClean="0">
                <a:latin typeface="+mj-lt"/>
                <a:ea typeface="ＭＳ Ｐゴシック" charset="0"/>
                <a:cs typeface="ＭＳ Ｐゴシック" charset="0"/>
              </a:rPr>
              <a:t>2009</a:t>
            </a:r>
            <a:r>
              <a:rPr lang="en-US" sz="1200" i="1" dirty="0" smtClean="0">
                <a:latin typeface="+mj-lt"/>
                <a:ea typeface="ＭＳ Ｐゴシック" charset="0"/>
                <a:cs typeface="ＭＳ Ｐゴシック" charset="0"/>
              </a:rPr>
              <a:t> </a:t>
            </a:r>
            <a:r>
              <a:rPr lang="en-US" sz="1200" dirty="0" smtClean="0">
                <a:latin typeface="+mj-lt"/>
                <a:ea typeface="ＭＳ Ｐゴシック" charset="0"/>
                <a:cs typeface="ＭＳ Ｐゴシック" charset="0"/>
              </a:rPr>
              <a:t>Sep; 151</a:t>
            </a:r>
            <a:r>
              <a:rPr lang="en-US" sz="1200" dirty="0">
                <a:latin typeface="+mj-lt"/>
                <a:ea typeface="ＭＳ Ｐゴシック" charset="0"/>
                <a:cs typeface="ＭＳ Ｐゴシック" charset="0"/>
              </a:rPr>
              <a:t>: 379-385. </a:t>
            </a:r>
            <a:endParaRPr lang="en-US" sz="1200" dirty="0" smtClean="0">
              <a:latin typeface="+mj-lt"/>
              <a:ea typeface="ＭＳ Ｐゴシック" charset="0"/>
              <a:cs typeface="ＭＳ Ｐゴシック" charset="0"/>
            </a:endParaRPr>
          </a:p>
          <a:p>
            <a:pPr>
              <a:defRPr/>
            </a:pPr>
            <a:r>
              <a:rPr lang="en-US" sz="1200" dirty="0"/>
              <a:t>Fortuna RJ, Robbins BW, Mani N, </a:t>
            </a:r>
            <a:r>
              <a:rPr lang="en-US" sz="1200" dirty="0" err="1"/>
              <a:t>Halterman</a:t>
            </a:r>
            <a:r>
              <a:rPr lang="en-US" sz="1200" dirty="0"/>
              <a:t> JS. Dependence on emergency care among young adults in the United States. </a:t>
            </a:r>
            <a:r>
              <a:rPr lang="en-US" sz="1200" i="1" dirty="0" smtClean="0"/>
              <a:t>Journal of General Internal Medicine</a:t>
            </a:r>
            <a:r>
              <a:rPr lang="en-US" sz="1200" dirty="0" smtClean="0"/>
              <a:t>. </a:t>
            </a:r>
            <a:r>
              <a:rPr lang="en-US" sz="1200" dirty="0"/>
              <a:t>2010 Jul;25(7):663-9</a:t>
            </a:r>
            <a:r>
              <a:rPr lang="en-US" sz="1200" dirty="0" smtClean="0"/>
              <a:t>.</a:t>
            </a:r>
          </a:p>
          <a:p>
            <a:pPr>
              <a:defRPr/>
            </a:pPr>
            <a:r>
              <a:rPr lang="en-US" sz="1200" dirty="0" smtClean="0">
                <a:solidFill>
                  <a:srgbClr val="FFFFFF"/>
                </a:solidFill>
              </a:rPr>
              <a:t>Hagan, JR, Shaw JS, Duncan PM, eds. 2008. </a:t>
            </a:r>
            <a:r>
              <a:rPr lang="en-US" sz="1200" i="1" dirty="0" smtClean="0">
                <a:solidFill>
                  <a:srgbClr val="FFFFFF"/>
                </a:solidFill>
              </a:rPr>
              <a:t>Bright Futures: Guidelines for Health Supervision of Infants: Children, and Adolescents,</a:t>
            </a:r>
            <a:r>
              <a:rPr lang="en-US" sz="1200" dirty="0" smtClean="0">
                <a:solidFill>
                  <a:srgbClr val="FFFFFF"/>
                </a:solidFill>
              </a:rPr>
              <a:t> Third Edition. Elk Grove Village, IL: American Academy of Pediatrics, 2008. </a:t>
            </a:r>
          </a:p>
          <a:p>
            <a:pPr>
              <a:defRPr/>
            </a:pPr>
            <a:r>
              <a:rPr lang="en-US" sz="1200" dirty="0" smtClean="0"/>
              <a:t>Hernandez</a:t>
            </a:r>
            <a:r>
              <a:rPr lang="en-US" sz="1200" dirty="0"/>
              <a:t>-</a:t>
            </a:r>
            <a:r>
              <a:rPr lang="en-US" sz="1200" dirty="0" err="1"/>
              <a:t>Boussard</a:t>
            </a:r>
            <a:r>
              <a:rPr lang="en-US" sz="1200" dirty="0"/>
              <a:t> T, Burns CS, Wang NE, Baker LC, Goldstein BA. The Affordable Care Act reduces emergency department use by young adults: evidence from three States. </a:t>
            </a:r>
            <a:r>
              <a:rPr lang="en-US" sz="1200" i="1" dirty="0"/>
              <a:t>Health </a:t>
            </a:r>
            <a:r>
              <a:rPr lang="en-US" sz="1200" i="1" dirty="0" smtClean="0"/>
              <a:t>Affairs</a:t>
            </a:r>
            <a:r>
              <a:rPr lang="en-US" sz="1200" dirty="0" smtClean="0"/>
              <a:t>. </a:t>
            </a:r>
            <a:r>
              <a:rPr lang="en-US" sz="1200" dirty="0"/>
              <a:t>2014 Sep;33(9):1648-54. </a:t>
            </a:r>
            <a:r>
              <a:rPr lang="en-US" sz="1200" dirty="0" smtClean="0"/>
              <a:t> </a:t>
            </a:r>
            <a:endParaRPr lang="en-US" sz="1200" dirty="0"/>
          </a:p>
          <a:p>
            <a:pPr>
              <a:defRPr/>
            </a:pPr>
            <a:r>
              <a:rPr lang="en-US" sz="1200" dirty="0" err="1"/>
              <a:t>Kotagal</a:t>
            </a:r>
            <a:r>
              <a:rPr lang="en-US" sz="1200" dirty="0"/>
              <a:t> M, Carle AC, Kessler LG, </a:t>
            </a:r>
            <a:r>
              <a:rPr lang="en-US" sz="1200" dirty="0" err="1"/>
              <a:t>Flum</a:t>
            </a:r>
            <a:r>
              <a:rPr lang="en-US" sz="1200" dirty="0"/>
              <a:t> DR. Limited impact on health and access to care for 19- to 25-year-olds following the Patient Protection and Affordable Care Act. </a:t>
            </a:r>
            <a:r>
              <a:rPr lang="en-US" sz="1200" i="1" dirty="0"/>
              <a:t>JAMA </a:t>
            </a:r>
            <a:r>
              <a:rPr lang="en-US" sz="1200" i="1" dirty="0" smtClean="0"/>
              <a:t>Pediatrics</a:t>
            </a:r>
            <a:r>
              <a:rPr lang="en-US" sz="1200" dirty="0" smtClean="0"/>
              <a:t>. </a:t>
            </a:r>
            <a:r>
              <a:rPr lang="en-US" sz="1200" dirty="0"/>
              <a:t>2014 Nov;168(11):1023-9. </a:t>
            </a:r>
            <a:endParaRPr lang="en-US" sz="1200" dirty="0">
              <a:latin typeface="+mj-lt"/>
              <a:ea typeface="ＭＳ Ｐゴシック" charset="0"/>
              <a:cs typeface="ＭＳ Ｐゴシック" charset="0"/>
            </a:endParaRPr>
          </a:p>
          <a:p>
            <a:pPr>
              <a:defRPr/>
            </a:pPr>
            <a:r>
              <a:rPr lang="en-US" sz="1200" dirty="0"/>
              <a:t>Lau JS, Adams SH, </a:t>
            </a:r>
            <a:r>
              <a:rPr lang="en-US" sz="1200" dirty="0" err="1"/>
              <a:t>Boscardin</a:t>
            </a:r>
            <a:r>
              <a:rPr lang="en-US" sz="1200" dirty="0"/>
              <a:t> WJ, Irwin </a:t>
            </a:r>
            <a:r>
              <a:rPr lang="en-US" sz="1200" dirty="0" err="1"/>
              <a:t>CE,Jr</a:t>
            </a:r>
            <a:r>
              <a:rPr lang="en-US" sz="1200" dirty="0"/>
              <a:t>. Young adults' health care utilization and expenditures prior to the Affordable Care Act. </a:t>
            </a:r>
            <a:r>
              <a:rPr lang="en-US" sz="1200" i="1" dirty="0" smtClean="0"/>
              <a:t>Journal of Adolescent </a:t>
            </a:r>
            <a:r>
              <a:rPr lang="en-US" sz="1200" i="1" dirty="0"/>
              <a:t>Health</a:t>
            </a:r>
            <a:r>
              <a:rPr lang="en-US" sz="1200" dirty="0"/>
              <a:t>. </a:t>
            </a:r>
            <a:r>
              <a:rPr lang="en-US" sz="1200" dirty="0" smtClean="0"/>
              <a:t>2014 </a:t>
            </a:r>
            <a:r>
              <a:rPr lang="en-US" sz="1200" dirty="0"/>
              <a:t>Jun;54(6):663-71. </a:t>
            </a:r>
            <a:endParaRPr lang="en-US" sz="1200" dirty="0" smtClean="0"/>
          </a:p>
          <a:p>
            <a:pPr>
              <a:defRPr/>
            </a:pPr>
            <a:r>
              <a:rPr lang="en-US" sz="1200" dirty="0"/>
              <a:t>Lau JS, Adams SH, Park M, </a:t>
            </a:r>
            <a:r>
              <a:rPr lang="en-US" sz="1200" dirty="0" err="1"/>
              <a:t>Boscardin</a:t>
            </a:r>
            <a:r>
              <a:rPr lang="en-US" sz="1200" dirty="0"/>
              <a:t> W, Irwin CE, Jr. Improvement in Preventive Care of Young Adults After the Affordable Care Act: The Affordable Care Act Is Helping. </a:t>
            </a:r>
            <a:r>
              <a:rPr lang="en-US" sz="1200" i="1" dirty="0"/>
              <a:t>JAMA </a:t>
            </a:r>
            <a:r>
              <a:rPr lang="en-US" sz="1200" i="1" dirty="0" smtClean="0"/>
              <a:t>Pediatrics. </a:t>
            </a:r>
            <a:r>
              <a:rPr lang="en-US" sz="1200" dirty="0"/>
              <a:t>2014;168(12):1101</a:t>
            </a:r>
            <a:r>
              <a:rPr lang="en-US" sz="1200" dirty="0" smtClean="0"/>
              <a:t>-6</a:t>
            </a:r>
            <a:r>
              <a:rPr lang="en-US" sz="1200" dirty="0"/>
              <a:t>.</a:t>
            </a:r>
            <a:endParaRPr lang="en-US" sz="1200" dirty="0" smtClean="0">
              <a:latin typeface="+mj-lt"/>
              <a:ea typeface="ＭＳ Ｐゴシック" charset="0"/>
              <a:cs typeface="ＭＳ Ｐゴシック" charset="0"/>
            </a:endParaRPr>
          </a:p>
        </p:txBody>
      </p:sp>
      <p:sp>
        <p:nvSpPr>
          <p:cNvPr id="100357" name="Rectangle 5"/>
          <p:cNvSpPr>
            <a:spLocks noGrp="1" noChangeArrowheads="1"/>
          </p:cNvSpPr>
          <p:nvPr>
            <p:ph type="title"/>
          </p:nvPr>
        </p:nvSpPr>
        <p:spPr>
          <a:xfrm>
            <a:off x="685800" y="0"/>
            <a:ext cx="7772400" cy="1143000"/>
          </a:xfrm>
          <a:ln w="9525"/>
        </p:spPr>
        <p:txBody>
          <a:bodyPr>
            <a:normAutofit/>
          </a:bodyPr>
          <a:lstStyle/>
          <a:p>
            <a:pPr>
              <a:defRPr/>
            </a:pPr>
            <a:r>
              <a:rPr lang="en-US" sz="3600" b="1" dirty="0">
                <a:ea typeface="ＭＳ Ｐゴシック" charset="0"/>
                <a:cs typeface="ＭＳ Ｐゴシック" charset="0"/>
              </a:rPr>
              <a:t>References</a:t>
            </a:r>
          </a:p>
        </p:txBody>
      </p:sp>
    </p:spTree>
    <p:extLst>
      <p:ext uri="{BB962C8B-B14F-4D97-AF65-F5344CB8AC3E}">
        <p14:creationId xmlns:p14="http://schemas.microsoft.com/office/powerpoint/2010/main" val="366025612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941"/>
            <a:ext cx="8229600" cy="1143000"/>
          </a:xfrm>
        </p:spPr>
        <p:txBody>
          <a:bodyPr/>
          <a:lstStyle/>
          <a:p>
            <a:r>
              <a:rPr lang="en-US" sz="3600" dirty="0" smtClean="0"/>
              <a:t>References</a:t>
            </a:r>
            <a:endParaRPr lang="en-US" sz="3600" dirty="0"/>
          </a:p>
        </p:txBody>
      </p:sp>
      <p:sp>
        <p:nvSpPr>
          <p:cNvPr id="3" name="Content Placeholder 2"/>
          <p:cNvSpPr>
            <a:spLocks noGrp="1"/>
          </p:cNvSpPr>
          <p:nvPr>
            <p:ph idx="1"/>
          </p:nvPr>
        </p:nvSpPr>
        <p:spPr>
          <a:xfrm>
            <a:off x="457200" y="770645"/>
            <a:ext cx="8229600" cy="4953855"/>
          </a:xfrm>
        </p:spPr>
        <p:txBody>
          <a:bodyPr>
            <a:noAutofit/>
          </a:bodyPr>
          <a:lstStyle/>
          <a:p>
            <a:pPr>
              <a:defRPr/>
            </a:pPr>
            <a:r>
              <a:rPr lang="en-US" sz="1200" dirty="0" err="1">
                <a:latin typeface="+mj-lt"/>
              </a:rPr>
              <a:t>Mulcahy</a:t>
            </a:r>
            <a:r>
              <a:rPr lang="en-US" sz="1200" dirty="0">
                <a:latin typeface="+mj-lt"/>
              </a:rPr>
              <a:t> A, Harris K, </a:t>
            </a:r>
            <a:r>
              <a:rPr lang="en-US" sz="1200" dirty="0" err="1">
                <a:latin typeface="+mj-lt"/>
              </a:rPr>
              <a:t>Finegold</a:t>
            </a:r>
            <a:r>
              <a:rPr lang="en-US" sz="1200" dirty="0">
                <a:latin typeface="+mj-lt"/>
              </a:rPr>
              <a:t> K, </a:t>
            </a:r>
            <a:r>
              <a:rPr lang="en-US" sz="1200" dirty="0" err="1">
                <a:latin typeface="+mj-lt"/>
              </a:rPr>
              <a:t>Kellermann</a:t>
            </a:r>
            <a:r>
              <a:rPr lang="en-US" sz="1200" dirty="0">
                <a:latin typeface="+mj-lt"/>
              </a:rPr>
              <a:t> A, Edelman L, </a:t>
            </a:r>
            <a:r>
              <a:rPr lang="en-US" sz="1200" dirty="0" err="1">
                <a:latin typeface="+mj-lt"/>
              </a:rPr>
              <a:t>Sommers</a:t>
            </a:r>
            <a:r>
              <a:rPr lang="en-US" sz="1200" dirty="0">
                <a:latin typeface="+mj-lt"/>
              </a:rPr>
              <a:t> BD. Insurance coverage of emergency care for young adults under health reform</a:t>
            </a:r>
            <a:r>
              <a:rPr lang="en-US" sz="1200" i="1" dirty="0">
                <a:latin typeface="+mj-lt"/>
              </a:rPr>
              <a:t>. </a:t>
            </a:r>
            <a:r>
              <a:rPr lang="en-US" sz="1200" i="1" dirty="0" smtClean="0">
                <a:latin typeface="+mj-lt"/>
              </a:rPr>
              <a:t>New England Journal of Medicine</a:t>
            </a:r>
            <a:r>
              <a:rPr lang="en-US" sz="1200" dirty="0" smtClean="0">
                <a:latin typeface="+mj-lt"/>
              </a:rPr>
              <a:t>. </a:t>
            </a:r>
            <a:r>
              <a:rPr lang="en-US" sz="1200" dirty="0">
                <a:latin typeface="+mj-lt"/>
              </a:rPr>
              <a:t>2013 May 30;368(22):2105-12. </a:t>
            </a:r>
            <a:endParaRPr lang="en-US" sz="1200" dirty="0" smtClean="0">
              <a:latin typeface="+mj-lt"/>
            </a:endParaRPr>
          </a:p>
          <a:p>
            <a:pPr>
              <a:defRPr/>
            </a:pPr>
            <a:r>
              <a:rPr lang="en-US" sz="1200" dirty="0" err="1" smtClean="0">
                <a:latin typeface="+mj-lt"/>
                <a:ea typeface="ＭＳ Ｐゴシック" charset="0"/>
                <a:cs typeface="ＭＳ Ｐゴシック" charset="0"/>
              </a:rPr>
              <a:t>Mulye</a:t>
            </a:r>
            <a:r>
              <a:rPr lang="en-US" sz="1200" dirty="0" smtClean="0">
                <a:latin typeface="+mj-lt"/>
                <a:ea typeface="ＭＳ Ｐゴシック" charset="0"/>
                <a:cs typeface="ＭＳ Ｐゴシック" charset="0"/>
              </a:rPr>
              <a:t> </a:t>
            </a:r>
            <a:r>
              <a:rPr lang="en-US" sz="1200" dirty="0">
                <a:latin typeface="+mj-lt"/>
                <a:ea typeface="ＭＳ Ｐゴシック" charset="0"/>
                <a:cs typeface="ＭＳ Ｐゴシック" charset="0"/>
              </a:rPr>
              <a:t>TP, Park MJ, Nelson CD, Adams SH, Irwin CE </a:t>
            </a:r>
            <a:r>
              <a:rPr lang="en-US" sz="1200" dirty="0" err="1">
                <a:latin typeface="+mj-lt"/>
                <a:ea typeface="ＭＳ Ｐゴシック" charset="0"/>
                <a:cs typeface="ＭＳ Ｐゴシック" charset="0"/>
              </a:rPr>
              <a:t>Jr</a:t>
            </a:r>
            <a:r>
              <a:rPr lang="en-US" sz="1200" dirty="0">
                <a:latin typeface="+mj-lt"/>
                <a:ea typeface="ＭＳ Ｐゴシック" charset="0"/>
                <a:cs typeface="ＭＳ Ｐゴシック" charset="0"/>
              </a:rPr>
              <a:t>, </a:t>
            </a:r>
            <a:r>
              <a:rPr lang="en-US" sz="1200" dirty="0" err="1">
                <a:latin typeface="+mj-lt"/>
                <a:ea typeface="ＭＳ Ｐゴシック" charset="0"/>
                <a:cs typeface="ＭＳ Ｐゴシック" charset="0"/>
              </a:rPr>
              <a:t>Brindis</a:t>
            </a:r>
            <a:r>
              <a:rPr lang="en-US" sz="1200" dirty="0">
                <a:latin typeface="+mj-lt"/>
                <a:ea typeface="ＭＳ Ｐゴシック" charset="0"/>
                <a:cs typeface="ＭＳ Ｐゴシック" charset="0"/>
              </a:rPr>
              <a:t> CD. Trends in adolescent and young adult health in the United States. </a:t>
            </a:r>
            <a:r>
              <a:rPr lang="en-US" sz="1200" i="1" dirty="0" smtClean="0">
                <a:latin typeface="+mj-lt"/>
                <a:ea typeface="ＭＳ Ｐゴシック" charset="0"/>
                <a:cs typeface="ＭＳ Ｐゴシック" charset="0"/>
              </a:rPr>
              <a:t>Journal of Adolescent </a:t>
            </a:r>
            <a:r>
              <a:rPr lang="en-US" sz="1200" i="1" dirty="0">
                <a:latin typeface="+mj-lt"/>
                <a:ea typeface="ＭＳ Ｐゴシック" charset="0"/>
                <a:cs typeface="ＭＳ Ｐゴシック" charset="0"/>
              </a:rPr>
              <a:t>Health</a:t>
            </a:r>
            <a:r>
              <a:rPr lang="en-US" sz="1200" dirty="0">
                <a:latin typeface="+mj-lt"/>
                <a:ea typeface="ＭＳ Ｐゴシック" charset="0"/>
                <a:cs typeface="ＭＳ Ｐゴシック" charset="0"/>
              </a:rPr>
              <a:t>. 2009; 45(1):8-24.</a:t>
            </a:r>
          </a:p>
          <a:p>
            <a:pPr>
              <a:defRPr/>
            </a:pPr>
            <a:r>
              <a:rPr lang="en-US" sz="1200" dirty="0" smtClean="0">
                <a:solidFill>
                  <a:srgbClr val="FFFFFF"/>
                </a:solidFill>
                <a:latin typeface="+mj-lt"/>
              </a:rPr>
              <a:t>National Research Council and Institute of Medicine. </a:t>
            </a:r>
            <a:r>
              <a:rPr lang="en-US" sz="1200" i="1" dirty="0" smtClean="0">
                <a:solidFill>
                  <a:srgbClr val="FFFFFF"/>
                </a:solidFill>
                <a:latin typeface="+mj-lt"/>
              </a:rPr>
              <a:t>Adolescent Health Services: Missing Opportunities.</a:t>
            </a:r>
            <a:r>
              <a:rPr lang="en-US" sz="1200" dirty="0" smtClean="0">
                <a:solidFill>
                  <a:srgbClr val="FFFFFF"/>
                </a:solidFill>
                <a:latin typeface="+mj-lt"/>
              </a:rPr>
              <a:t> Committee on Adolescent Health Care Services and Models of Care for Treatment, Prevention, and Healthy Development, R.S. Lawrence, J. Appleton </a:t>
            </a:r>
            <a:r>
              <a:rPr lang="en-US" sz="1200" dirty="0" err="1" smtClean="0">
                <a:solidFill>
                  <a:srgbClr val="FFFFFF"/>
                </a:solidFill>
                <a:latin typeface="+mj-lt"/>
              </a:rPr>
              <a:t>Gootman</a:t>
            </a:r>
            <a:r>
              <a:rPr lang="en-US" sz="1200" dirty="0" smtClean="0">
                <a:solidFill>
                  <a:srgbClr val="FFFFFF"/>
                </a:solidFill>
                <a:latin typeface="+mj-lt"/>
              </a:rPr>
              <a:t>, and L.J. </a:t>
            </a:r>
            <a:r>
              <a:rPr lang="en-US" sz="1200" dirty="0" err="1" smtClean="0">
                <a:solidFill>
                  <a:srgbClr val="FFFFFF"/>
                </a:solidFill>
                <a:latin typeface="+mj-lt"/>
              </a:rPr>
              <a:t>Sim</a:t>
            </a:r>
            <a:r>
              <a:rPr lang="en-US" sz="1200" dirty="0" smtClean="0">
                <a:solidFill>
                  <a:srgbClr val="FFFFFF"/>
                </a:solidFill>
                <a:latin typeface="+mj-lt"/>
              </a:rPr>
              <a:t>, </a:t>
            </a:r>
            <a:r>
              <a:rPr lang="en-US" sz="1200" i="1" dirty="0" smtClean="0">
                <a:solidFill>
                  <a:srgbClr val="FFFFFF"/>
                </a:solidFill>
                <a:latin typeface="+mj-lt"/>
              </a:rPr>
              <a:t>Editors</a:t>
            </a:r>
            <a:r>
              <a:rPr lang="en-US" sz="1200" dirty="0" smtClean="0">
                <a:solidFill>
                  <a:srgbClr val="FFFFFF"/>
                </a:solidFill>
                <a:latin typeface="+mj-lt"/>
              </a:rPr>
              <a:t>. Board on Children, Youth, and Families. Division of Behavioral and Social Sciences and Education. Washington, DC: The National Academies Press, 2009.</a:t>
            </a:r>
          </a:p>
          <a:p>
            <a:pPr>
              <a:defRPr/>
            </a:pPr>
            <a:r>
              <a:rPr lang="en-US" sz="1200" dirty="0" smtClean="0">
                <a:solidFill>
                  <a:srgbClr val="FFFFFF"/>
                </a:solidFill>
                <a:latin typeface="+mj-lt"/>
              </a:rPr>
              <a:t>National </a:t>
            </a:r>
            <a:r>
              <a:rPr lang="en-US" sz="1200" dirty="0">
                <a:solidFill>
                  <a:srgbClr val="FFFFFF"/>
                </a:solidFill>
                <a:latin typeface="+mj-lt"/>
              </a:rPr>
              <a:t>Adolescent and Young Adult Health Information </a:t>
            </a:r>
            <a:r>
              <a:rPr lang="en-US" sz="1200" dirty="0" smtClean="0">
                <a:solidFill>
                  <a:srgbClr val="FFFFFF"/>
                </a:solidFill>
                <a:latin typeface="+mj-lt"/>
              </a:rPr>
              <a:t>Center. </a:t>
            </a:r>
            <a:r>
              <a:rPr lang="en-US" sz="1200" dirty="0">
                <a:solidFill>
                  <a:srgbClr val="FFFFFF"/>
                </a:solidFill>
                <a:latin typeface="+mj-lt"/>
              </a:rPr>
              <a:t>Summary of Recommended Guidelines for Clinical Preventive Services for Young Adults ages 18-26: Risk Factors and Recommended Screening Tests.  San Francisco, CA: National Adolescent and Young Adult Health Information Center, University of California, San </a:t>
            </a:r>
            <a:r>
              <a:rPr lang="en-US" sz="1200" dirty="0" smtClean="0">
                <a:solidFill>
                  <a:srgbClr val="FFFFFF"/>
                </a:solidFill>
                <a:latin typeface="+mj-lt"/>
              </a:rPr>
              <a:t>Francisco, 2013. Retrieved on March 16, 2015  </a:t>
            </a:r>
            <a:r>
              <a:rPr lang="en-US" sz="1200" dirty="0">
                <a:solidFill>
                  <a:srgbClr val="FFFFFF"/>
                </a:solidFill>
                <a:latin typeface="+mj-lt"/>
              </a:rPr>
              <a:t>from </a:t>
            </a:r>
            <a:r>
              <a:rPr lang="en-US" sz="1200" dirty="0" smtClean="0">
                <a:solidFill>
                  <a:srgbClr val="FFFFFF"/>
                </a:solidFill>
                <a:latin typeface="+mj-lt"/>
              </a:rPr>
              <a:t>http://nahic.ucsf.edu/cps/</a:t>
            </a:r>
            <a:r>
              <a:rPr lang="en-US" sz="1200" dirty="0" err="1" smtClean="0">
                <a:solidFill>
                  <a:srgbClr val="FFFFFF"/>
                </a:solidFill>
                <a:latin typeface="+mj-lt"/>
              </a:rPr>
              <a:t>Yaguidelines</a:t>
            </a:r>
            <a:r>
              <a:rPr lang="en-US" sz="1200" dirty="0" smtClean="0">
                <a:solidFill>
                  <a:srgbClr val="FFFFFF"/>
                </a:solidFill>
                <a:latin typeface="+mj-lt"/>
              </a:rPr>
              <a:t>.</a:t>
            </a:r>
          </a:p>
          <a:p>
            <a:pPr>
              <a:defRPr/>
            </a:pPr>
            <a:r>
              <a:rPr lang="en-US" sz="1200" dirty="0" err="1" smtClean="0">
                <a:solidFill>
                  <a:srgbClr val="FFFFFF"/>
                </a:solidFill>
                <a:latin typeface="+mj-lt"/>
                <a:ea typeface="ＭＳ Ｐゴシック" charset="0"/>
                <a:cs typeface="ＭＳ Ｐゴシック" charset="0"/>
              </a:rPr>
              <a:t>Neinstein</a:t>
            </a:r>
            <a:r>
              <a:rPr lang="en-US" sz="1200" dirty="0">
                <a:solidFill>
                  <a:srgbClr val="FFFFFF"/>
                </a:solidFill>
                <a:latin typeface="+mj-lt"/>
                <a:ea typeface="ＭＳ Ｐゴシック" charset="0"/>
                <a:cs typeface="ＭＳ Ｐゴシック" charset="0"/>
              </a:rPr>
              <a:t>, LS. </a:t>
            </a:r>
            <a:r>
              <a:rPr lang="en-US" sz="1200" i="1" dirty="0">
                <a:solidFill>
                  <a:srgbClr val="FFFFFF"/>
                </a:solidFill>
                <a:latin typeface="+mj-lt"/>
                <a:ea typeface="ＭＳ Ｐゴシック" charset="0"/>
                <a:cs typeface="ＭＳ Ｐゴシック" charset="0"/>
              </a:rPr>
              <a:t>The New Adolescents: An Analysis of Health Conditions, Behaviors, Risks, and Access to Services Among Emerging Young Adults</a:t>
            </a:r>
            <a:r>
              <a:rPr lang="en-US" sz="1200" dirty="0">
                <a:solidFill>
                  <a:srgbClr val="FFFFFF"/>
                </a:solidFill>
                <a:latin typeface="+mj-lt"/>
                <a:ea typeface="ＭＳ Ｐゴシック" charset="0"/>
                <a:cs typeface="ＭＳ Ｐゴシック" charset="0"/>
              </a:rPr>
              <a:t>. Retrieved </a:t>
            </a:r>
            <a:r>
              <a:rPr lang="en-US" sz="1200" dirty="0" smtClean="0">
                <a:solidFill>
                  <a:srgbClr val="FFFFFF"/>
                </a:solidFill>
                <a:latin typeface="+mj-lt"/>
                <a:ea typeface="ＭＳ Ｐゴシック" charset="0"/>
                <a:cs typeface="ＭＳ Ｐゴシック" charset="0"/>
              </a:rPr>
              <a:t>on March 16, 2015 from</a:t>
            </a:r>
            <a:r>
              <a:rPr lang="en-US" sz="1200" dirty="0">
                <a:solidFill>
                  <a:srgbClr val="FFFFFF"/>
                </a:solidFill>
                <a:latin typeface="+mj-lt"/>
                <a:ea typeface="ＭＳ Ｐゴシック" charset="0"/>
                <a:cs typeface="ＭＳ Ｐゴシック" charset="0"/>
              </a:rPr>
              <a:t>: http://</a:t>
            </a:r>
            <a:r>
              <a:rPr lang="en-US" sz="1200" dirty="0" err="1">
                <a:solidFill>
                  <a:srgbClr val="FFFFFF"/>
                </a:solidFill>
                <a:latin typeface="+mj-lt"/>
                <a:ea typeface="ＭＳ Ｐゴシック" charset="0"/>
                <a:cs typeface="ＭＳ Ｐゴシック" charset="0"/>
              </a:rPr>
              <a:t>www.usc.edu</a:t>
            </a:r>
            <a:r>
              <a:rPr lang="en-US" sz="1200" dirty="0">
                <a:solidFill>
                  <a:srgbClr val="FFFFFF"/>
                </a:solidFill>
                <a:latin typeface="+mj-lt"/>
                <a:ea typeface="ＭＳ Ｐゴシック" charset="0"/>
                <a:cs typeface="ＭＳ Ｐゴシック" charset="0"/>
              </a:rPr>
              <a:t>/student-affairs/</a:t>
            </a:r>
            <a:r>
              <a:rPr lang="en-US" sz="1200" dirty="0" err="1">
                <a:solidFill>
                  <a:srgbClr val="FFFFFF"/>
                </a:solidFill>
                <a:latin typeface="+mj-lt"/>
                <a:ea typeface="ＭＳ Ｐゴシック" charset="0"/>
                <a:cs typeface="ＭＳ Ｐゴシック" charset="0"/>
              </a:rPr>
              <a:t>Health_Center</a:t>
            </a:r>
            <a:r>
              <a:rPr lang="en-US" sz="1200" dirty="0">
                <a:solidFill>
                  <a:srgbClr val="FFFFFF"/>
                </a:solidFill>
                <a:latin typeface="+mj-lt"/>
                <a:ea typeface="ＭＳ Ｐゴシック" charset="0"/>
                <a:cs typeface="ＭＳ Ｐゴシック" charset="0"/>
              </a:rPr>
              <a:t>/</a:t>
            </a:r>
            <a:r>
              <a:rPr lang="en-US" sz="1200" dirty="0" err="1">
                <a:solidFill>
                  <a:srgbClr val="FFFFFF"/>
                </a:solidFill>
                <a:latin typeface="+mj-lt"/>
                <a:ea typeface="ＭＳ Ｐゴシック" charset="0"/>
                <a:cs typeface="ＭＳ Ｐゴシック" charset="0"/>
              </a:rPr>
              <a:t>thenewadolescents</a:t>
            </a:r>
            <a:r>
              <a:rPr lang="en-US" sz="1200" dirty="0">
                <a:solidFill>
                  <a:srgbClr val="FFFFFF"/>
                </a:solidFill>
                <a:latin typeface="+mj-lt"/>
                <a:ea typeface="ＭＳ Ｐゴシック" charset="0"/>
                <a:cs typeface="ＭＳ Ｐゴシック" charset="0"/>
              </a:rPr>
              <a:t>/doc/</a:t>
            </a:r>
            <a:r>
              <a:rPr lang="en-US" sz="1200" dirty="0" err="1" smtClean="0">
                <a:solidFill>
                  <a:srgbClr val="FFFFFF"/>
                </a:solidFill>
                <a:latin typeface="+mj-lt"/>
                <a:ea typeface="ＭＳ Ｐゴシック" charset="0"/>
                <a:cs typeface="ＭＳ Ｐゴシック" charset="0"/>
              </a:rPr>
              <a:t>TheNewAdolescents_Final_Locked.pdf</a:t>
            </a:r>
            <a:r>
              <a:rPr lang="en-US" sz="1200" dirty="0" smtClean="0">
                <a:solidFill>
                  <a:srgbClr val="FFFFFF"/>
                </a:solidFill>
                <a:latin typeface="+mj-lt"/>
                <a:ea typeface="ＭＳ Ｐゴシック" charset="0"/>
                <a:cs typeface="ＭＳ Ｐゴシック" charset="0"/>
              </a:rPr>
              <a:t>. </a:t>
            </a:r>
            <a:endParaRPr lang="en-US" sz="1200" dirty="0">
              <a:solidFill>
                <a:srgbClr val="FFFFFF"/>
              </a:solidFill>
              <a:latin typeface="+mj-lt"/>
              <a:ea typeface="ＭＳ Ｐゴシック" charset="0"/>
              <a:cs typeface="ＭＳ Ｐゴシック" charset="0"/>
            </a:endParaRPr>
          </a:p>
          <a:p>
            <a:pPr>
              <a:defRPr/>
            </a:pPr>
            <a:r>
              <a:rPr lang="en-US" sz="1200" dirty="0" err="1">
                <a:latin typeface="+mj-lt"/>
                <a:ea typeface="ＭＳ Ｐゴシック" charset="0"/>
                <a:cs typeface="ＭＳ Ｐゴシック" charset="0"/>
              </a:rPr>
              <a:t>Ozer</a:t>
            </a:r>
            <a:r>
              <a:rPr lang="en-US" sz="1200" dirty="0">
                <a:latin typeface="+mj-lt"/>
                <a:ea typeface="ＭＳ Ｐゴシック" charset="0"/>
                <a:cs typeface="ＭＳ Ｐゴシック" charset="0"/>
              </a:rPr>
              <a:t> EM, Urquhart J, Park JM, </a:t>
            </a:r>
            <a:r>
              <a:rPr lang="en-US" sz="1200" dirty="0" err="1">
                <a:latin typeface="+mj-lt"/>
                <a:ea typeface="ＭＳ Ｐゴシック" charset="0"/>
                <a:cs typeface="ＭＳ Ｐゴシック" charset="0"/>
              </a:rPr>
              <a:t>Brindis</a:t>
            </a:r>
            <a:r>
              <a:rPr lang="en-US" sz="1200" dirty="0">
                <a:latin typeface="+mj-lt"/>
                <a:ea typeface="ＭＳ Ｐゴシック" charset="0"/>
                <a:cs typeface="ＭＳ Ｐゴシック" charset="0"/>
              </a:rPr>
              <a:t> CB, Irwin CE, Jr.</a:t>
            </a:r>
            <a:r>
              <a:rPr lang="en-US" sz="1200" i="1" dirty="0">
                <a:latin typeface="+mj-lt"/>
                <a:ea typeface="ＭＳ Ｐゴシック" charset="0"/>
                <a:cs typeface="ＭＳ Ｐゴシック" charset="0"/>
              </a:rPr>
              <a:t> </a:t>
            </a:r>
            <a:r>
              <a:rPr lang="en-US" sz="1200" dirty="0">
                <a:latin typeface="+mj-lt"/>
                <a:ea typeface="ＭＳ Ｐゴシック" charset="0"/>
                <a:cs typeface="ＭＳ Ｐゴシック" charset="0"/>
              </a:rPr>
              <a:t>Young </a:t>
            </a:r>
            <a:r>
              <a:rPr lang="en-US" sz="1200" dirty="0" smtClean="0">
                <a:latin typeface="+mj-lt"/>
                <a:ea typeface="ＭＳ Ｐゴシック" charset="0"/>
                <a:cs typeface="ＭＳ Ｐゴシック" charset="0"/>
              </a:rPr>
              <a:t>adult </a:t>
            </a:r>
            <a:r>
              <a:rPr lang="en-US" sz="1200" dirty="0">
                <a:latin typeface="+mj-lt"/>
                <a:ea typeface="ＭＳ Ｐゴシック" charset="0"/>
                <a:cs typeface="ＭＳ Ｐゴシック" charset="0"/>
              </a:rPr>
              <a:t>g</a:t>
            </a:r>
            <a:r>
              <a:rPr lang="en-US" sz="1200" dirty="0" smtClean="0">
                <a:latin typeface="+mj-lt"/>
                <a:ea typeface="ＭＳ Ｐゴシック" charset="0"/>
                <a:cs typeface="ＭＳ Ｐゴシック" charset="0"/>
              </a:rPr>
              <a:t>uidelines</a:t>
            </a:r>
            <a:r>
              <a:rPr lang="en-US" sz="1200" dirty="0">
                <a:latin typeface="+mj-lt"/>
                <a:ea typeface="ＭＳ Ｐゴシック" charset="0"/>
                <a:cs typeface="ＭＳ Ｐゴシック" charset="0"/>
              </a:rPr>
              <a:t>: There </a:t>
            </a:r>
            <a:r>
              <a:rPr lang="en-US" sz="1200" dirty="0" smtClean="0">
                <a:latin typeface="+mj-lt"/>
                <a:ea typeface="ＭＳ Ｐゴシック" charset="0"/>
                <a:cs typeface="ＭＳ Ｐゴシック" charset="0"/>
              </a:rPr>
              <a:t>but </a:t>
            </a:r>
            <a:r>
              <a:rPr lang="en-US" sz="1200" dirty="0">
                <a:latin typeface="+mj-lt"/>
                <a:ea typeface="ＭＳ Ｐゴシック" charset="0"/>
                <a:cs typeface="ＭＳ Ｐゴシック" charset="0"/>
              </a:rPr>
              <a:t>c</a:t>
            </a:r>
            <a:r>
              <a:rPr lang="en-US" sz="1200" dirty="0" smtClean="0">
                <a:latin typeface="+mj-lt"/>
                <a:ea typeface="ＭＳ Ｐゴシック" charset="0"/>
                <a:cs typeface="ＭＳ Ｐゴシック" charset="0"/>
              </a:rPr>
              <a:t>an't </a:t>
            </a:r>
            <a:r>
              <a:rPr lang="en-US" sz="1200" dirty="0">
                <a:latin typeface="+mj-lt"/>
                <a:ea typeface="ＭＳ Ｐゴシック" charset="0"/>
                <a:cs typeface="ＭＳ Ｐゴシック" charset="0"/>
              </a:rPr>
              <a:t>b</a:t>
            </a:r>
            <a:r>
              <a:rPr lang="en-US" sz="1200" dirty="0" smtClean="0">
                <a:latin typeface="+mj-lt"/>
                <a:ea typeface="ＭＳ Ｐゴシック" charset="0"/>
                <a:cs typeface="ＭＳ Ｐゴシック" charset="0"/>
              </a:rPr>
              <a:t>e found</a:t>
            </a:r>
            <a:r>
              <a:rPr lang="en-US" sz="1200" dirty="0">
                <a:latin typeface="+mj-lt"/>
                <a:ea typeface="ＭＳ Ｐゴシック" charset="0"/>
                <a:cs typeface="ＭＳ Ｐゴシック" charset="0"/>
              </a:rPr>
              <a:t>.</a:t>
            </a:r>
            <a:r>
              <a:rPr lang="en-US" sz="1200" dirty="0" smtClean="0">
                <a:latin typeface="+mj-lt"/>
                <a:ea typeface="ＭＳ Ｐゴシック" charset="0"/>
                <a:cs typeface="ＭＳ Ｐゴシック" charset="0"/>
              </a:rPr>
              <a:t>  </a:t>
            </a:r>
            <a:r>
              <a:rPr lang="en-US" sz="1200" i="1" dirty="0">
                <a:latin typeface="+mj-lt"/>
                <a:ea typeface="ＭＳ Ｐゴシック" charset="0"/>
                <a:cs typeface="ＭＳ Ｐゴシック" charset="0"/>
              </a:rPr>
              <a:t>Archives of Pediatrics and Adolescent </a:t>
            </a:r>
            <a:r>
              <a:rPr lang="en-US" sz="1200" i="1" dirty="0" smtClean="0">
                <a:latin typeface="+mj-lt"/>
                <a:ea typeface="ＭＳ Ｐゴシック" charset="0"/>
                <a:cs typeface="ＭＳ Ｐゴシック" charset="0"/>
              </a:rPr>
              <a:t>Medicine</a:t>
            </a:r>
            <a:r>
              <a:rPr lang="en-US" sz="1200" dirty="0">
                <a:latin typeface="+mj-lt"/>
                <a:ea typeface="ＭＳ Ｐゴシック" charset="0"/>
                <a:cs typeface="ＭＳ Ｐゴシック" charset="0"/>
              </a:rPr>
              <a:t>.</a:t>
            </a:r>
            <a:r>
              <a:rPr lang="en-US" sz="1200" dirty="0" smtClean="0">
                <a:latin typeface="+mj-lt"/>
                <a:ea typeface="ＭＳ Ｐゴシック" charset="0"/>
                <a:cs typeface="ＭＳ Ｐゴシック" charset="0"/>
              </a:rPr>
              <a:t> 2012 Mar; 166(3):240-7. </a:t>
            </a:r>
          </a:p>
          <a:p>
            <a:pPr>
              <a:defRPr/>
            </a:pPr>
            <a:r>
              <a:rPr lang="en-US" sz="1200" dirty="0" smtClean="0">
                <a:latin typeface="+mj-lt"/>
                <a:ea typeface="ＭＳ Ｐゴシック" charset="0"/>
                <a:cs typeface="ＭＳ Ｐゴシック" charset="0"/>
              </a:rPr>
              <a:t>Park </a:t>
            </a:r>
            <a:r>
              <a:rPr lang="en-US" sz="1200" dirty="0">
                <a:latin typeface="+mj-lt"/>
                <a:ea typeface="ＭＳ Ｐゴシック" charset="0"/>
                <a:cs typeface="ＭＳ Ｐゴシック" charset="0"/>
              </a:rPr>
              <a:t>MJ, Paul </a:t>
            </a:r>
            <a:r>
              <a:rPr lang="en-US" sz="1200" dirty="0" err="1">
                <a:latin typeface="+mj-lt"/>
                <a:ea typeface="ＭＳ Ｐゴシック" charset="0"/>
                <a:cs typeface="ＭＳ Ｐゴシック" charset="0"/>
              </a:rPr>
              <a:t>Mulye</a:t>
            </a:r>
            <a:r>
              <a:rPr lang="en-US" sz="1200" dirty="0">
                <a:latin typeface="+mj-lt"/>
                <a:ea typeface="ＭＳ Ｐゴシック" charset="0"/>
                <a:cs typeface="ＭＳ Ｐゴシック" charset="0"/>
              </a:rPr>
              <a:t> T, Adams SH, </a:t>
            </a:r>
            <a:r>
              <a:rPr lang="en-US" sz="1200" dirty="0" err="1">
                <a:latin typeface="+mj-lt"/>
                <a:ea typeface="ＭＳ Ｐゴシック" charset="0"/>
                <a:cs typeface="ＭＳ Ｐゴシック" charset="0"/>
              </a:rPr>
              <a:t>Brindis</a:t>
            </a:r>
            <a:r>
              <a:rPr lang="en-US" sz="1200" dirty="0">
                <a:latin typeface="+mj-lt"/>
                <a:ea typeface="ＭＳ Ｐゴシック" charset="0"/>
                <a:cs typeface="ＭＳ Ｐゴシック" charset="0"/>
              </a:rPr>
              <a:t> CD, Irwin CE Jr. The health status of young adults in the United States. </a:t>
            </a:r>
            <a:r>
              <a:rPr lang="en-US" sz="1200" i="1" dirty="0" smtClean="0">
                <a:latin typeface="+mj-lt"/>
                <a:ea typeface="ＭＳ Ｐゴシック" charset="0"/>
                <a:cs typeface="ＭＳ Ｐゴシック" charset="0"/>
              </a:rPr>
              <a:t>Journal of Adolescent </a:t>
            </a:r>
            <a:r>
              <a:rPr lang="en-US" sz="1200" i="1" dirty="0">
                <a:latin typeface="+mj-lt"/>
                <a:ea typeface="ＭＳ Ｐゴシック" charset="0"/>
                <a:cs typeface="ＭＳ Ｐゴシック" charset="0"/>
              </a:rPr>
              <a:t>Health</a:t>
            </a:r>
            <a:r>
              <a:rPr lang="en-US" sz="1200" dirty="0">
                <a:latin typeface="+mj-lt"/>
                <a:ea typeface="ＭＳ Ｐゴシック" charset="0"/>
                <a:cs typeface="ＭＳ Ｐゴシック" charset="0"/>
              </a:rPr>
              <a:t>. 2006;39(3):305</a:t>
            </a:r>
            <a:r>
              <a:rPr lang="en-US" sz="1200" dirty="0" smtClean="0">
                <a:latin typeface="+mj-lt"/>
                <a:ea typeface="ＭＳ Ｐゴシック" charset="0"/>
                <a:cs typeface="ＭＳ Ｐゴシック" charset="0"/>
              </a:rPr>
              <a:t>-17</a:t>
            </a:r>
            <a:r>
              <a:rPr lang="en-US" sz="1200" dirty="0">
                <a:latin typeface="+mj-lt"/>
                <a:ea typeface="ＭＳ Ｐゴシック" charset="0"/>
                <a:cs typeface="ＭＳ Ｐゴシック" charset="0"/>
              </a:rPr>
              <a:t>.</a:t>
            </a:r>
          </a:p>
          <a:p>
            <a:pPr>
              <a:defRPr/>
            </a:pPr>
            <a:r>
              <a:rPr lang="en-US" sz="1200" dirty="0" err="1">
                <a:latin typeface="+mj-lt"/>
              </a:rPr>
              <a:t>Saloner</a:t>
            </a:r>
            <a:r>
              <a:rPr lang="en-US" sz="1200" dirty="0">
                <a:latin typeface="+mj-lt"/>
              </a:rPr>
              <a:t> B, Le Cook B. An ACA provision increased treatment for young adults with possible mental illnesses relative to comparison group</a:t>
            </a:r>
            <a:r>
              <a:rPr lang="en-US" sz="1200" i="1" dirty="0">
                <a:latin typeface="+mj-lt"/>
              </a:rPr>
              <a:t>. Health </a:t>
            </a:r>
            <a:r>
              <a:rPr lang="en-US" sz="1200" i="1" dirty="0" smtClean="0">
                <a:latin typeface="+mj-lt"/>
              </a:rPr>
              <a:t>Affairs</a:t>
            </a:r>
            <a:r>
              <a:rPr lang="en-US" sz="1200" dirty="0" smtClean="0">
                <a:latin typeface="+mj-lt"/>
              </a:rPr>
              <a:t>. </a:t>
            </a:r>
            <a:r>
              <a:rPr lang="en-US" sz="1200" dirty="0">
                <a:latin typeface="+mj-lt"/>
              </a:rPr>
              <a:t>2014 Aug;33(8):1425-34. </a:t>
            </a:r>
            <a:endParaRPr lang="en-US" sz="1200" dirty="0" smtClean="0">
              <a:latin typeface="+mj-lt"/>
            </a:endParaRPr>
          </a:p>
          <a:p>
            <a:pPr>
              <a:defRPr/>
            </a:pPr>
            <a:r>
              <a:rPr lang="en-US" sz="1200" dirty="0">
                <a:latin typeface="+mj-lt"/>
              </a:rPr>
              <a:t>Shane DM, </a:t>
            </a:r>
            <a:r>
              <a:rPr lang="en-US" sz="1200" dirty="0" err="1">
                <a:latin typeface="+mj-lt"/>
              </a:rPr>
              <a:t>Ayyagari</a:t>
            </a:r>
            <a:r>
              <a:rPr lang="en-US" sz="1200" dirty="0">
                <a:latin typeface="+mj-lt"/>
              </a:rPr>
              <a:t> P. Spillover </a:t>
            </a:r>
            <a:r>
              <a:rPr lang="en-US" sz="1200" dirty="0" smtClean="0">
                <a:latin typeface="+mj-lt"/>
              </a:rPr>
              <a:t>effects </a:t>
            </a:r>
            <a:r>
              <a:rPr lang="en-US" sz="1200" dirty="0">
                <a:latin typeface="+mj-lt"/>
              </a:rPr>
              <a:t>of the Affordable Care Act? Exploring the </a:t>
            </a:r>
            <a:r>
              <a:rPr lang="en-US" sz="1200" dirty="0" smtClean="0">
                <a:latin typeface="+mj-lt"/>
              </a:rPr>
              <a:t>impact </a:t>
            </a:r>
            <a:r>
              <a:rPr lang="en-US" sz="1200" dirty="0">
                <a:latin typeface="+mj-lt"/>
              </a:rPr>
              <a:t>on </a:t>
            </a:r>
            <a:r>
              <a:rPr lang="en-US" sz="1200" dirty="0" smtClean="0">
                <a:latin typeface="+mj-lt"/>
              </a:rPr>
              <a:t>young </a:t>
            </a:r>
            <a:r>
              <a:rPr lang="en-US" sz="1200" dirty="0">
                <a:latin typeface="+mj-lt"/>
              </a:rPr>
              <a:t>a</a:t>
            </a:r>
            <a:r>
              <a:rPr lang="en-US" sz="1200" dirty="0" smtClean="0">
                <a:latin typeface="+mj-lt"/>
              </a:rPr>
              <a:t>dult </a:t>
            </a:r>
            <a:r>
              <a:rPr lang="en-US" sz="1200" dirty="0">
                <a:latin typeface="+mj-lt"/>
              </a:rPr>
              <a:t>d</a:t>
            </a:r>
            <a:r>
              <a:rPr lang="en-US" sz="1200" dirty="0" smtClean="0">
                <a:latin typeface="+mj-lt"/>
              </a:rPr>
              <a:t>ental </a:t>
            </a:r>
            <a:r>
              <a:rPr lang="en-US" sz="1200" dirty="0">
                <a:latin typeface="+mj-lt"/>
              </a:rPr>
              <a:t>i</a:t>
            </a:r>
            <a:r>
              <a:rPr lang="en-US" sz="1200" dirty="0" smtClean="0">
                <a:latin typeface="+mj-lt"/>
              </a:rPr>
              <a:t>nsurance </a:t>
            </a:r>
            <a:r>
              <a:rPr lang="en-US" sz="1200" dirty="0">
                <a:latin typeface="+mj-lt"/>
              </a:rPr>
              <a:t>c</a:t>
            </a:r>
            <a:r>
              <a:rPr lang="en-US" sz="1200" dirty="0" smtClean="0">
                <a:latin typeface="+mj-lt"/>
              </a:rPr>
              <a:t>overage</a:t>
            </a:r>
            <a:r>
              <a:rPr lang="en-US" sz="1200" dirty="0">
                <a:latin typeface="+mj-lt"/>
              </a:rPr>
              <a:t>. </a:t>
            </a:r>
            <a:r>
              <a:rPr lang="en-US" sz="1200" i="1" dirty="0">
                <a:latin typeface="+mj-lt"/>
              </a:rPr>
              <a:t>Health </a:t>
            </a:r>
            <a:r>
              <a:rPr lang="en-US" sz="1200" i="1" dirty="0" smtClean="0">
                <a:latin typeface="+mj-lt"/>
              </a:rPr>
              <a:t>Services Research</a:t>
            </a:r>
            <a:r>
              <a:rPr lang="en-US" sz="1200" dirty="0" smtClean="0">
                <a:latin typeface="+mj-lt"/>
              </a:rPr>
              <a:t>. </a:t>
            </a:r>
            <a:r>
              <a:rPr lang="en-US" sz="1200" dirty="0">
                <a:latin typeface="+mj-lt"/>
              </a:rPr>
              <a:t>2014 Dec 7. </a:t>
            </a:r>
          </a:p>
          <a:p>
            <a:pPr>
              <a:defRPr/>
            </a:pPr>
            <a:r>
              <a:rPr lang="en-US" sz="1200" dirty="0" err="1" smtClean="0">
                <a:solidFill>
                  <a:srgbClr val="FFFFFF"/>
                </a:solidFill>
                <a:latin typeface="+mj-lt"/>
                <a:ea typeface="ＭＳ Ｐゴシック" charset="0"/>
                <a:cs typeface="ＭＳ Ｐゴシック" charset="0"/>
              </a:rPr>
              <a:t>Sommers</a:t>
            </a:r>
            <a:r>
              <a:rPr lang="en-US" sz="1200" dirty="0" smtClean="0">
                <a:solidFill>
                  <a:srgbClr val="FFFFFF"/>
                </a:solidFill>
                <a:latin typeface="+mj-lt"/>
                <a:ea typeface="ＭＳ Ｐゴシック" charset="0"/>
                <a:cs typeface="ＭＳ Ｐゴシック" charset="0"/>
              </a:rPr>
              <a:t> </a:t>
            </a:r>
            <a:r>
              <a:rPr lang="en-US" sz="1200" dirty="0">
                <a:solidFill>
                  <a:srgbClr val="FFFFFF"/>
                </a:solidFill>
                <a:latin typeface="+mj-lt"/>
                <a:ea typeface="ＭＳ Ｐゴシック" charset="0"/>
                <a:cs typeface="ＭＳ Ｐゴシック" charset="0"/>
              </a:rPr>
              <a:t>BD. Number of </a:t>
            </a:r>
            <a:r>
              <a:rPr lang="en-US" sz="1200" dirty="0" smtClean="0">
                <a:solidFill>
                  <a:srgbClr val="FFFFFF"/>
                </a:solidFill>
                <a:latin typeface="+mj-lt"/>
                <a:ea typeface="ＭＳ Ｐゴシック" charset="0"/>
                <a:cs typeface="ＭＳ Ｐゴシック" charset="0"/>
              </a:rPr>
              <a:t>young </a:t>
            </a:r>
            <a:r>
              <a:rPr lang="en-US" sz="1200" dirty="0">
                <a:solidFill>
                  <a:srgbClr val="FFFFFF"/>
                </a:solidFill>
                <a:latin typeface="+mj-lt"/>
                <a:ea typeface="ＭＳ Ｐゴシック" charset="0"/>
                <a:cs typeface="ＭＳ Ｐゴシック" charset="0"/>
              </a:rPr>
              <a:t>a</a:t>
            </a:r>
            <a:r>
              <a:rPr lang="en-US" sz="1200" dirty="0" smtClean="0">
                <a:solidFill>
                  <a:srgbClr val="FFFFFF"/>
                </a:solidFill>
                <a:latin typeface="+mj-lt"/>
                <a:ea typeface="ＭＳ Ｐゴシック" charset="0"/>
                <a:cs typeface="ＭＳ Ｐゴシック" charset="0"/>
              </a:rPr>
              <a:t>dults gaining insurance </a:t>
            </a:r>
            <a:r>
              <a:rPr lang="en-US" sz="1200" dirty="0">
                <a:solidFill>
                  <a:srgbClr val="FFFFFF"/>
                </a:solidFill>
                <a:latin typeface="+mj-lt"/>
                <a:ea typeface="ＭＳ Ｐゴシック" charset="0"/>
                <a:cs typeface="ＭＳ Ｐゴシック" charset="0"/>
              </a:rPr>
              <a:t>d</a:t>
            </a:r>
            <a:r>
              <a:rPr lang="en-US" sz="1200" dirty="0" smtClean="0">
                <a:solidFill>
                  <a:srgbClr val="FFFFFF"/>
                </a:solidFill>
                <a:latin typeface="+mj-lt"/>
                <a:ea typeface="ＭＳ Ｐゴシック" charset="0"/>
                <a:cs typeface="ＭＳ Ｐゴシック" charset="0"/>
              </a:rPr>
              <a:t>ue </a:t>
            </a:r>
            <a:r>
              <a:rPr lang="en-US" sz="1200" dirty="0">
                <a:solidFill>
                  <a:srgbClr val="FFFFFF"/>
                </a:solidFill>
                <a:latin typeface="+mj-lt"/>
                <a:ea typeface="ＭＳ Ｐゴシック" charset="0"/>
                <a:cs typeface="ＭＳ Ｐゴシック" charset="0"/>
              </a:rPr>
              <a:t>to the </a:t>
            </a:r>
            <a:r>
              <a:rPr lang="en-US" sz="1200" dirty="0" smtClean="0">
                <a:solidFill>
                  <a:srgbClr val="FFFFFF"/>
                </a:solidFill>
                <a:latin typeface="+mj-lt"/>
                <a:ea typeface="ＭＳ Ｐゴシック" charset="0"/>
                <a:cs typeface="ＭＳ Ｐゴシック" charset="0"/>
              </a:rPr>
              <a:t>affordable </a:t>
            </a:r>
            <a:r>
              <a:rPr lang="en-US" sz="1200" dirty="0">
                <a:solidFill>
                  <a:srgbClr val="FFFFFF"/>
                </a:solidFill>
                <a:latin typeface="+mj-lt"/>
                <a:ea typeface="ＭＳ Ｐゴシック" charset="0"/>
                <a:cs typeface="ＭＳ Ｐゴシック" charset="0"/>
              </a:rPr>
              <a:t>c</a:t>
            </a:r>
            <a:r>
              <a:rPr lang="en-US" sz="1200" dirty="0" smtClean="0">
                <a:solidFill>
                  <a:srgbClr val="FFFFFF"/>
                </a:solidFill>
                <a:latin typeface="+mj-lt"/>
                <a:ea typeface="ＭＳ Ｐゴシック" charset="0"/>
                <a:cs typeface="ＭＳ Ｐゴシック" charset="0"/>
              </a:rPr>
              <a:t>are </a:t>
            </a:r>
            <a:r>
              <a:rPr lang="en-US" sz="1200" dirty="0">
                <a:solidFill>
                  <a:srgbClr val="FFFFFF"/>
                </a:solidFill>
                <a:latin typeface="+mj-lt"/>
                <a:ea typeface="ＭＳ Ｐゴシック" charset="0"/>
                <a:cs typeface="ＭＳ Ｐゴシック" charset="0"/>
              </a:rPr>
              <a:t>a</a:t>
            </a:r>
            <a:r>
              <a:rPr lang="en-US" sz="1200" dirty="0" smtClean="0">
                <a:solidFill>
                  <a:srgbClr val="FFFFFF"/>
                </a:solidFill>
                <a:latin typeface="+mj-lt"/>
                <a:ea typeface="ＭＳ Ｐゴシック" charset="0"/>
                <a:cs typeface="ＭＳ Ｐゴシック" charset="0"/>
              </a:rPr>
              <a:t>ct </a:t>
            </a:r>
            <a:r>
              <a:rPr lang="en-US" sz="1200" dirty="0">
                <a:solidFill>
                  <a:srgbClr val="FFFFFF"/>
                </a:solidFill>
                <a:latin typeface="+mj-lt"/>
                <a:ea typeface="ＭＳ Ｐゴシック" charset="0"/>
                <a:cs typeface="ＭＳ Ｐゴシック" charset="0"/>
              </a:rPr>
              <a:t>n</a:t>
            </a:r>
            <a:r>
              <a:rPr lang="en-US" sz="1200" dirty="0" smtClean="0">
                <a:solidFill>
                  <a:srgbClr val="FFFFFF"/>
                </a:solidFill>
                <a:latin typeface="+mj-lt"/>
                <a:ea typeface="ＭＳ Ｐゴシック" charset="0"/>
                <a:cs typeface="ＭＳ Ｐゴシック" charset="0"/>
              </a:rPr>
              <a:t>ow </a:t>
            </a:r>
            <a:r>
              <a:rPr lang="en-US" sz="1200" dirty="0">
                <a:solidFill>
                  <a:srgbClr val="FFFFFF"/>
                </a:solidFill>
                <a:latin typeface="+mj-lt"/>
                <a:ea typeface="ＭＳ Ｐゴシック" charset="0"/>
                <a:cs typeface="ＭＳ Ｐゴシック" charset="0"/>
              </a:rPr>
              <a:t>t</a:t>
            </a:r>
            <a:r>
              <a:rPr lang="en-US" sz="1200" dirty="0" smtClean="0">
                <a:solidFill>
                  <a:srgbClr val="FFFFFF"/>
                </a:solidFill>
                <a:latin typeface="+mj-lt"/>
                <a:ea typeface="ＭＳ Ｐゴシック" charset="0"/>
                <a:cs typeface="ＭＳ Ｐゴシック" charset="0"/>
              </a:rPr>
              <a:t>ops </a:t>
            </a:r>
            <a:r>
              <a:rPr lang="en-US" sz="1200" dirty="0">
                <a:solidFill>
                  <a:srgbClr val="FFFFFF"/>
                </a:solidFill>
                <a:latin typeface="+mj-lt"/>
                <a:ea typeface="ＭＳ Ｐゴシック" charset="0"/>
                <a:cs typeface="ＭＳ Ｐゴシック" charset="0"/>
              </a:rPr>
              <a:t>3 </a:t>
            </a:r>
            <a:r>
              <a:rPr lang="en-US" sz="1200" dirty="0" smtClean="0">
                <a:solidFill>
                  <a:srgbClr val="FFFFFF"/>
                </a:solidFill>
                <a:latin typeface="+mj-lt"/>
                <a:ea typeface="ＭＳ Ｐゴシック" charset="0"/>
                <a:cs typeface="ＭＳ Ｐゴシック" charset="0"/>
              </a:rPr>
              <a:t>million</a:t>
            </a:r>
            <a:r>
              <a:rPr lang="en-US" sz="1200" dirty="0">
                <a:solidFill>
                  <a:srgbClr val="FFFFFF"/>
                </a:solidFill>
                <a:latin typeface="+mj-lt"/>
                <a:ea typeface="ＭＳ Ｐゴシック" charset="0"/>
                <a:cs typeface="ＭＳ Ｐゴシック" charset="0"/>
              </a:rPr>
              <a:t>. Assistant Secretary for Planning and Evaluation. </a:t>
            </a:r>
            <a:r>
              <a:rPr lang="en-US" sz="1200" i="1" dirty="0">
                <a:solidFill>
                  <a:srgbClr val="FFFFFF"/>
                </a:solidFill>
                <a:latin typeface="+mj-lt"/>
                <a:ea typeface="ＭＳ Ｐゴシック" charset="0"/>
                <a:cs typeface="ＭＳ Ｐゴシック" charset="0"/>
              </a:rPr>
              <a:t>ASPE Issue </a:t>
            </a:r>
            <a:r>
              <a:rPr lang="en-US" sz="1200" i="1" dirty="0" smtClean="0">
                <a:solidFill>
                  <a:srgbClr val="FFFFFF"/>
                </a:solidFill>
                <a:latin typeface="+mj-lt"/>
                <a:ea typeface="ＭＳ Ｐゴシック" charset="0"/>
                <a:cs typeface="ＭＳ Ｐゴシック" charset="0"/>
              </a:rPr>
              <a:t>Brief</a:t>
            </a:r>
            <a:r>
              <a:rPr lang="en-US" sz="1200" dirty="0" smtClean="0">
                <a:solidFill>
                  <a:srgbClr val="FFFFFF"/>
                </a:solidFill>
                <a:latin typeface="+mj-lt"/>
                <a:ea typeface="ＭＳ Ｐゴシック" charset="0"/>
                <a:cs typeface="ＭＳ Ｐゴシック" charset="0"/>
              </a:rPr>
              <a:t>. </a:t>
            </a:r>
            <a:r>
              <a:rPr lang="en-US" sz="1200" dirty="0">
                <a:solidFill>
                  <a:srgbClr val="FFFFFF"/>
                </a:solidFill>
                <a:latin typeface="+mj-lt"/>
                <a:ea typeface="ＭＳ Ｐゴシック" charset="0"/>
                <a:cs typeface="ＭＳ Ｐゴシック" charset="0"/>
              </a:rPr>
              <a:t>June 19 2012.  </a:t>
            </a:r>
          </a:p>
          <a:p>
            <a:r>
              <a:rPr lang="en-US" sz="1200" dirty="0">
                <a:latin typeface="+mj-lt"/>
              </a:rPr>
              <a:t>Wallace J, </a:t>
            </a:r>
            <a:r>
              <a:rPr lang="en-US" sz="1200" dirty="0" err="1">
                <a:latin typeface="+mj-lt"/>
              </a:rPr>
              <a:t>Sommers</a:t>
            </a:r>
            <a:r>
              <a:rPr lang="en-US" sz="1200" dirty="0">
                <a:latin typeface="+mj-lt"/>
              </a:rPr>
              <a:t> BD. Effect of </a:t>
            </a:r>
            <a:r>
              <a:rPr lang="en-US" sz="1200" dirty="0" smtClean="0">
                <a:latin typeface="+mj-lt"/>
              </a:rPr>
              <a:t>dependent </a:t>
            </a:r>
            <a:r>
              <a:rPr lang="en-US" sz="1200" dirty="0">
                <a:latin typeface="+mj-lt"/>
              </a:rPr>
              <a:t>c</a:t>
            </a:r>
            <a:r>
              <a:rPr lang="en-US" sz="1200" dirty="0" smtClean="0">
                <a:latin typeface="+mj-lt"/>
              </a:rPr>
              <a:t>overage </a:t>
            </a:r>
            <a:r>
              <a:rPr lang="en-US" sz="1200" dirty="0">
                <a:latin typeface="+mj-lt"/>
              </a:rPr>
              <a:t>e</a:t>
            </a:r>
            <a:r>
              <a:rPr lang="en-US" sz="1200" dirty="0" smtClean="0">
                <a:latin typeface="+mj-lt"/>
              </a:rPr>
              <a:t>xpansion </a:t>
            </a:r>
            <a:r>
              <a:rPr lang="en-US" sz="1200" dirty="0">
                <a:latin typeface="+mj-lt"/>
              </a:rPr>
              <a:t>of the </a:t>
            </a:r>
            <a:r>
              <a:rPr lang="en-US" sz="1200" dirty="0" smtClean="0">
                <a:latin typeface="+mj-lt"/>
              </a:rPr>
              <a:t>affordable </a:t>
            </a:r>
            <a:r>
              <a:rPr lang="en-US" sz="1200" dirty="0">
                <a:latin typeface="+mj-lt"/>
              </a:rPr>
              <a:t>c</a:t>
            </a:r>
            <a:r>
              <a:rPr lang="en-US" sz="1200" dirty="0" smtClean="0">
                <a:latin typeface="+mj-lt"/>
              </a:rPr>
              <a:t>are </a:t>
            </a:r>
            <a:r>
              <a:rPr lang="en-US" sz="1200" dirty="0">
                <a:latin typeface="+mj-lt"/>
              </a:rPr>
              <a:t>a</a:t>
            </a:r>
            <a:r>
              <a:rPr lang="en-US" sz="1200" dirty="0" smtClean="0">
                <a:latin typeface="+mj-lt"/>
              </a:rPr>
              <a:t>ct </a:t>
            </a:r>
            <a:r>
              <a:rPr lang="en-US" sz="1200" dirty="0">
                <a:latin typeface="+mj-lt"/>
              </a:rPr>
              <a:t>on </a:t>
            </a:r>
            <a:r>
              <a:rPr lang="en-US" sz="1200" dirty="0" smtClean="0">
                <a:latin typeface="+mj-lt"/>
              </a:rPr>
              <a:t>health </a:t>
            </a:r>
            <a:r>
              <a:rPr lang="en-US" sz="1200" dirty="0">
                <a:latin typeface="+mj-lt"/>
              </a:rPr>
              <a:t>and </a:t>
            </a:r>
            <a:r>
              <a:rPr lang="en-US" sz="1200" dirty="0" smtClean="0">
                <a:latin typeface="+mj-lt"/>
              </a:rPr>
              <a:t>access </a:t>
            </a:r>
            <a:r>
              <a:rPr lang="en-US" sz="1200" dirty="0">
                <a:latin typeface="+mj-lt"/>
              </a:rPr>
              <a:t>to </a:t>
            </a:r>
            <a:r>
              <a:rPr lang="en-US" sz="1200" dirty="0" smtClean="0">
                <a:latin typeface="+mj-lt"/>
              </a:rPr>
              <a:t>care </a:t>
            </a:r>
            <a:r>
              <a:rPr lang="en-US" sz="1200" dirty="0">
                <a:latin typeface="+mj-lt"/>
              </a:rPr>
              <a:t>for </a:t>
            </a:r>
            <a:r>
              <a:rPr lang="en-US" sz="1200" dirty="0" smtClean="0">
                <a:latin typeface="+mj-lt"/>
              </a:rPr>
              <a:t>young </a:t>
            </a:r>
            <a:r>
              <a:rPr lang="en-US" sz="1200" dirty="0">
                <a:latin typeface="+mj-lt"/>
              </a:rPr>
              <a:t>a</a:t>
            </a:r>
            <a:r>
              <a:rPr lang="en-US" sz="1200" dirty="0" smtClean="0">
                <a:latin typeface="+mj-lt"/>
              </a:rPr>
              <a:t>dults</a:t>
            </a:r>
            <a:r>
              <a:rPr lang="en-US" sz="1200" dirty="0">
                <a:latin typeface="+mj-lt"/>
              </a:rPr>
              <a:t>. JAMA </a:t>
            </a:r>
            <a:r>
              <a:rPr lang="en-US" sz="1200" dirty="0" smtClean="0">
                <a:latin typeface="+mj-lt"/>
              </a:rPr>
              <a:t>Pediatrics. </a:t>
            </a:r>
            <a:r>
              <a:rPr lang="en-US" sz="1200" dirty="0">
                <a:latin typeface="+mj-lt"/>
              </a:rPr>
              <a:t>2015 Mar 2. </a:t>
            </a:r>
            <a:endParaRPr lang="en-US" sz="1200" dirty="0" smtClean="0">
              <a:latin typeface="+mj-lt"/>
            </a:endParaRPr>
          </a:p>
          <a:p>
            <a:r>
              <a:rPr lang="en-US" sz="1200" i="1" dirty="0"/>
              <a:t>USPSTF A and B Recommendations</a:t>
            </a:r>
            <a:r>
              <a:rPr lang="en-US" sz="1200" dirty="0"/>
              <a:t>. U.S. Preventive Services Task Force. October 2014.</a:t>
            </a:r>
            <a:br>
              <a:rPr lang="en-US" sz="1200" dirty="0"/>
            </a:br>
            <a:r>
              <a:rPr lang="en-US" sz="1200" dirty="0" smtClean="0"/>
              <a:t>Retrieved on March 16, 2015 from http</a:t>
            </a:r>
            <a:r>
              <a:rPr lang="en-US" sz="1200" dirty="0"/>
              <a:t>://</a:t>
            </a:r>
            <a:r>
              <a:rPr lang="en-US" sz="1200" dirty="0" err="1"/>
              <a:t>www.uspreventiveservicestaskforce.org</a:t>
            </a:r>
            <a:r>
              <a:rPr lang="en-US" sz="1200" dirty="0"/>
              <a:t>/Page/Name/</a:t>
            </a:r>
            <a:r>
              <a:rPr lang="en-US" sz="1200" dirty="0" err="1"/>
              <a:t>uspstf</a:t>
            </a:r>
            <a:r>
              <a:rPr lang="en-US" sz="1200" dirty="0"/>
              <a:t>-a-and-b-recommendations/</a:t>
            </a:r>
            <a:endParaRPr lang="en-US" sz="1200" dirty="0">
              <a:latin typeface="+mj-lt"/>
            </a:endParaRPr>
          </a:p>
        </p:txBody>
      </p:sp>
      <p:sp>
        <p:nvSpPr>
          <p:cNvPr id="4" name="Slide Number Placeholder 3"/>
          <p:cNvSpPr>
            <a:spLocks noGrp="1"/>
          </p:cNvSpPr>
          <p:nvPr>
            <p:ph type="sldNum" sz="quarter" idx="12"/>
          </p:nvPr>
        </p:nvSpPr>
        <p:spPr/>
        <p:txBody>
          <a:bodyPr/>
          <a:lstStyle/>
          <a:p>
            <a:fld id="{768D037C-B71B-214A-9249-873F3021B3C3}" type="slidenum">
              <a:rPr lang="en-US" smtClean="0"/>
              <a:t>69</a:t>
            </a:fld>
            <a:endParaRPr lang="en-US" dirty="0"/>
          </a:p>
        </p:txBody>
      </p:sp>
    </p:spTree>
    <p:extLst>
      <p:ext uri="{BB962C8B-B14F-4D97-AF65-F5344CB8AC3E}">
        <p14:creationId xmlns:p14="http://schemas.microsoft.com/office/powerpoint/2010/main" val="245765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233384"/>
            <a:ext cx="9144000" cy="1295400"/>
          </a:xfrm>
        </p:spPr>
        <p:txBody>
          <a:bodyPr>
            <a:noAutofit/>
          </a:bodyPr>
          <a:lstStyle/>
          <a:p>
            <a:pPr eaLnBrk="1" hangingPunct="1"/>
            <a:r>
              <a:rPr lang="en-US" b="1" dirty="0">
                <a:effectLst>
                  <a:outerShdw blurRad="38100" dist="38100" dir="2700000" algn="tl">
                    <a:srgbClr val="000000">
                      <a:alpha val="43137"/>
                    </a:srgbClr>
                  </a:outerShdw>
                </a:effectLst>
              </a:rPr>
              <a:t>Health </a:t>
            </a:r>
            <a:r>
              <a:rPr lang="en-US" b="1" dirty="0" smtClean="0">
                <a:effectLst>
                  <a:outerShdw blurRad="38100" dist="38100" dir="2700000" algn="tl">
                    <a:srgbClr val="000000">
                      <a:alpha val="43137"/>
                    </a:srgbClr>
                  </a:outerShdw>
                </a:effectLst>
              </a:rPr>
              <a:t>Issues </a:t>
            </a:r>
            <a:r>
              <a:rPr lang="en-US" b="1" dirty="0">
                <a:effectLst>
                  <a:outerShdw blurRad="38100" dist="38100" dir="2700000" algn="tl">
                    <a:srgbClr val="000000">
                      <a:alpha val="43137"/>
                    </a:srgbClr>
                  </a:outerShdw>
                </a:effectLst>
              </a:rPr>
              <a:t>of </a:t>
            </a:r>
            <a:r>
              <a:rPr lang="en-US" b="1" dirty="0" smtClean="0">
                <a:effectLst>
                  <a:outerShdw blurRad="38100" dist="38100" dir="2700000" algn="tl">
                    <a:srgbClr val="000000">
                      <a:alpha val="43137"/>
                    </a:srgbClr>
                  </a:outerShdw>
                </a:effectLst>
              </a:rPr>
              <a:t>Young </a:t>
            </a:r>
            <a:r>
              <a:rPr lang="en-US" b="1" dirty="0">
                <a:effectLst>
                  <a:outerShdw blurRad="38100" dist="38100" dir="2700000" algn="tl">
                    <a:srgbClr val="000000">
                      <a:alpha val="43137"/>
                    </a:srgbClr>
                  </a:outerShdw>
                </a:effectLst>
              </a:rPr>
              <a:t>A</a:t>
            </a:r>
            <a:r>
              <a:rPr lang="en-US" b="1" dirty="0" smtClean="0">
                <a:effectLst>
                  <a:outerShdw blurRad="38100" dist="38100" dir="2700000" algn="tl">
                    <a:srgbClr val="000000">
                      <a:alpha val="43137"/>
                    </a:srgbClr>
                  </a:outerShdw>
                </a:effectLst>
              </a:rPr>
              <a:t>dulthood</a:t>
            </a:r>
            <a:endParaRPr lang="en-US" b="1" dirty="0">
              <a:effectLst>
                <a:outerShdw blurRad="38100" dist="38100" dir="2700000" algn="tl">
                  <a:srgbClr val="000000">
                    <a:alpha val="43137"/>
                  </a:srgbClr>
                </a:outerShdw>
              </a:effectLst>
            </a:endParaRPr>
          </a:p>
        </p:txBody>
      </p:sp>
      <p:sp>
        <p:nvSpPr>
          <p:cNvPr id="24578" name="Content Placeholder 2"/>
          <p:cNvSpPr>
            <a:spLocks noGrp="1"/>
          </p:cNvSpPr>
          <p:nvPr>
            <p:ph idx="1"/>
          </p:nvPr>
        </p:nvSpPr>
        <p:spPr>
          <a:xfrm>
            <a:off x="457200" y="1864896"/>
            <a:ext cx="8289758" cy="3962400"/>
          </a:xfrm>
        </p:spPr>
        <p:txBody>
          <a:bodyPr rtlCol="0">
            <a:noAutofit/>
          </a:bodyPr>
          <a:lstStyle/>
          <a:p>
            <a:pPr eaLnBrk="1" fontAlgn="auto" hangingPunct="1">
              <a:spcBef>
                <a:spcPts val="0"/>
              </a:spcBef>
              <a:spcAft>
                <a:spcPts val="0"/>
              </a:spcAft>
              <a:buFont typeface="Arial" pitchFamily="34" charset="0"/>
              <a:buChar char="•"/>
              <a:defRPr/>
            </a:pPr>
            <a:r>
              <a:rPr lang="en-US" sz="3000" dirty="0" smtClean="0">
                <a:ea typeface="+mn-ea"/>
                <a:cs typeface="+mn-cs"/>
              </a:rPr>
              <a:t>The major health problems of early </a:t>
            </a:r>
            <a:r>
              <a:rPr lang="en-US" sz="3000" dirty="0">
                <a:ea typeface="+mn-ea"/>
                <a:cs typeface="+mn-cs"/>
              </a:rPr>
              <a:t>adulthood are </a:t>
            </a:r>
            <a:r>
              <a:rPr lang="en-US" sz="3000" dirty="0" smtClean="0">
                <a:ea typeface="+mn-ea"/>
                <a:cs typeface="+mn-cs"/>
              </a:rPr>
              <a:t>largely preventable</a:t>
            </a:r>
            <a:endParaRPr lang="en-US" sz="3000" dirty="0">
              <a:ea typeface="+mn-ea"/>
              <a:cs typeface="+mn-cs"/>
            </a:endParaRPr>
          </a:p>
          <a:p>
            <a:pPr eaLnBrk="1" fontAlgn="auto" hangingPunct="1">
              <a:spcBef>
                <a:spcPts val="0"/>
              </a:spcBef>
              <a:spcAft>
                <a:spcPts val="0"/>
              </a:spcAft>
              <a:buFont typeface="Arial" pitchFamily="34" charset="0"/>
              <a:buChar char="•"/>
              <a:defRPr/>
            </a:pPr>
            <a:r>
              <a:rPr lang="en-US" sz="3000" dirty="0" smtClean="0">
                <a:ea typeface="+mn-ea"/>
                <a:cs typeface="+mn-cs"/>
              </a:rPr>
              <a:t>Many problems are linked to </a:t>
            </a:r>
            <a:r>
              <a:rPr lang="en-US" sz="3000" dirty="0">
                <a:ea typeface="+mn-ea"/>
                <a:cs typeface="+mn-cs"/>
              </a:rPr>
              <a:t>behaviors and </a:t>
            </a:r>
            <a:r>
              <a:rPr lang="en-US" sz="3000" dirty="0" smtClean="0">
                <a:ea typeface="+mn-ea"/>
                <a:cs typeface="+mn-cs"/>
              </a:rPr>
              <a:t>conditions with related outcomes</a:t>
            </a:r>
            <a:endParaRPr lang="en-US" sz="3000" dirty="0">
              <a:ea typeface="+mn-ea"/>
              <a:cs typeface="+mn-cs"/>
            </a:endParaRPr>
          </a:p>
          <a:p>
            <a:pPr eaLnBrk="1" fontAlgn="auto" hangingPunct="1">
              <a:spcBef>
                <a:spcPts val="0"/>
              </a:spcBef>
              <a:spcAft>
                <a:spcPts val="0"/>
              </a:spcAft>
              <a:buFont typeface="Arial" pitchFamily="34" charset="0"/>
              <a:buChar char="•"/>
              <a:defRPr/>
            </a:pPr>
            <a:r>
              <a:rPr lang="en-US" sz="3000" dirty="0">
                <a:ea typeface="+mn-ea"/>
                <a:cs typeface="+mn-cs"/>
              </a:rPr>
              <a:t>Few </a:t>
            </a:r>
            <a:r>
              <a:rPr lang="en-US" sz="3000" dirty="0" smtClean="0">
                <a:ea typeface="+mn-ea"/>
                <a:cs typeface="+mn-cs"/>
              </a:rPr>
              <a:t>young adults </a:t>
            </a:r>
            <a:r>
              <a:rPr lang="en-US" sz="3000" dirty="0">
                <a:ea typeface="+mn-ea"/>
                <a:cs typeface="+mn-cs"/>
              </a:rPr>
              <a:t>have serious impairment that interferes with daily functioning, BUT</a:t>
            </a:r>
          </a:p>
          <a:p>
            <a:pPr eaLnBrk="1" fontAlgn="auto" hangingPunct="1">
              <a:spcBef>
                <a:spcPts val="0"/>
              </a:spcBef>
              <a:spcAft>
                <a:spcPts val="0"/>
              </a:spcAft>
              <a:buFont typeface="Arial" pitchFamily="34" charset="0"/>
              <a:buChar char="•"/>
              <a:defRPr/>
            </a:pPr>
            <a:r>
              <a:rPr lang="en-US" sz="3000" dirty="0">
                <a:ea typeface="+mn-ea"/>
                <a:cs typeface="+mn-cs"/>
              </a:rPr>
              <a:t>Those with chronic conditions, including </a:t>
            </a:r>
            <a:r>
              <a:rPr lang="en-US" sz="3000" dirty="0" smtClean="0">
                <a:ea typeface="+mn-ea"/>
                <a:cs typeface="+mn-cs"/>
              </a:rPr>
              <a:t>mental health disorders, </a:t>
            </a:r>
            <a:r>
              <a:rPr lang="en-US" sz="3000" dirty="0">
                <a:ea typeface="+mn-ea"/>
                <a:cs typeface="+mn-cs"/>
              </a:rPr>
              <a:t>must learn to manage these conditions with increasing </a:t>
            </a:r>
            <a:r>
              <a:rPr lang="en-US" sz="3000" dirty="0" smtClean="0">
                <a:ea typeface="+mn-ea"/>
                <a:cs typeface="+mn-cs"/>
              </a:rPr>
              <a:t>interdependence</a:t>
            </a:r>
            <a:endParaRPr lang="en-US" sz="3000" dirty="0">
              <a:ea typeface="+mn-ea"/>
              <a:cs typeface="+mn-cs"/>
            </a:endParaRPr>
          </a:p>
          <a:p>
            <a:pPr eaLnBrk="1" fontAlgn="auto" hangingPunct="1">
              <a:spcBef>
                <a:spcPts val="0"/>
              </a:spcBef>
              <a:spcAft>
                <a:spcPts val="0"/>
              </a:spcAft>
              <a:buFont typeface="Arial" pitchFamily="34" charset="0"/>
              <a:buChar char="•"/>
              <a:defRPr/>
            </a:pPr>
            <a:endParaRPr lang="en-US" sz="3000" dirty="0">
              <a:latin typeface="Trebuchet MS" charset="0"/>
              <a:ea typeface="+mn-ea"/>
              <a:cs typeface="+mn-cs"/>
            </a:endParaRPr>
          </a:p>
        </p:txBody>
      </p:sp>
    </p:spTree>
    <p:extLst>
      <p:ext uri="{BB962C8B-B14F-4D97-AF65-F5344CB8AC3E}">
        <p14:creationId xmlns:p14="http://schemas.microsoft.com/office/powerpoint/2010/main" val="283806821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
            <a:ext cx="8229600" cy="339870"/>
          </a:xfrm>
        </p:spPr>
        <p:txBody>
          <a:bodyPr>
            <a:normAutofit fontScale="90000"/>
          </a:bodyPr>
          <a:lstStyle/>
          <a:p>
            <a:r>
              <a:rPr lang="en-US" sz="2000" dirty="0" smtClean="0"/>
              <a:t>Data Sources</a:t>
            </a:r>
            <a:endParaRPr lang="en-US" sz="2000" dirty="0"/>
          </a:p>
        </p:txBody>
      </p:sp>
      <p:graphicFrame>
        <p:nvGraphicFramePr>
          <p:cNvPr id="5" name="Content Placeholder 3"/>
          <p:cNvGraphicFramePr>
            <a:graphicFrameLocks/>
          </p:cNvGraphicFramePr>
          <p:nvPr>
            <p:extLst>
              <p:ext uri="{D42A27DB-BD31-4B8C-83A1-F6EECF244321}">
                <p14:modId xmlns:p14="http://schemas.microsoft.com/office/powerpoint/2010/main" val="3412170843"/>
              </p:ext>
            </p:extLst>
          </p:nvPr>
        </p:nvGraphicFramePr>
        <p:xfrm>
          <a:off x="130427" y="357201"/>
          <a:ext cx="8901360" cy="6364274"/>
        </p:xfrm>
        <a:graphic>
          <a:graphicData uri="http://schemas.openxmlformats.org/drawingml/2006/table">
            <a:tbl>
              <a:tblPr firstRow="1" bandRow="1">
                <a:tableStyleId>{F5AB1C69-6EDB-4FF4-983F-18BD219EF322}</a:tableStyleId>
              </a:tblPr>
              <a:tblGrid>
                <a:gridCol w="1548120"/>
                <a:gridCol w="1610355"/>
                <a:gridCol w="1045753"/>
                <a:gridCol w="1424014"/>
                <a:gridCol w="1288393"/>
                <a:gridCol w="881531"/>
                <a:gridCol w="1103194"/>
              </a:tblGrid>
              <a:tr h="399685">
                <a:tc>
                  <a:txBody>
                    <a:bodyPr/>
                    <a:lstStyle/>
                    <a:p>
                      <a:r>
                        <a:rPr lang="en-US" sz="1100" dirty="0" smtClean="0">
                          <a:solidFill>
                            <a:schemeClr val="accent4">
                              <a:lumMod val="75000"/>
                            </a:schemeClr>
                          </a:solidFill>
                        </a:rPr>
                        <a:t>Source</a:t>
                      </a:r>
                      <a:endParaRPr lang="en-US" sz="1100" dirty="0">
                        <a:solidFill>
                          <a:schemeClr val="accent4">
                            <a:lumMod val="75000"/>
                          </a:schemeClr>
                        </a:solidFill>
                      </a:endParaRPr>
                    </a:p>
                  </a:txBody>
                  <a:tcPr marT="45715" marB="45715"/>
                </a:tc>
                <a:tc>
                  <a:txBody>
                    <a:bodyPr/>
                    <a:lstStyle/>
                    <a:p>
                      <a:r>
                        <a:rPr lang="en-US" sz="1100" dirty="0" smtClean="0">
                          <a:solidFill>
                            <a:schemeClr val="accent4">
                              <a:lumMod val="75000"/>
                            </a:schemeClr>
                          </a:solidFill>
                        </a:rPr>
                        <a:t>Website</a:t>
                      </a:r>
                      <a:endParaRPr lang="en-US" sz="1100" dirty="0">
                        <a:solidFill>
                          <a:schemeClr val="accent4">
                            <a:lumMod val="75000"/>
                          </a:schemeClr>
                        </a:solidFill>
                      </a:endParaRPr>
                    </a:p>
                  </a:txBody>
                  <a:tcPr marT="45715" marB="45715"/>
                </a:tc>
                <a:tc>
                  <a:txBody>
                    <a:bodyPr/>
                    <a:lstStyle/>
                    <a:p>
                      <a:r>
                        <a:rPr lang="en-US" sz="1100" dirty="0" smtClean="0">
                          <a:solidFill>
                            <a:schemeClr val="accent4">
                              <a:lumMod val="75000"/>
                            </a:schemeClr>
                          </a:solidFill>
                        </a:rPr>
                        <a:t>Frequency</a:t>
                      </a:r>
                      <a:endParaRPr lang="en-US" sz="1100" dirty="0">
                        <a:solidFill>
                          <a:schemeClr val="accent4">
                            <a:lumMod val="75000"/>
                          </a:schemeClr>
                        </a:solidFill>
                      </a:endParaRPr>
                    </a:p>
                  </a:txBody>
                  <a:tcPr marT="45715" marB="45715"/>
                </a:tc>
                <a:tc>
                  <a:txBody>
                    <a:bodyPr/>
                    <a:lstStyle/>
                    <a:p>
                      <a:r>
                        <a:rPr lang="en-US" sz="1100" dirty="0" smtClean="0">
                          <a:solidFill>
                            <a:schemeClr val="accent4">
                              <a:lumMod val="75000"/>
                            </a:schemeClr>
                          </a:solidFill>
                        </a:rPr>
                        <a:t>Organization</a:t>
                      </a:r>
                      <a:endParaRPr lang="en-US" sz="1100" dirty="0">
                        <a:solidFill>
                          <a:schemeClr val="accent4">
                            <a:lumMod val="75000"/>
                          </a:schemeClr>
                        </a:solidFill>
                      </a:endParaRPr>
                    </a:p>
                  </a:txBody>
                  <a:tcPr marT="45715" marB="45715"/>
                </a:tc>
                <a:tc>
                  <a:txBody>
                    <a:bodyPr/>
                    <a:lstStyle/>
                    <a:p>
                      <a:r>
                        <a:rPr lang="en-US" sz="1100" dirty="0" smtClean="0">
                          <a:solidFill>
                            <a:schemeClr val="accent4">
                              <a:lumMod val="75000"/>
                            </a:schemeClr>
                          </a:solidFill>
                        </a:rPr>
                        <a:t>Adolescent/Young Adult Age</a:t>
                      </a:r>
                      <a:r>
                        <a:rPr lang="en-US" sz="1100" baseline="0" dirty="0" smtClean="0">
                          <a:solidFill>
                            <a:schemeClr val="accent4">
                              <a:lumMod val="75000"/>
                            </a:schemeClr>
                          </a:solidFill>
                        </a:rPr>
                        <a:t> Group</a:t>
                      </a:r>
                      <a:endParaRPr lang="en-US" sz="1100" dirty="0">
                        <a:solidFill>
                          <a:schemeClr val="accent4">
                            <a:lumMod val="75000"/>
                          </a:schemeClr>
                        </a:solidFill>
                      </a:endParaRPr>
                    </a:p>
                  </a:txBody>
                  <a:tcPr marT="45715" marB="45715"/>
                </a:tc>
                <a:tc>
                  <a:txBody>
                    <a:bodyPr/>
                    <a:lstStyle/>
                    <a:p>
                      <a:r>
                        <a:rPr lang="en-US" sz="1100" dirty="0" smtClean="0">
                          <a:solidFill>
                            <a:schemeClr val="accent4">
                              <a:lumMod val="75000"/>
                            </a:schemeClr>
                          </a:solidFill>
                        </a:rPr>
                        <a:t>Location</a:t>
                      </a:r>
                      <a:endParaRPr lang="en-US" sz="1100" dirty="0">
                        <a:solidFill>
                          <a:schemeClr val="accent4">
                            <a:lumMod val="75000"/>
                          </a:schemeClr>
                        </a:solidFill>
                      </a:endParaRPr>
                    </a:p>
                  </a:txBody>
                  <a:tcPr marT="45715" marB="45715"/>
                </a:tc>
                <a:tc>
                  <a:txBody>
                    <a:bodyPr/>
                    <a:lstStyle/>
                    <a:p>
                      <a:r>
                        <a:rPr lang="en-US" sz="1100" dirty="0" smtClean="0">
                          <a:solidFill>
                            <a:schemeClr val="accent4">
                              <a:lumMod val="75000"/>
                            </a:schemeClr>
                          </a:solidFill>
                        </a:rPr>
                        <a:t>Recent Data</a:t>
                      </a:r>
                      <a:endParaRPr lang="en-US" sz="1100" dirty="0">
                        <a:solidFill>
                          <a:schemeClr val="accent4">
                            <a:lumMod val="75000"/>
                          </a:schemeClr>
                        </a:solidFill>
                      </a:endParaRPr>
                    </a:p>
                  </a:txBody>
                  <a:tcPr marT="45715" marB="45715"/>
                </a:tc>
              </a:tr>
              <a:tr h="713731">
                <a:tc>
                  <a:txBody>
                    <a:bodyPr/>
                    <a:lstStyle/>
                    <a:p>
                      <a:r>
                        <a:rPr lang="en-US" sz="1100" dirty="0" smtClean="0"/>
                        <a:t>Youth</a:t>
                      </a:r>
                      <a:r>
                        <a:rPr lang="en-US" sz="1100" baseline="0" dirty="0" smtClean="0"/>
                        <a:t> Risk Behavior Surveillance System (YRBSS)</a:t>
                      </a:r>
                      <a:endParaRPr lang="en-US" sz="1100" dirty="0"/>
                    </a:p>
                  </a:txBody>
                  <a:tcPr marT="45715" marB="45715"/>
                </a:tc>
                <a:tc>
                  <a:txBody>
                    <a:bodyPr/>
                    <a:lstStyle/>
                    <a:p>
                      <a:r>
                        <a:rPr lang="en-US" sz="1100" dirty="0" smtClean="0"/>
                        <a:t>http://www.icpsr.umich.edu/icpsrweb/SAMHDA/studies/34481</a:t>
                      </a:r>
                      <a:endParaRPr lang="en-US" sz="1100" dirty="0">
                        <a:solidFill>
                          <a:srgbClr val="000000"/>
                        </a:solidFill>
                      </a:endParaRPr>
                    </a:p>
                  </a:txBody>
                  <a:tcPr marT="45715" marB="45715"/>
                </a:tc>
                <a:tc>
                  <a:txBody>
                    <a:bodyPr/>
                    <a:lstStyle/>
                    <a:p>
                      <a:r>
                        <a:rPr lang="en-US" sz="1100" dirty="0" smtClean="0"/>
                        <a:t>Every</a:t>
                      </a:r>
                      <a:r>
                        <a:rPr lang="en-US" sz="1100" baseline="0" dirty="0" smtClean="0"/>
                        <a:t> Other Year</a:t>
                      </a:r>
                      <a:endParaRPr lang="en-US" sz="1100" dirty="0"/>
                    </a:p>
                  </a:txBody>
                  <a:tcPr marT="45715" marB="45715"/>
                </a:tc>
                <a:tc>
                  <a:txBody>
                    <a:bodyPr/>
                    <a:lstStyle/>
                    <a:p>
                      <a:r>
                        <a:rPr lang="en-US" sz="1100" dirty="0" smtClean="0"/>
                        <a:t>Centers</a:t>
                      </a:r>
                      <a:r>
                        <a:rPr lang="en-US" sz="1100" baseline="0" dirty="0" smtClean="0"/>
                        <a:t> for Disease Control and Prevention (CDC)</a:t>
                      </a:r>
                      <a:endParaRPr lang="en-US" sz="1100" dirty="0"/>
                    </a:p>
                  </a:txBody>
                  <a:tcPr marT="45715" marB="45715"/>
                </a:tc>
                <a:tc>
                  <a:txBody>
                    <a:bodyPr/>
                    <a:lstStyle/>
                    <a:p>
                      <a:r>
                        <a:rPr lang="en-US" sz="1100" dirty="0" smtClean="0"/>
                        <a:t>High School Students</a:t>
                      </a:r>
                      <a:endParaRPr lang="en-US" sz="1100" dirty="0"/>
                    </a:p>
                  </a:txBody>
                  <a:tcPr marT="45715" marB="45715"/>
                </a:tc>
                <a:tc>
                  <a:txBody>
                    <a:bodyPr/>
                    <a:lstStyle/>
                    <a:p>
                      <a:r>
                        <a:rPr lang="en-US" sz="1100" dirty="0" smtClean="0"/>
                        <a:t>Schools</a:t>
                      </a:r>
                      <a:endParaRPr lang="en-US" sz="1100" dirty="0"/>
                    </a:p>
                  </a:txBody>
                  <a:tcPr marT="45715" marB="45715"/>
                </a:tc>
                <a:tc>
                  <a:txBody>
                    <a:bodyPr/>
                    <a:lstStyle/>
                    <a:p>
                      <a:r>
                        <a:rPr lang="en-US" sz="1100" dirty="0" smtClean="0"/>
                        <a:t>2011</a:t>
                      </a:r>
                      <a:endParaRPr lang="en-US" sz="1100" dirty="0"/>
                    </a:p>
                  </a:txBody>
                  <a:tcPr marT="45715" marB="45715"/>
                </a:tc>
              </a:tr>
              <a:tr h="713731">
                <a:tc>
                  <a:txBody>
                    <a:bodyPr/>
                    <a:lstStyle/>
                    <a:p>
                      <a:r>
                        <a:rPr lang="en-US" sz="1100" dirty="0" smtClean="0"/>
                        <a:t>Monitoring</a:t>
                      </a:r>
                      <a:r>
                        <a:rPr lang="en-US" sz="1100" baseline="0" dirty="0" smtClean="0"/>
                        <a:t> the Future (MTF)</a:t>
                      </a:r>
                      <a:endParaRPr lang="en-US" sz="1100" dirty="0"/>
                    </a:p>
                  </a:txBody>
                  <a:tcPr marT="45715" marB="45715"/>
                </a:tc>
                <a:tc>
                  <a:txBody>
                    <a:bodyPr/>
                    <a:lstStyle/>
                    <a:p>
                      <a:r>
                        <a:rPr lang="en-US" sz="1100" dirty="0" smtClean="0"/>
                        <a:t>http://www.monitoringthefuture.org/</a:t>
                      </a:r>
                      <a:endParaRPr lang="en-US" sz="1100" dirty="0"/>
                    </a:p>
                  </a:txBody>
                  <a:tcPr marT="45715" marB="45715"/>
                </a:tc>
                <a:tc>
                  <a:txBody>
                    <a:bodyPr/>
                    <a:lstStyle/>
                    <a:p>
                      <a:r>
                        <a:rPr lang="en-US" sz="1100" dirty="0" smtClean="0"/>
                        <a:t>Annual</a:t>
                      </a:r>
                      <a:endParaRPr lang="en-US" sz="1100" dirty="0"/>
                    </a:p>
                  </a:txBody>
                  <a:tcPr marT="45715" marB="45715"/>
                </a:tc>
                <a:tc>
                  <a:txBody>
                    <a:bodyPr/>
                    <a:lstStyle/>
                    <a:p>
                      <a:r>
                        <a:rPr lang="en-US" sz="1100" dirty="0" smtClean="0"/>
                        <a:t>University</a:t>
                      </a:r>
                      <a:r>
                        <a:rPr lang="en-US" sz="1100" baseline="0" dirty="0" smtClean="0"/>
                        <a:t> of Michigan</a:t>
                      </a:r>
                      <a:endParaRPr lang="en-US" sz="1100" dirty="0"/>
                    </a:p>
                  </a:txBody>
                  <a:tcPr marT="45715" marB="45715"/>
                </a:tc>
                <a:tc>
                  <a:txBody>
                    <a:bodyPr/>
                    <a:lstStyle/>
                    <a:p>
                      <a:r>
                        <a:rPr lang="en-US" sz="1100" dirty="0" smtClean="0"/>
                        <a:t>8</a:t>
                      </a:r>
                      <a:r>
                        <a:rPr lang="en-US" sz="1100" baseline="30000" dirty="0" smtClean="0"/>
                        <a:t>th</a:t>
                      </a:r>
                      <a:r>
                        <a:rPr lang="en-US" sz="1100" dirty="0" smtClean="0"/>
                        <a:t>,</a:t>
                      </a:r>
                      <a:r>
                        <a:rPr lang="en-US" sz="1100" baseline="0" dirty="0" smtClean="0"/>
                        <a:t> 10</a:t>
                      </a:r>
                      <a:r>
                        <a:rPr lang="en-US" sz="1100" baseline="30000" dirty="0" smtClean="0"/>
                        <a:t>th</a:t>
                      </a:r>
                      <a:r>
                        <a:rPr lang="en-US" sz="1100" baseline="0" dirty="0" smtClean="0"/>
                        <a:t>, 12</a:t>
                      </a:r>
                      <a:r>
                        <a:rPr lang="en-US" sz="1100" baseline="30000" dirty="0" smtClean="0"/>
                        <a:t>th</a:t>
                      </a:r>
                      <a:r>
                        <a:rPr lang="en-US" sz="1100" baseline="0" dirty="0" smtClean="0"/>
                        <a:t> Grade Students &amp; Follow-up sample of graduating seniors</a:t>
                      </a:r>
                      <a:endParaRPr lang="en-US" sz="1100" dirty="0"/>
                    </a:p>
                  </a:txBody>
                  <a:tcPr marT="45715" marB="45715"/>
                </a:tc>
                <a:tc>
                  <a:txBody>
                    <a:bodyPr/>
                    <a:lstStyle/>
                    <a:p>
                      <a:r>
                        <a:rPr lang="en-US" sz="1100" dirty="0" smtClean="0"/>
                        <a:t>Schools</a:t>
                      </a:r>
                      <a:endParaRPr lang="en-US" sz="1100" dirty="0"/>
                    </a:p>
                  </a:txBody>
                  <a:tcPr marT="45715" marB="45715"/>
                </a:tc>
                <a:tc>
                  <a:txBody>
                    <a:bodyPr/>
                    <a:lstStyle/>
                    <a:p>
                      <a:r>
                        <a:rPr lang="en-US" sz="1100" dirty="0" smtClean="0"/>
                        <a:t>2012</a:t>
                      </a:r>
                      <a:endParaRPr lang="en-US" sz="1100" dirty="0"/>
                    </a:p>
                  </a:txBody>
                  <a:tcPr marT="45715" marB="45715"/>
                </a:tc>
              </a:tr>
              <a:tr h="713731">
                <a:tc>
                  <a:txBody>
                    <a:bodyPr/>
                    <a:lstStyle/>
                    <a:p>
                      <a:r>
                        <a:rPr lang="en-US" sz="1100" dirty="0" smtClean="0"/>
                        <a:t>National</a:t>
                      </a:r>
                      <a:r>
                        <a:rPr lang="en-US" sz="1100" baseline="0" dirty="0" smtClean="0"/>
                        <a:t> Survey on Drug Use and Health (NSDUH)</a:t>
                      </a:r>
                      <a:endParaRPr lang="en-US" sz="1100" dirty="0"/>
                    </a:p>
                  </a:txBody>
                  <a:tcPr marT="45715" marB="45715"/>
                </a:tc>
                <a:tc>
                  <a:txBody>
                    <a:bodyPr/>
                    <a:lstStyle/>
                    <a:p>
                      <a:r>
                        <a:rPr lang="en-US" sz="1100" dirty="0" smtClean="0"/>
                        <a:t>https://nsduhweb.rti.org/</a:t>
                      </a:r>
                      <a:endParaRPr lang="en-US" sz="1100" dirty="0"/>
                    </a:p>
                  </a:txBody>
                  <a:tcPr marT="45715" marB="45715"/>
                </a:tc>
                <a:tc>
                  <a:txBody>
                    <a:bodyPr/>
                    <a:lstStyle/>
                    <a:p>
                      <a:r>
                        <a:rPr lang="en-US" sz="1100" dirty="0" smtClean="0"/>
                        <a:t>Annual</a:t>
                      </a:r>
                      <a:endParaRPr lang="en-US" sz="1100" dirty="0"/>
                    </a:p>
                  </a:txBody>
                  <a:tcPr marT="45715" marB="45715"/>
                </a:tc>
                <a:tc>
                  <a:txBody>
                    <a:bodyPr/>
                    <a:lstStyle/>
                    <a:p>
                      <a:r>
                        <a:rPr lang="en-US" sz="1100" dirty="0" smtClean="0"/>
                        <a:t>Substance</a:t>
                      </a:r>
                      <a:r>
                        <a:rPr lang="en-US" sz="1100" baseline="0" dirty="0" smtClean="0"/>
                        <a:t> Abuse and Mental Health Services Agency (SAMHSA)</a:t>
                      </a:r>
                      <a:endParaRPr lang="en-US" sz="1100" dirty="0"/>
                    </a:p>
                  </a:txBody>
                  <a:tcPr marT="45715" marB="45715"/>
                </a:tc>
                <a:tc>
                  <a:txBody>
                    <a:bodyPr/>
                    <a:lstStyle/>
                    <a:p>
                      <a:r>
                        <a:rPr lang="en-US" sz="1100" dirty="0" smtClean="0"/>
                        <a:t>Individuals</a:t>
                      </a:r>
                      <a:r>
                        <a:rPr lang="en-US" sz="1100" baseline="0" dirty="0" smtClean="0"/>
                        <a:t> ages 12 and older</a:t>
                      </a:r>
                      <a:endParaRPr lang="en-US" sz="1100" dirty="0"/>
                    </a:p>
                  </a:txBody>
                  <a:tcPr marT="45715" marB="45715"/>
                </a:tc>
                <a:tc>
                  <a:txBody>
                    <a:bodyPr/>
                    <a:lstStyle/>
                    <a:p>
                      <a:r>
                        <a:rPr lang="en-US" sz="1100" dirty="0" smtClean="0"/>
                        <a:t>Homes </a:t>
                      </a:r>
                      <a:endParaRPr lang="en-US" sz="1100" dirty="0"/>
                    </a:p>
                  </a:txBody>
                  <a:tcPr marT="45715" marB="45715"/>
                </a:tc>
                <a:tc>
                  <a:txBody>
                    <a:bodyPr/>
                    <a:lstStyle/>
                    <a:p>
                      <a:r>
                        <a:rPr lang="en-US" sz="1100" dirty="0" smtClean="0"/>
                        <a:t>2011</a:t>
                      </a:r>
                      <a:endParaRPr lang="en-US" sz="1100" dirty="0"/>
                    </a:p>
                  </a:txBody>
                  <a:tcPr marT="45715" marB="45715"/>
                </a:tc>
              </a:tr>
              <a:tr h="713731">
                <a:tc>
                  <a:txBody>
                    <a:bodyPr/>
                    <a:lstStyle/>
                    <a:p>
                      <a:r>
                        <a:rPr lang="en-US" sz="1100" dirty="0" smtClean="0"/>
                        <a:t>National Survey of Children with</a:t>
                      </a:r>
                      <a:r>
                        <a:rPr lang="en-US" sz="1100" baseline="0" dirty="0" smtClean="0"/>
                        <a:t> Special Health Care Needs (CSHCN) </a:t>
                      </a:r>
                      <a:endParaRPr lang="en-US" sz="1100" dirty="0">
                        <a:solidFill>
                          <a:schemeClr val="tx1"/>
                        </a:solidFill>
                      </a:endParaRPr>
                    </a:p>
                  </a:txBody>
                  <a:tcPr marT="45715" marB="45715"/>
                </a:tc>
                <a:tc>
                  <a:txBody>
                    <a:bodyPr/>
                    <a:lstStyle/>
                    <a:p>
                      <a:r>
                        <a:rPr lang="en-US" sz="1100" dirty="0" smtClean="0"/>
                        <a:t>http://childhealthdata.org/</a:t>
                      </a:r>
                      <a:endParaRPr lang="en-US" sz="1100" dirty="0">
                        <a:solidFill>
                          <a:schemeClr val="tx1"/>
                        </a:solidFill>
                      </a:endParaRPr>
                    </a:p>
                  </a:txBody>
                  <a:tcPr marT="45715" marB="45715"/>
                </a:tc>
                <a:tc>
                  <a:txBody>
                    <a:bodyPr/>
                    <a:lstStyle/>
                    <a:p>
                      <a:r>
                        <a:rPr lang="en-US" sz="1100" dirty="0" smtClean="0"/>
                        <a:t>Every</a:t>
                      </a:r>
                      <a:r>
                        <a:rPr lang="en-US" sz="1100" baseline="0" dirty="0" smtClean="0"/>
                        <a:t> 4 Years</a:t>
                      </a:r>
                      <a:endParaRPr lang="en-US" sz="1100" dirty="0"/>
                    </a:p>
                  </a:txBody>
                  <a:tcPr marT="45715" marB="4571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Maternal and Child Health Bureau </a:t>
                      </a:r>
                    </a:p>
                    <a:p>
                      <a:endParaRPr lang="en-US" sz="1100" dirty="0"/>
                    </a:p>
                  </a:txBody>
                  <a:tcPr marT="45715" marB="45715"/>
                </a:tc>
                <a:tc>
                  <a:txBody>
                    <a:bodyPr/>
                    <a:lstStyle/>
                    <a:p>
                      <a:r>
                        <a:rPr lang="en-US" sz="1100" dirty="0" smtClean="0"/>
                        <a:t>Adolescents</a:t>
                      </a:r>
                      <a:r>
                        <a:rPr lang="en-US" sz="1100" baseline="0" dirty="0" smtClean="0"/>
                        <a:t> ages </a:t>
                      </a:r>
                      <a:r>
                        <a:rPr lang="en-US" sz="1100" dirty="0" smtClean="0"/>
                        <a:t>12-17</a:t>
                      </a:r>
                      <a:endParaRPr lang="en-US" sz="1100" dirty="0"/>
                    </a:p>
                  </a:txBody>
                  <a:tcPr marT="45715" marB="45715"/>
                </a:tc>
                <a:tc>
                  <a:txBody>
                    <a:bodyPr/>
                    <a:lstStyle/>
                    <a:p>
                      <a:r>
                        <a:rPr lang="en-US" sz="1100" dirty="0" smtClean="0"/>
                        <a:t>Home</a:t>
                      </a:r>
                      <a:endParaRPr lang="en-US" sz="1100" dirty="0"/>
                    </a:p>
                  </a:txBody>
                  <a:tcPr marT="45715" marB="45715"/>
                </a:tc>
                <a:tc>
                  <a:txBody>
                    <a:bodyPr/>
                    <a:lstStyle/>
                    <a:p>
                      <a:r>
                        <a:rPr lang="en-US" sz="1100" dirty="0" smtClean="0"/>
                        <a:t>2010</a:t>
                      </a:r>
                      <a:endParaRPr lang="en-US" sz="1100" dirty="0"/>
                    </a:p>
                  </a:txBody>
                  <a:tcPr marT="45715" marB="45715"/>
                </a:tc>
              </a:tr>
              <a:tr h="713731">
                <a:tc>
                  <a:txBody>
                    <a:bodyPr/>
                    <a:lstStyle/>
                    <a:p>
                      <a:r>
                        <a:rPr lang="en-US" sz="1100" dirty="0" smtClean="0"/>
                        <a:t>National</a:t>
                      </a:r>
                      <a:r>
                        <a:rPr lang="en-US" sz="1100" baseline="0" dirty="0" smtClean="0"/>
                        <a:t> Health Interview Survey (NHIS)</a:t>
                      </a:r>
                      <a:endParaRPr lang="en-US" sz="1100" dirty="0">
                        <a:solidFill>
                          <a:schemeClr val="tx1"/>
                        </a:solidFill>
                      </a:endParaRPr>
                    </a:p>
                  </a:txBody>
                  <a:tcPr marT="45715" marB="45715"/>
                </a:tc>
                <a:tc>
                  <a:txBody>
                    <a:bodyPr/>
                    <a:lstStyle/>
                    <a:p>
                      <a:r>
                        <a:rPr lang="en-US" sz="1100" dirty="0" smtClean="0"/>
                        <a:t>http://www.cdc.gov/nchs/nhis.htm</a:t>
                      </a:r>
                      <a:endParaRPr lang="en-US" sz="1100" dirty="0">
                        <a:solidFill>
                          <a:schemeClr val="tx1"/>
                        </a:solidFill>
                      </a:endParaRPr>
                    </a:p>
                  </a:txBody>
                  <a:tcPr marT="45715" marB="45715"/>
                </a:tc>
                <a:tc>
                  <a:txBody>
                    <a:bodyPr/>
                    <a:lstStyle/>
                    <a:p>
                      <a:r>
                        <a:rPr lang="en-US" sz="1100" dirty="0" smtClean="0"/>
                        <a:t>Annual</a:t>
                      </a:r>
                      <a:endParaRPr lang="en-US" sz="1100" dirty="0"/>
                    </a:p>
                  </a:txBody>
                  <a:tcPr marT="45715" marB="4571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Centers</a:t>
                      </a:r>
                      <a:r>
                        <a:rPr lang="en-US" sz="1100" baseline="0" dirty="0" smtClean="0"/>
                        <a:t> for Disease Control and Prevention (CDC)</a:t>
                      </a:r>
                      <a:endParaRPr lang="en-US" sz="1100" dirty="0" smtClean="0"/>
                    </a:p>
                    <a:p>
                      <a:endParaRPr lang="en-US" sz="1100" dirty="0"/>
                    </a:p>
                  </a:txBody>
                  <a:tcPr marT="45715" marB="45715"/>
                </a:tc>
                <a:tc>
                  <a:txBody>
                    <a:bodyPr/>
                    <a:lstStyle/>
                    <a:p>
                      <a:r>
                        <a:rPr lang="en-US" sz="1100" dirty="0" smtClean="0"/>
                        <a:t>18+</a:t>
                      </a:r>
                      <a:endParaRPr lang="en-US" sz="1100" dirty="0"/>
                    </a:p>
                  </a:txBody>
                  <a:tcPr marT="45715" marB="45715"/>
                </a:tc>
                <a:tc>
                  <a:txBody>
                    <a:bodyPr/>
                    <a:lstStyle/>
                    <a:p>
                      <a:r>
                        <a:rPr lang="en-US" sz="1100" dirty="0" smtClean="0"/>
                        <a:t>Home</a:t>
                      </a:r>
                      <a:endParaRPr lang="en-US" sz="1100" dirty="0"/>
                    </a:p>
                  </a:txBody>
                  <a:tcPr marT="45715" marB="45715"/>
                </a:tc>
                <a:tc>
                  <a:txBody>
                    <a:bodyPr/>
                    <a:lstStyle/>
                    <a:p>
                      <a:r>
                        <a:rPr lang="en-US" sz="1100" dirty="0" smtClean="0"/>
                        <a:t>2011</a:t>
                      </a:r>
                      <a:endParaRPr lang="en-US" sz="1100" dirty="0"/>
                    </a:p>
                  </a:txBody>
                  <a:tcPr marT="45715" marB="45715"/>
                </a:tc>
              </a:tr>
              <a:tr h="713731">
                <a:tc>
                  <a:txBody>
                    <a:bodyPr/>
                    <a:lstStyle/>
                    <a:p>
                      <a:r>
                        <a:rPr lang="en-US" sz="1100" dirty="0" smtClean="0"/>
                        <a:t>Behavioral Risk Factors Surveillance</a:t>
                      </a:r>
                      <a:r>
                        <a:rPr lang="en-US" sz="1100" baseline="0" dirty="0" smtClean="0"/>
                        <a:t> Survey (BRFSS)</a:t>
                      </a:r>
                      <a:endParaRPr lang="en-US" sz="1100" dirty="0">
                        <a:solidFill>
                          <a:schemeClr val="tx1"/>
                        </a:solidFill>
                      </a:endParaRPr>
                    </a:p>
                  </a:txBody>
                  <a:tcPr marT="45715" marB="45715"/>
                </a:tc>
                <a:tc>
                  <a:txBody>
                    <a:bodyPr/>
                    <a:lstStyle/>
                    <a:p>
                      <a:r>
                        <a:rPr lang="en-US" sz="1100" dirty="0" smtClean="0"/>
                        <a:t>http://www.cdc.gov/brfss/</a:t>
                      </a:r>
                      <a:endParaRPr lang="en-US" sz="1100" dirty="0">
                        <a:solidFill>
                          <a:schemeClr val="tx1"/>
                        </a:solidFill>
                      </a:endParaRPr>
                    </a:p>
                  </a:txBody>
                  <a:tcPr marT="45715" marB="45715"/>
                </a:tc>
                <a:tc>
                  <a:txBody>
                    <a:bodyPr/>
                    <a:lstStyle/>
                    <a:p>
                      <a:r>
                        <a:rPr lang="en-US" sz="1100" dirty="0" smtClean="0"/>
                        <a:t>Annual</a:t>
                      </a:r>
                      <a:endParaRPr lang="en-US" sz="1100" dirty="0"/>
                    </a:p>
                  </a:txBody>
                  <a:tcPr marT="45715" marB="4571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Centers</a:t>
                      </a:r>
                      <a:r>
                        <a:rPr lang="en-US" sz="1100" baseline="0" dirty="0" smtClean="0"/>
                        <a:t> for Disease Control and Prevention (CDC)</a:t>
                      </a:r>
                      <a:endParaRPr lang="en-US" sz="1100" dirty="0" smtClean="0"/>
                    </a:p>
                    <a:p>
                      <a:endParaRPr lang="en-US" sz="1100" dirty="0"/>
                    </a:p>
                  </a:txBody>
                  <a:tcPr marT="45715" marB="45715"/>
                </a:tc>
                <a:tc>
                  <a:txBody>
                    <a:bodyPr/>
                    <a:lstStyle/>
                    <a:p>
                      <a:r>
                        <a:rPr lang="en-US" sz="1100" dirty="0" smtClean="0"/>
                        <a:t>18+</a:t>
                      </a:r>
                      <a:endParaRPr lang="en-US" sz="1100" dirty="0"/>
                    </a:p>
                  </a:txBody>
                  <a:tcPr marT="45715" marB="45715"/>
                </a:tc>
                <a:tc>
                  <a:txBody>
                    <a:bodyPr/>
                    <a:lstStyle/>
                    <a:p>
                      <a:r>
                        <a:rPr lang="en-US" sz="1100" dirty="0" smtClean="0"/>
                        <a:t>Home</a:t>
                      </a:r>
                      <a:endParaRPr lang="en-US" sz="1100" dirty="0"/>
                    </a:p>
                  </a:txBody>
                  <a:tcPr marT="45715" marB="45715"/>
                </a:tc>
                <a:tc>
                  <a:txBody>
                    <a:bodyPr/>
                    <a:lstStyle/>
                    <a:p>
                      <a:r>
                        <a:rPr lang="en-US" sz="1100" dirty="0" smtClean="0"/>
                        <a:t>2011</a:t>
                      </a:r>
                      <a:endParaRPr lang="en-US" sz="1100" dirty="0"/>
                    </a:p>
                  </a:txBody>
                  <a:tcPr marT="45715" marB="45715"/>
                </a:tc>
              </a:tr>
              <a:tr h="713731">
                <a:tc>
                  <a:txBody>
                    <a:bodyPr/>
                    <a:lstStyle/>
                    <a:p>
                      <a:r>
                        <a:rPr lang="en-US" sz="1100" dirty="0" smtClean="0"/>
                        <a:t>National Ambulatory Medical</a:t>
                      </a:r>
                      <a:r>
                        <a:rPr lang="en-US" sz="1100" baseline="0" dirty="0" smtClean="0"/>
                        <a:t> Care Survey (NAMCS)</a:t>
                      </a:r>
                      <a:endParaRPr lang="en-US" sz="1100" dirty="0">
                        <a:solidFill>
                          <a:schemeClr val="tx1"/>
                        </a:solidFill>
                      </a:endParaRPr>
                    </a:p>
                  </a:txBody>
                  <a:tcPr marT="45715" marB="45715"/>
                </a:tc>
                <a:tc>
                  <a:txBody>
                    <a:bodyPr/>
                    <a:lstStyle/>
                    <a:p>
                      <a:r>
                        <a:rPr lang="en-US" sz="1100" dirty="0" smtClean="0"/>
                        <a:t>http://www.cdc.gov/nchs/ahcd.htm</a:t>
                      </a:r>
                      <a:endParaRPr lang="en-US" sz="1100" dirty="0">
                        <a:solidFill>
                          <a:schemeClr val="tx1"/>
                        </a:solidFill>
                      </a:endParaRPr>
                    </a:p>
                  </a:txBody>
                  <a:tcPr marT="45715" marB="45715"/>
                </a:tc>
                <a:tc>
                  <a:txBody>
                    <a:bodyPr/>
                    <a:lstStyle/>
                    <a:p>
                      <a:r>
                        <a:rPr lang="en-US" sz="1100" dirty="0" smtClean="0"/>
                        <a:t>Annual</a:t>
                      </a:r>
                      <a:endParaRPr lang="en-US" sz="1100" dirty="0"/>
                    </a:p>
                  </a:txBody>
                  <a:tcPr marT="45715" marB="4571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Centers</a:t>
                      </a:r>
                      <a:r>
                        <a:rPr lang="en-US" sz="1100" baseline="0" dirty="0" smtClean="0"/>
                        <a:t> for Disease Control and Prevention (CDC)</a:t>
                      </a:r>
                      <a:endParaRPr lang="en-US" sz="1100" dirty="0" smtClean="0"/>
                    </a:p>
                    <a:p>
                      <a:endParaRPr lang="en-US" sz="1100" dirty="0"/>
                    </a:p>
                  </a:txBody>
                  <a:tcPr marT="45715" marB="45715"/>
                </a:tc>
                <a:tc>
                  <a:txBody>
                    <a:bodyPr/>
                    <a:lstStyle/>
                    <a:p>
                      <a:r>
                        <a:rPr lang="en-US" sz="1100" dirty="0" smtClean="0"/>
                        <a:t>18+</a:t>
                      </a:r>
                      <a:endParaRPr lang="en-US" sz="1100" dirty="0"/>
                    </a:p>
                  </a:txBody>
                  <a:tcPr marT="45715" marB="45715"/>
                </a:tc>
                <a:tc>
                  <a:txBody>
                    <a:bodyPr/>
                    <a:lstStyle/>
                    <a:p>
                      <a:r>
                        <a:rPr lang="en-US" sz="1100" dirty="0" smtClean="0"/>
                        <a:t>Physician</a:t>
                      </a:r>
                      <a:r>
                        <a:rPr lang="en-US" sz="1100" baseline="0" dirty="0" smtClean="0"/>
                        <a:t> Offices</a:t>
                      </a:r>
                      <a:endParaRPr lang="en-US" sz="1100" dirty="0"/>
                    </a:p>
                  </a:txBody>
                  <a:tcPr marT="45715" marB="45715"/>
                </a:tc>
                <a:tc>
                  <a:txBody>
                    <a:bodyPr/>
                    <a:lstStyle/>
                    <a:p>
                      <a:r>
                        <a:rPr lang="en-US" sz="1100" dirty="0" smtClean="0"/>
                        <a:t>2010</a:t>
                      </a:r>
                      <a:endParaRPr lang="en-US" sz="1100" dirty="0"/>
                    </a:p>
                  </a:txBody>
                  <a:tcPr marT="45715" marB="45715"/>
                </a:tc>
              </a:tr>
              <a:tr h="603634">
                <a:tc>
                  <a:txBody>
                    <a:bodyPr/>
                    <a:lstStyle/>
                    <a:p>
                      <a:r>
                        <a:rPr lang="en-US" sz="1100" dirty="0" smtClean="0"/>
                        <a:t>California</a:t>
                      </a:r>
                      <a:r>
                        <a:rPr lang="en-US" sz="1100" baseline="0" dirty="0" smtClean="0"/>
                        <a:t> Health Interview Survey (CHIS)</a:t>
                      </a:r>
                      <a:endParaRPr lang="en-US" sz="1100" dirty="0">
                        <a:solidFill>
                          <a:schemeClr val="tx1"/>
                        </a:solidFill>
                      </a:endParaRPr>
                    </a:p>
                  </a:txBody>
                  <a:tcPr marT="45715" marB="45715"/>
                </a:tc>
                <a:tc>
                  <a:txBody>
                    <a:bodyPr/>
                    <a:lstStyle/>
                    <a:p>
                      <a:r>
                        <a:rPr lang="en-US" sz="1100" dirty="0" smtClean="0"/>
                        <a:t>http://healthpolicy.ucla.edu/chis/Pages/default.aspx</a:t>
                      </a:r>
                      <a:endParaRPr lang="en-US" sz="1100" dirty="0">
                        <a:solidFill>
                          <a:schemeClr val="tx1"/>
                        </a:solidFill>
                      </a:endParaRPr>
                    </a:p>
                  </a:txBody>
                  <a:tcPr marT="45715" marB="45715"/>
                </a:tc>
                <a:tc>
                  <a:txBody>
                    <a:bodyPr/>
                    <a:lstStyle/>
                    <a:p>
                      <a:r>
                        <a:rPr lang="en-US" sz="1100" dirty="0" smtClean="0"/>
                        <a:t>Annual</a:t>
                      </a:r>
                      <a:endParaRPr lang="en-US" sz="1100" dirty="0"/>
                    </a:p>
                  </a:txBody>
                  <a:tcPr marT="45715" marB="45715"/>
                </a:tc>
                <a:tc>
                  <a:txBody>
                    <a:bodyPr/>
                    <a:lstStyle/>
                    <a:p>
                      <a:r>
                        <a:rPr lang="en-US" sz="1100" dirty="0" smtClean="0"/>
                        <a:t>University of California, Los Angeles</a:t>
                      </a:r>
                      <a:endParaRPr lang="en-US" sz="1100" dirty="0"/>
                    </a:p>
                  </a:txBody>
                  <a:tcPr marT="45715" marB="45715"/>
                </a:tc>
                <a:tc>
                  <a:txBody>
                    <a:bodyPr/>
                    <a:lstStyle/>
                    <a:p>
                      <a:r>
                        <a:rPr lang="en-US" sz="1100" dirty="0" smtClean="0"/>
                        <a:t>18+</a:t>
                      </a:r>
                      <a:endParaRPr lang="en-US" sz="1100" dirty="0"/>
                    </a:p>
                  </a:txBody>
                  <a:tcPr marT="45715" marB="45715"/>
                </a:tc>
                <a:tc>
                  <a:txBody>
                    <a:bodyPr/>
                    <a:lstStyle/>
                    <a:p>
                      <a:r>
                        <a:rPr lang="en-US" sz="1100" dirty="0" smtClean="0"/>
                        <a:t>Home</a:t>
                      </a:r>
                      <a:endParaRPr lang="en-US" sz="1100" dirty="0"/>
                    </a:p>
                  </a:txBody>
                  <a:tcPr marT="45715" marB="45715"/>
                </a:tc>
                <a:tc>
                  <a:txBody>
                    <a:bodyPr/>
                    <a:lstStyle/>
                    <a:p>
                      <a:r>
                        <a:rPr lang="en-US" sz="1100" dirty="0" smtClean="0"/>
                        <a:t>2009</a:t>
                      </a:r>
                      <a:endParaRPr lang="en-US" sz="1100" dirty="0"/>
                    </a:p>
                  </a:txBody>
                  <a:tcPr marT="45715" marB="45715"/>
                </a:tc>
              </a:tr>
            </a:tbl>
          </a:graphicData>
        </a:graphic>
      </p:graphicFrame>
      <p:sp>
        <p:nvSpPr>
          <p:cNvPr id="3" name="Slide Number Placeholder 2"/>
          <p:cNvSpPr>
            <a:spLocks noGrp="1"/>
          </p:cNvSpPr>
          <p:nvPr>
            <p:ph type="sldNum" sz="quarter" idx="12"/>
          </p:nvPr>
        </p:nvSpPr>
        <p:spPr/>
        <p:txBody>
          <a:bodyPr/>
          <a:lstStyle/>
          <a:p>
            <a:fld id="{768D037C-B71B-214A-9249-873F3021B3C3}" type="slidenum">
              <a:rPr lang="en-US" smtClean="0"/>
              <a:t>70</a:t>
            </a:fld>
            <a:endParaRPr lang="en-US" dirty="0"/>
          </a:p>
        </p:txBody>
      </p:sp>
    </p:spTree>
    <p:extLst>
      <p:ext uri="{BB962C8B-B14F-4D97-AF65-F5344CB8AC3E}">
        <p14:creationId xmlns:p14="http://schemas.microsoft.com/office/powerpoint/2010/main" val="3911039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19113" y="25054"/>
            <a:ext cx="8229600" cy="1023229"/>
          </a:xfrm>
        </p:spPr>
        <p:txBody>
          <a:bodyPr>
            <a:noAutofit/>
          </a:bodyPr>
          <a:lstStyle/>
          <a:p>
            <a:pPr>
              <a:defRPr/>
            </a:pPr>
            <a:r>
              <a:rPr lang="en-AU" b="1" dirty="0" smtClean="0">
                <a:solidFill>
                  <a:srgbClr val="FFFF00"/>
                </a:solidFill>
                <a:effectLst>
                  <a:outerShdw blurRad="38100" dist="38100" dir="2700000" algn="tl">
                    <a:srgbClr val="000000">
                      <a:alpha val="43137"/>
                    </a:srgbClr>
                  </a:outerShdw>
                </a:effectLst>
                <a:latin typeface="+mj-lt"/>
                <a:ea typeface="ＭＳ Ｐゴシック" charset="0"/>
                <a:cs typeface="ＭＳ Ｐゴシック" charset="0"/>
              </a:rPr>
              <a:t/>
            </a:r>
            <a:br>
              <a:rPr lang="en-AU" b="1" dirty="0" smtClean="0">
                <a:solidFill>
                  <a:srgbClr val="FFFF00"/>
                </a:solidFill>
                <a:effectLst>
                  <a:outerShdw blurRad="38100" dist="38100" dir="2700000" algn="tl">
                    <a:srgbClr val="000000">
                      <a:alpha val="43137"/>
                    </a:srgbClr>
                  </a:outerShdw>
                </a:effectLst>
                <a:latin typeface="+mj-lt"/>
                <a:ea typeface="ＭＳ Ｐゴシック" charset="0"/>
                <a:cs typeface="ＭＳ Ｐゴシック" charset="0"/>
              </a:rPr>
            </a:br>
            <a:r>
              <a:rPr lang="en-AU" b="1" dirty="0" smtClean="0">
                <a:solidFill>
                  <a:srgbClr val="FFFF00"/>
                </a:solidFill>
                <a:effectLst>
                  <a:outerShdw blurRad="38100" dist="38100" dir="2700000" algn="tl">
                    <a:srgbClr val="000000">
                      <a:alpha val="43137"/>
                    </a:srgbClr>
                  </a:outerShdw>
                </a:effectLst>
                <a:latin typeface="+mj-lt"/>
                <a:ea typeface="ＭＳ Ｐゴシック" charset="0"/>
                <a:cs typeface="ＭＳ Ｐゴシック" charset="0"/>
              </a:rPr>
              <a:t>Young Adult Health</a:t>
            </a:r>
            <a:endParaRPr lang="en-AU" b="1" dirty="0">
              <a:solidFill>
                <a:srgbClr val="FFFF00"/>
              </a:solidFill>
              <a:effectLst>
                <a:outerShdw blurRad="38100" dist="38100" dir="2700000" algn="tl">
                  <a:srgbClr val="000000">
                    <a:alpha val="43137"/>
                  </a:srgbClr>
                </a:outerShdw>
              </a:effectLst>
              <a:latin typeface="+mj-lt"/>
              <a:ea typeface="ＭＳ Ｐゴシック" charset="0"/>
              <a:cs typeface="ＭＳ Ｐゴシック" charset="0"/>
            </a:endParaRPr>
          </a:p>
        </p:txBody>
      </p:sp>
      <p:grpSp>
        <p:nvGrpSpPr>
          <p:cNvPr id="4" name="Group 3"/>
          <p:cNvGrpSpPr/>
          <p:nvPr/>
        </p:nvGrpSpPr>
        <p:grpSpPr>
          <a:xfrm>
            <a:off x="519113" y="2061879"/>
            <a:ext cx="8095969" cy="3693459"/>
            <a:chOff x="528078" y="2160494"/>
            <a:chExt cx="8095969" cy="3693459"/>
          </a:xfrm>
        </p:grpSpPr>
        <p:sp>
          <p:nvSpPr>
            <p:cNvPr id="3" name="Rectangle 2"/>
            <p:cNvSpPr/>
            <p:nvPr/>
          </p:nvSpPr>
          <p:spPr>
            <a:xfrm>
              <a:off x="528078" y="2160494"/>
              <a:ext cx="8095969" cy="3693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645460" y="2281535"/>
              <a:ext cx="7858126" cy="3437930"/>
              <a:chOff x="271463" y="2133600"/>
              <a:chExt cx="8534400" cy="3733800"/>
            </a:xfrm>
          </p:grpSpPr>
          <p:sp>
            <p:nvSpPr>
              <p:cNvPr id="45058" name="Rectangle 3"/>
              <p:cNvSpPr>
                <a:spLocks noChangeArrowheads="1"/>
              </p:cNvSpPr>
              <p:nvPr/>
            </p:nvSpPr>
            <p:spPr bwMode="auto">
              <a:xfrm>
                <a:off x="1693863" y="2133600"/>
                <a:ext cx="1422400" cy="3733800"/>
              </a:xfrm>
              <a:prstGeom prst="rect">
                <a:avLst/>
              </a:prstGeom>
              <a:gradFill rotWithShape="0">
                <a:gsLst>
                  <a:gs pos="0">
                    <a:srgbClr val="005E76"/>
                  </a:gs>
                  <a:gs pos="100000">
                    <a:srgbClr val="00CCFF"/>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59" name="Rectangle 4"/>
              <p:cNvSpPr>
                <a:spLocks noChangeArrowheads="1"/>
              </p:cNvSpPr>
              <p:nvPr/>
            </p:nvSpPr>
            <p:spPr bwMode="auto">
              <a:xfrm>
                <a:off x="3116263" y="2133600"/>
                <a:ext cx="1422400" cy="3733800"/>
              </a:xfrm>
              <a:prstGeom prst="rect">
                <a:avLst/>
              </a:prstGeom>
              <a:gradFill rotWithShape="0">
                <a:gsLst>
                  <a:gs pos="0">
                    <a:srgbClr val="000000"/>
                  </a:gs>
                  <a:gs pos="100000">
                    <a:srgbClr val="CC99FF"/>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60" name="Rectangle 5"/>
              <p:cNvSpPr>
                <a:spLocks noChangeArrowheads="1"/>
              </p:cNvSpPr>
              <p:nvPr/>
            </p:nvSpPr>
            <p:spPr bwMode="auto">
              <a:xfrm>
                <a:off x="4538663" y="2133600"/>
                <a:ext cx="1422400" cy="3733800"/>
              </a:xfrm>
              <a:prstGeom prst="rect">
                <a:avLst/>
              </a:prstGeom>
              <a:gradFill rotWithShape="0">
                <a:gsLst>
                  <a:gs pos="0">
                    <a:srgbClr val="000000"/>
                  </a:gs>
                  <a:gs pos="100000">
                    <a:srgbClr val="F63F1B"/>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9222" name="Rectangle 6"/>
              <p:cNvSpPr>
                <a:spLocks noChangeArrowheads="1"/>
              </p:cNvSpPr>
              <p:nvPr/>
            </p:nvSpPr>
            <p:spPr bwMode="auto">
              <a:xfrm>
                <a:off x="5961063" y="2133600"/>
                <a:ext cx="1422400" cy="3733800"/>
              </a:xfrm>
              <a:prstGeom prst="rect">
                <a:avLst/>
              </a:prstGeom>
              <a:gradFill rotWithShape="0">
                <a:gsLst>
                  <a:gs pos="0">
                    <a:schemeClr val="folHlink">
                      <a:gamma/>
                      <a:shade val="9020"/>
                      <a:invGamma/>
                    </a:schemeClr>
                  </a:gs>
                  <a:gs pos="100000">
                    <a:schemeClr val="folHlink"/>
                  </a:gs>
                </a:gsLst>
                <a:lin ang="5400000" scaled="1"/>
              </a:gradFill>
              <a:ln w="12700">
                <a:noFill/>
                <a:miter lim="800000"/>
                <a:headEnd type="none" w="sm" len="sm"/>
                <a:tailEnd type="none" w="sm" len="sm"/>
              </a:ln>
              <a:effectLst/>
            </p:spPr>
            <p:txBody>
              <a:bodyPr wrap="none" anchor="ctr"/>
              <a:lstStyle/>
              <a:p>
                <a:pPr>
                  <a:defRPr/>
                </a:pPr>
                <a:endParaRPr lang="en-US" dirty="0">
                  <a:latin typeface="Times" charset="0"/>
                  <a:ea typeface="+mn-ea"/>
                  <a:cs typeface="+mn-cs"/>
                </a:endParaRPr>
              </a:p>
            </p:txBody>
          </p:sp>
          <p:sp>
            <p:nvSpPr>
              <p:cNvPr id="45062" name="Rectangle 7"/>
              <p:cNvSpPr>
                <a:spLocks noChangeArrowheads="1"/>
              </p:cNvSpPr>
              <p:nvPr/>
            </p:nvSpPr>
            <p:spPr bwMode="auto">
              <a:xfrm>
                <a:off x="7383463" y="2133600"/>
                <a:ext cx="1422400" cy="3733800"/>
              </a:xfrm>
              <a:prstGeom prst="rect">
                <a:avLst/>
              </a:prstGeom>
              <a:gradFill rotWithShape="0">
                <a:gsLst>
                  <a:gs pos="0">
                    <a:srgbClr val="1F001F"/>
                  </a:gs>
                  <a:gs pos="100000">
                    <a:srgbClr val="FF00FF"/>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63" name="Rectangle 8"/>
              <p:cNvSpPr>
                <a:spLocks noChangeArrowheads="1"/>
              </p:cNvSpPr>
              <p:nvPr/>
            </p:nvSpPr>
            <p:spPr bwMode="auto">
              <a:xfrm>
                <a:off x="271463" y="2133600"/>
                <a:ext cx="1422400" cy="3733800"/>
              </a:xfrm>
              <a:prstGeom prst="rect">
                <a:avLst/>
              </a:prstGeom>
              <a:gradFill rotWithShape="0">
                <a:gsLst>
                  <a:gs pos="0">
                    <a:srgbClr val="003366"/>
                  </a:gs>
                  <a:gs pos="100000">
                    <a:srgbClr val="A2B5C7"/>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64" name="Text Box 9"/>
              <p:cNvSpPr txBox="1">
                <a:spLocks noChangeArrowheads="1"/>
              </p:cNvSpPr>
              <p:nvPr/>
            </p:nvSpPr>
            <p:spPr bwMode="auto">
              <a:xfrm>
                <a:off x="304800" y="2286000"/>
                <a:ext cx="1371600" cy="63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600" b="1" u="none" dirty="0">
                    <a:solidFill>
                      <a:srgbClr val="E8E6E9"/>
                    </a:solidFill>
                    <a:cs typeface="Arial" charset="0"/>
                  </a:rPr>
                  <a:t>Accidents &amp; </a:t>
                </a:r>
                <a:r>
                  <a:rPr lang="en-AU" sz="1600" b="1" u="none" dirty="0" smtClean="0">
                    <a:solidFill>
                      <a:srgbClr val="E8E6E9"/>
                    </a:solidFill>
                    <a:cs typeface="Arial" charset="0"/>
                  </a:rPr>
                  <a:t>injuries</a:t>
                </a:r>
                <a:endParaRPr lang="en-AU" sz="1600" b="1" u="none" dirty="0">
                  <a:solidFill>
                    <a:srgbClr val="000000"/>
                  </a:solidFill>
                  <a:cs typeface="Arial" charset="0"/>
                </a:endParaRPr>
              </a:p>
            </p:txBody>
          </p:sp>
          <p:sp>
            <p:nvSpPr>
              <p:cNvPr id="45065" name="Text Box 10"/>
              <p:cNvSpPr txBox="1">
                <a:spLocks noChangeArrowheads="1"/>
              </p:cNvSpPr>
              <p:nvPr/>
            </p:nvSpPr>
            <p:spPr bwMode="auto">
              <a:xfrm>
                <a:off x="1760538" y="2286000"/>
                <a:ext cx="1219200" cy="116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600" b="1" u="none" dirty="0">
                    <a:solidFill>
                      <a:srgbClr val="E8E6E9"/>
                    </a:solidFill>
                    <a:cs typeface="Arial" charset="0"/>
                  </a:rPr>
                  <a:t>Mental health &amp; well being</a:t>
                </a:r>
                <a:endParaRPr lang="en-AU" sz="1600" b="1" u="none" dirty="0">
                  <a:solidFill>
                    <a:srgbClr val="000000"/>
                  </a:solidFill>
                  <a:cs typeface="Arial" charset="0"/>
                </a:endParaRPr>
              </a:p>
            </p:txBody>
          </p:sp>
          <p:sp>
            <p:nvSpPr>
              <p:cNvPr id="45066" name="Text Box 11"/>
              <p:cNvSpPr txBox="1">
                <a:spLocks noChangeArrowheads="1"/>
              </p:cNvSpPr>
              <p:nvPr/>
            </p:nvSpPr>
            <p:spPr bwMode="auto">
              <a:xfrm>
                <a:off x="3182938" y="22860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800" b="1" u="none" dirty="0">
                    <a:solidFill>
                      <a:srgbClr val="E8E6E9"/>
                    </a:solidFill>
                    <a:cs typeface="Arial" charset="0"/>
                  </a:rPr>
                  <a:t>Sexual health</a:t>
                </a:r>
                <a:endParaRPr lang="en-AU" sz="1800" b="1" u="none" dirty="0">
                  <a:solidFill>
                    <a:srgbClr val="000000"/>
                  </a:solidFill>
                  <a:cs typeface="Arial" charset="0"/>
                </a:endParaRPr>
              </a:p>
            </p:txBody>
          </p:sp>
          <p:sp>
            <p:nvSpPr>
              <p:cNvPr id="45067" name="Text Box 12"/>
              <p:cNvSpPr txBox="1">
                <a:spLocks noChangeArrowheads="1"/>
              </p:cNvSpPr>
              <p:nvPr/>
            </p:nvSpPr>
            <p:spPr bwMode="auto">
              <a:xfrm>
                <a:off x="4673600" y="2438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endParaRPr lang="en-US" sz="1800" dirty="0">
                  <a:solidFill>
                    <a:srgbClr val="000000"/>
                  </a:solidFill>
                  <a:cs typeface="Arial" charset="0"/>
                </a:endParaRPr>
              </a:p>
            </p:txBody>
          </p:sp>
          <p:sp>
            <p:nvSpPr>
              <p:cNvPr id="45068" name="Text Box 13"/>
              <p:cNvSpPr txBox="1">
                <a:spLocks noChangeArrowheads="1"/>
              </p:cNvSpPr>
              <p:nvPr/>
            </p:nvSpPr>
            <p:spPr bwMode="auto">
              <a:xfrm>
                <a:off x="5943600" y="22860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800" b="1" u="none" dirty="0">
                    <a:solidFill>
                      <a:srgbClr val="E8E6E9"/>
                    </a:solidFill>
                    <a:cs typeface="Arial" charset="0"/>
                  </a:rPr>
                  <a:t>Chronic illness</a:t>
                </a:r>
              </a:p>
            </p:txBody>
          </p:sp>
          <p:sp>
            <p:nvSpPr>
              <p:cNvPr id="45069" name="Text Box 14"/>
              <p:cNvSpPr txBox="1">
                <a:spLocks noChangeArrowheads="1"/>
              </p:cNvSpPr>
              <p:nvPr/>
            </p:nvSpPr>
            <p:spPr bwMode="auto">
              <a:xfrm>
                <a:off x="7450138" y="2286000"/>
                <a:ext cx="1219200" cy="132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600" b="1" u="none" dirty="0">
                    <a:solidFill>
                      <a:srgbClr val="E8E6E9"/>
                    </a:solidFill>
                  </a:rPr>
                  <a:t>Obesity &amp; eating disorders</a:t>
                </a:r>
                <a:endParaRPr lang="en-AU" sz="1600" b="1" u="none" dirty="0">
                  <a:solidFill>
                    <a:srgbClr val="000000"/>
                  </a:solidFill>
                </a:endParaRPr>
              </a:p>
              <a:p>
                <a:pPr algn="ctr">
                  <a:spcBef>
                    <a:spcPct val="50000"/>
                  </a:spcBef>
                </a:pPr>
                <a:endParaRPr lang="en-AU" sz="1700" b="1" u="none" dirty="0">
                  <a:solidFill>
                    <a:srgbClr val="E8E6E9"/>
                  </a:solidFill>
                  <a:cs typeface="Arial" charset="0"/>
                </a:endParaRPr>
              </a:p>
            </p:txBody>
          </p:sp>
          <p:sp>
            <p:nvSpPr>
              <p:cNvPr id="45070" name="AutoShape 15"/>
              <p:cNvSpPr>
                <a:spLocks noChangeArrowheads="1"/>
              </p:cNvSpPr>
              <p:nvPr/>
            </p:nvSpPr>
            <p:spPr bwMode="auto">
              <a:xfrm>
                <a:off x="685800" y="3573463"/>
                <a:ext cx="7848600" cy="2057400"/>
              </a:xfrm>
              <a:prstGeom prst="leftRightArrow">
                <a:avLst>
                  <a:gd name="adj1" fmla="val 50000"/>
                  <a:gd name="adj2" fmla="val 76296"/>
                </a:avLst>
              </a:prstGeom>
              <a:solidFill>
                <a:srgbClr val="EAEA0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dirty="0"/>
              </a:p>
            </p:txBody>
          </p:sp>
          <p:sp>
            <p:nvSpPr>
              <p:cNvPr id="45071" name="Text Box 16"/>
              <p:cNvSpPr txBox="1">
                <a:spLocks noChangeArrowheads="1"/>
              </p:cNvSpPr>
              <p:nvPr/>
            </p:nvSpPr>
            <p:spPr bwMode="auto">
              <a:xfrm>
                <a:off x="1465263" y="4343400"/>
                <a:ext cx="6611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a:spcBef>
                    <a:spcPct val="50000"/>
                  </a:spcBef>
                </a:pPr>
                <a:r>
                  <a:rPr lang="en-AU" sz="1800" b="1" dirty="0">
                    <a:solidFill>
                      <a:srgbClr val="000000"/>
                    </a:solidFill>
                    <a:cs typeface="Arial" charset="0"/>
                  </a:rPr>
                  <a:t>Prevention - early intervention - clinical care</a:t>
                </a:r>
              </a:p>
            </p:txBody>
          </p:sp>
          <p:sp>
            <p:nvSpPr>
              <p:cNvPr id="45072" name="Rectangle 17"/>
              <p:cNvSpPr>
                <a:spLocks noChangeArrowheads="1"/>
              </p:cNvSpPr>
              <p:nvPr/>
            </p:nvSpPr>
            <p:spPr bwMode="auto">
              <a:xfrm>
                <a:off x="4498975" y="2282825"/>
                <a:ext cx="151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b="1" u="none" dirty="0">
                    <a:solidFill>
                      <a:srgbClr val="E8E6E9"/>
                    </a:solidFill>
                    <a:cs typeface="Arial" charset="0"/>
                  </a:rPr>
                  <a:t>Substance use</a:t>
                </a:r>
              </a:p>
            </p:txBody>
          </p:sp>
        </p:grpSp>
      </p:grpSp>
    </p:spTree>
    <p:extLst>
      <p:ext uri="{BB962C8B-B14F-4D97-AF65-F5344CB8AC3E}">
        <p14:creationId xmlns:p14="http://schemas.microsoft.com/office/powerpoint/2010/main" val="209641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710"/>
            <a:ext cx="9144000" cy="1858963"/>
          </a:xfrm>
        </p:spPr>
        <p:txBody>
          <a:bodyPr>
            <a:normAutofit/>
          </a:bodyPr>
          <a:lstStyle/>
          <a:p>
            <a:pPr>
              <a:defRPr/>
            </a:pPr>
            <a:r>
              <a:rPr lang="en-AU" sz="3600" dirty="0">
                <a:effectLst>
                  <a:outerShdw blurRad="38100" dist="38100" dir="2700000" algn="tl">
                    <a:srgbClr val="000000">
                      <a:alpha val="43137"/>
                    </a:srgbClr>
                  </a:outerShdw>
                </a:effectLst>
                <a:ea typeface="ＭＳ Ｐゴシック" charset="0"/>
                <a:cs typeface="ＭＳ Ｐゴシック" charset="0"/>
              </a:rPr>
              <a:t>Global burden of disease in young people </a:t>
            </a:r>
            <a:r>
              <a:rPr lang="en-AU" sz="3600" dirty="0" smtClean="0">
                <a:effectLst>
                  <a:outerShdw blurRad="38100" dist="38100" dir="2700000" algn="tl">
                    <a:srgbClr val="000000">
                      <a:alpha val="43137"/>
                    </a:srgbClr>
                  </a:outerShdw>
                </a:effectLst>
                <a:ea typeface="ＭＳ Ｐゴシック" charset="0"/>
                <a:cs typeface="ＭＳ Ｐゴシック" charset="0"/>
              </a:rPr>
              <a:t/>
            </a:r>
            <a:br>
              <a:rPr lang="en-AU" sz="3600" dirty="0" smtClean="0">
                <a:effectLst>
                  <a:outerShdw blurRad="38100" dist="38100" dir="2700000" algn="tl">
                    <a:srgbClr val="000000">
                      <a:alpha val="43137"/>
                    </a:srgbClr>
                  </a:outerShdw>
                </a:effectLst>
                <a:ea typeface="ＭＳ Ｐゴシック" charset="0"/>
                <a:cs typeface="ＭＳ Ｐゴシック" charset="0"/>
              </a:rPr>
            </a:br>
            <a:r>
              <a:rPr lang="en-AU" sz="3600" dirty="0" smtClean="0">
                <a:effectLst>
                  <a:outerShdw blurRad="38100" dist="38100" dir="2700000" algn="tl">
                    <a:srgbClr val="000000">
                      <a:alpha val="43137"/>
                    </a:srgbClr>
                  </a:outerShdw>
                </a:effectLst>
                <a:ea typeface="ＭＳ Ｐゴシック" charset="0"/>
                <a:cs typeface="ＭＳ Ｐゴシック" charset="0"/>
              </a:rPr>
              <a:t>aged </a:t>
            </a:r>
            <a:r>
              <a:rPr lang="en-AU" sz="3600" dirty="0">
                <a:effectLst>
                  <a:outerShdw blurRad="38100" dist="38100" dir="2700000" algn="tl">
                    <a:srgbClr val="000000">
                      <a:alpha val="43137"/>
                    </a:srgbClr>
                  </a:outerShdw>
                </a:effectLst>
                <a:ea typeface="ＭＳ Ｐゴシック" charset="0"/>
                <a:cs typeface="ＭＳ Ｐゴシック" charset="0"/>
              </a:rPr>
              <a:t>10-24 years: a systematic analysis </a:t>
            </a:r>
            <a:br>
              <a:rPr lang="en-AU" sz="3600" dirty="0">
                <a:effectLst>
                  <a:outerShdw blurRad="38100" dist="38100" dir="2700000" algn="tl">
                    <a:srgbClr val="000000">
                      <a:alpha val="43137"/>
                    </a:srgbClr>
                  </a:outerShdw>
                </a:effectLst>
                <a:ea typeface="ＭＳ Ｐゴシック" charset="0"/>
                <a:cs typeface="ＭＳ Ｐゴシック" charset="0"/>
              </a:rPr>
            </a:br>
            <a:r>
              <a:rPr lang="en-AU" sz="2800" b="0" i="1" dirty="0">
                <a:effectLst>
                  <a:outerShdw blurRad="38100" dist="38100" dir="2700000" algn="tl">
                    <a:srgbClr val="000000">
                      <a:alpha val="43137"/>
                    </a:srgbClr>
                  </a:outerShdw>
                </a:effectLst>
                <a:ea typeface="ＭＳ Ｐゴシック" charset="0"/>
                <a:cs typeface="ＭＳ Ｐゴシック" charset="0"/>
              </a:rPr>
              <a:t>Gore et al, Lancet 2011</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76400642"/>
              </p:ext>
            </p:extLst>
          </p:nvPr>
        </p:nvGraphicFramePr>
        <p:xfrm>
          <a:off x="323850" y="2114550"/>
          <a:ext cx="8434388" cy="4267197"/>
        </p:xfrm>
        <a:graphic>
          <a:graphicData uri="http://schemas.openxmlformats.org/drawingml/2006/table">
            <a:tbl>
              <a:tblPr firstRow="1" bandRow="1">
                <a:tableStyleId>{5C22544A-7EE6-4342-B048-85BDC9FD1C3A}</a:tableStyleId>
              </a:tblPr>
              <a:tblGrid>
                <a:gridCol w="527200"/>
                <a:gridCol w="2784818"/>
                <a:gridCol w="2528773"/>
                <a:gridCol w="2593597"/>
              </a:tblGrid>
              <a:tr h="387927">
                <a:tc>
                  <a:txBody>
                    <a:bodyPr/>
                    <a:lstStyle/>
                    <a:p>
                      <a:pPr algn="ctr"/>
                      <a:endParaRPr lang="en-AU" sz="1800" dirty="0"/>
                    </a:p>
                  </a:txBody>
                  <a:tcPr marL="91430" marR="91430" marT="45726" marB="45726"/>
                </a:tc>
                <a:tc>
                  <a:txBody>
                    <a:bodyPr/>
                    <a:lstStyle/>
                    <a:p>
                      <a:pPr algn="ctr"/>
                      <a:r>
                        <a:rPr lang="en-AU" sz="1800" dirty="0" smtClean="0"/>
                        <a:t>10-14 years</a:t>
                      </a:r>
                      <a:endParaRPr lang="en-AU" sz="1800" dirty="0"/>
                    </a:p>
                  </a:txBody>
                  <a:tcPr marL="91430" marR="91430" marT="45726" marB="45726"/>
                </a:tc>
                <a:tc>
                  <a:txBody>
                    <a:bodyPr/>
                    <a:lstStyle/>
                    <a:p>
                      <a:pPr algn="ctr"/>
                      <a:r>
                        <a:rPr lang="en-AU" sz="1800" dirty="0" smtClean="0"/>
                        <a:t>15-19 years</a:t>
                      </a:r>
                      <a:endParaRPr lang="en-AU" sz="1800" dirty="0"/>
                    </a:p>
                  </a:txBody>
                  <a:tcPr marL="91430" marR="91430" marT="45726" marB="45726"/>
                </a:tc>
                <a:tc>
                  <a:txBody>
                    <a:bodyPr/>
                    <a:lstStyle/>
                    <a:p>
                      <a:pPr algn="ctr"/>
                      <a:r>
                        <a:rPr lang="en-AU" sz="1800" b="1" dirty="0" smtClean="0"/>
                        <a:t>20-24 years</a:t>
                      </a:r>
                      <a:endParaRPr lang="en-AU" sz="1800" b="1" dirty="0"/>
                    </a:p>
                  </a:txBody>
                  <a:tcPr marL="91430" marR="91430" marT="45726" marB="45726"/>
                </a:tc>
              </a:tr>
              <a:tr h="387927">
                <a:tc>
                  <a:txBody>
                    <a:bodyPr/>
                    <a:lstStyle/>
                    <a:p>
                      <a:pPr algn="ctr"/>
                      <a:r>
                        <a:rPr lang="en-AU" sz="1800" dirty="0" smtClean="0"/>
                        <a:t>1</a:t>
                      </a:r>
                      <a:endParaRPr lang="en-AU" sz="1800" dirty="0"/>
                    </a:p>
                  </a:txBody>
                  <a:tcPr marL="91430" marR="91430" marT="45726" marB="45726"/>
                </a:tc>
                <a:tc>
                  <a:txBody>
                    <a:bodyPr/>
                    <a:lstStyle/>
                    <a:p>
                      <a:pPr algn="ctr"/>
                      <a:r>
                        <a:rPr lang="en-AU" sz="1800" dirty="0" smtClean="0"/>
                        <a:t>Depressive disorder</a:t>
                      </a:r>
                      <a:endParaRPr lang="en-AU" sz="1800" dirty="0"/>
                    </a:p>
                  </a:txBody>
                  <a:tcPr marL="91430" marR="91430"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Depressive disorder</a:t>
                      </a:r>
                      <a:endParaRPr lang="en-AU" sz="1800" dirty="0"/>
                    </a:p>
                  </a:txBody>
                  <a:tcPr marL="91430" marR="91430" marT="45726" marB="45726"/>
                </a:tc>
                <a:tc>
                  <a:txBody>
                    <a:bodyPr/>
                    <a:lstStyle/>
                    <a:p>
                      <a:pPr algn="ctr"/>
                      <a:r>
                        <a:rPr lang="en-AU" sz="1800" b="1" dirty="0" smtClean="0"/>
                        <a:t>Depressive disorder</a:t>
                      </a:r>
                      <a:endParaRPr lang="en-AU" sz="1800" b="1" dirty="0"/>
                    </a:p>
                  </a:txBody>
                  <a:tcPr marL="91430" marR="91430" marT="45726" marB="45726"/>
                </a:tc>
              </a:tr>
              <a:tr h="387927">
                <a:tc>
                  <a:txBody>
                    <a:bodyPr/>
                    <a:lstStyle/>
                    <a:p>
                      <a:pPr algn="ctr"/>
                      <a:r>
                        <a:rPr lang="en-AU" sz="1800" dirty="0" smtClean="0"/>
                        <a:t>2</a:t>
                      </a:r>
                      <a:endParaRPr lang="en-AU" sz="1800" dirty="0"/>
                    </a:p>
                  </a:txBody>
                  <a:tcPr marL="91430" marR="91430" marT="45726" marB="45726"/>
                </a:tc>
                <a:tc>
                  <a:txBody>
                    <a:bodyPr/>
                    <a:lstStyle/>
                    <a:p>
                      <a:pPr algn="ctr"/>
                      <a:r>
                        <a:rPr lang="en-AU" sz="1800" dirty="0" smtClean="0"/>
                        <a:t>Lower RTI</a:t>
                      </a:r>
                      <a:endParaRPr lang="en-AU" sz="1800" dirty="0"/>
                    </a:p>
                  </a:txBody>
                  <a:tcPr marL="91430" marR="91430"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Schizophrenia</a:t>
                      </a:r>
                      <a:endParaRPr lang="en-AU" sz="1800" dirty="0"/>
                    </a:p>
                  </a:txBody>
                  <a:tcPr marL="91430" marR="91430" marT="45726" marB="45726"/>
                </a:tc>
                <a:tc>
                  <a:txBody>
                    <a:bodyPr/>
                    <a:lstStyle/>
                    <a:p>
                      <a:pPr algn="ctr"/>
                      <a:r>
                        <a:rPr lang="en-AU" sz="1800" b="1" dirty="0" smtClean="0"/>
                        <a:t>Road</a:t>
                      </a:r>
                      <a:r>
                        <a:rPr lang="en-AU" sz="1800" b="1" baseline="0" dirty="0" smtClean="0"/>
                        <a:t> Traffic Accidents</a:t>
                      </a:r>
                      <a:endParaRPr lang="en-AU" sz="1800" b="1" dirty="0"/>
                    </a:p>
                  </a:txBody>
                  <a:tcPr marL="91430" marR="91430" marT="45726" marB="45726"/>
                </a:tc>
              </a:tr>
              <a:tr h="387927">
                <a:tc>
                  <a:txBody>
                    <a:bodyPr/>
                    <a:lstStyle/>
                    <a:p>
                      <a:pPr algn="ctr"/>
                      <a:r>
                        <a:rPr lang="en-AU" sz="1800" dirty="0" smtClean="0"/>
                        <a:t>3</a:t>
                      </a:r>
                      <a:endParaRPr lang="en-AU" sz="1800" dirty="0"/>
                    </a:p>
                  </a:txBody>
                  <a:tcPr marL="91430" marR="91430" marT="45726" marB="45726"/>
                </a:tc>
                <a:tc>
                  <a:txBody>
                    <a:bodyPr/>
                    <a:lstStyle/>
                    <a:p>
                      <a:pPr algn="ctr"/>
                      <a:r>
                        <a:rPr lang="en-AU" sz="1800" dirty="0" smtClean="0"/>
                        <a:t>Road Traffic Accidents</a:t>
                      </a:r>
                      <a:endParaRPr lang="en-AU" sz="1800" dirty="0"/>
                    </a:p>
                  </a:txBody>
                  <a:tcPr marL="91430" marR="91430"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Road</a:t>
                      </a:r>
                      <a:r>
                        <a:rPr lang="en-AU" sz="1800" baseline="0" dirty="0" smtClean="0"/>
                        <a:t> Traffic Accidents</a:t>
                      </a:r>
                      <a:endParaRPr lang="en-AU" sz="1800" dirty="0"/>
                    </a:p>
                  </a:txBody>
                  <a:tcPr marL="91430" marR="91430" marT="45726" marB="45726"/>
                </a:tc>
                <a:tc>
                  <a:txBody>
                    <a:bodyPr/>
                    <a:lstStyle/>
                    <a:p>
                      <a:pPr algn="ctr"/>
                      <a:r>
                        <a:rPr lang="en-AU" sz="1800" b="1" dirty="0" smtClean="0"/>
                        <a:t>Violence</a:t>
                      </a:r>
                      <a:endParaRPr lang="en-AU" sz="1800" b="1" dirty="0"/>
                    </a:p>
                  </a:txBody>
                  <a:tcPr marL="91430" marR="91430" marT="45726" marB="45726"/>
                </a:tc>
              </a:tr>
              <a:tr h="387927">
                <a:tc>
                  <a:txBody>
                    <a:bodyPr/>
                    <a:lstStyle/>
                    <a:p>
                      <a:pPr algn="ctr"/>
                      <a:r>
                        <a:rPr lang="en-AU" sz="1800" dirty="0" smtClean="0"/>
                        <a:t>4</a:t>
                      </a:r>
                      <a:endParaRPr lang="en-AU" sz="1800" dirty="0"/>
                    </a:p>
                  </a:txBody>
                  <a:tcPr marL="91430" marR="91430" marT="45726" marB="45726"/>
                </a:tc>
                <a:tc>
                  <a:txBody>
                    <a:bodyPr/>
                    <a:lstStyle/>
                    <a:p>
                      <a:pPr algn="ctr"/>
                      <a:r>
                        <a:rPr lang="en-AU" sz="1800" dirty="0" smtClean="0"/>
                        <a:t>Asthma</a:t>
                      </a:r>
                      <a:endParaRPr lang="en-AU" sz="1800" dirty="0"/>
                    </a:p>
                  </a:txBody>
                  <a:tcPr marL="91430" marR="91430" marT="45726" marB="45726"/>
                </a:tc>
                <a:tc>
                  <a:txBody>
                    <a:bodyPr/>
                    <a:lstStyle/>
                    <a:p>
                      <a:pPr algn="ctr"/>
                      <a:r>
                        <a:rPr lang="en-AU" sz="1800" dirty="0" smtClean="0"/>
                        <a:t>Bipolar disorder</a:t>
                      </a:r>
                      <a:endParaRPr lang="en-AU" sz="1800" dirty="0"/>
                    </a:p>
                  </a:txBody>
                  <a:tcPr marL="91430" marR="91430" marT="45726" marB="45726"/>
                </a:tc>
                <a:tc>
                  <a:txBody>
                    <a:bodyPr/>
                    <a:lstStyle/>
                    <a:p>
                      <a:pPr algn="ctr"/>
                      <a:r>
                        <a:rPr lang="en-AU" sz="1800" b="1" dirty="0" smtClean="0"/>
                        <a:t>HIV/AIDS</a:t>
                      </a:r>
                      <a:endParaRPr lang="en-AU" sz="1800" b="1" dirty="0"/>
                    </a:p>
                  </a:txBody>
                  <a:tcPr marL="91430" marR="91430" marT="45726" marB="45726"/>
                </a:tc>
              </a:tr>
              <a:tr h="387927">
                <a:tc>
                  <a:txBody>
                    <a:bodyPr/>
                    <a:lstStyle/>
                    <a:p>
                      <a:pPr algn="ctr"/>
                      <a:r>
                        <a:rPr lang="en-AU" sz="1800" dirty="0" smtClean="0"/>
                        <a:t>5</a:t>
                      </a:r>
                      <a:endParaRPr lang="en-AU" sz="1800" dirty="0"/>
                    </a:p>
                  </a:txBody>
                  <a:tcPr marL="91430" marR="91430" marT="45726" marB="45726"/>
                </a:tc>
                <a:tc>
                  <a:txBody>
                    <a:bodyPr/>
                    <a:lstStyle/>
                    <a:p>
                      <a:pPr algn="ctr"/>
                      <a:r>
                        <a:rPr lang="en-AU" sz="1800" dirty="0" smtClean="0"/>
                        <a:t>Refractive errors</a:t>
                      </a:r>
                      <a:endParaRPr lang="en-AU" sz="1800" dirty="0"/>
                    </a:p>
                  </a:txBody>
                  <a:tcPr marL="91430" marR="91430" marT="45726" marB="45726"/>
                </a:tc>
                <a:tc>
                  <a:txBody>
                    <a:bodyPr/>
                    <a:lstStyle/>
                    <a:p>
                      <a:pPr algn="ctr"/>
                      <a:r>
                        <a:rPr lang="en-AU" sz="1800" dirty="0" smtClean="0"/>
                        <a:t>Alcohol use</a:t>
                      </a:r>
                      <a:endParaRPr lang="en-AU" sz="1800" dirty="0"/>
                    </a:p>
                  </a:txBody>
                  <a:tcPr marL="91430" marR="91430" marT="45726" marB="45726"/>
                </a:tc>
                <a:tc>
                  <a:txBody>
                    <a:bodyPr/>
                    <a:lstStyle/>
                    <a:p>
                      <a:pPr algn="ctr"/>
                      <a:r>
                        <a:rPr lang="en-AU" sz="1800" b="1" dirty="0" smtClean="0"/>
                        <a:t>Schizophrenia</a:t>
                      </a:r>
                      <a:endParaRPr lang="en-AU" sz="1800" b="1" dirty="0"/>
                    </a:p>
                  </a:txBody>
                  <a:tcPr marL="91430" marR="91430" marT="45726" marB="45726"/>
                </a:tc>
              </a:tr>
              <a:tr h="387927">
                <a:tc>
                  <a:txBody>
                    <a:bodyPr/>
                    <a:lstStyle/>
                    <a:p>
                      <a:pPr algn="ctr"/>
                      <a:r>
                        <a:rPr lang="en-AU" sz="1800" dirty="0" smtClean="0"/>
                        <a:t>6</a:t>
                      </a:r>
                      <a:endParaRPr lang="en-AU" sz="1800" dirty="0"/>
                    </a:p>
                  </a:txBody>
                  <a:tcPr marL="91430" marR="91430" marT="45726" marB="45726"/>
                </a:tc>
                <a:tc>
                  <a:txBody>
                    <a:bodyPr/>
                    <a:lstStyle/>
                    <a:p>
                      <a:pPr algn="ctr"/>
                      <a:r>
                        <a:rPr lang="en-AU" sz="1800" dirty="0" smtClean="0"/>
                        <a:t>Iron deficiency anaemia</a:t>
                      </a:r>
                      <a:endParaRPr lang="en-AU" sz="1800" dirty="0"/>
                    </a:p>
                  </a:txBody>
                  <a:tcPr marL="91430" marR="91430" marT="45726" marB="45726"/>
                </a:tc>
                <a:tc>
                  <a:txBody>
                    <a:bodyPr/>
                    <a:lstStyle/>
                    <a:p>
                      <a:pPr algn="ctr"/>
                      <a:r>
                        <a:rPr lang="en-AU" sz="1800" dirty="0" smtClean="0"/>
                        <a:t>Violence</a:t>
                      </a:r>
                      <a:endParaRPr lang="en-AU" sz="1800" dirty="0"/>
                    </a:p>
                  </a:txBody>
                  <a:tcPr marL="91430" marR="91430" marT="45726" marB="45726"/>
                </a:tc>
                <a:tc>
                  <a:txBody>
                    <a:bodyPr/>
                    <a:lstStyle/>
                    <a:p>
                      <a:pPr algn="ctr"/>
                      <a:r>
                        <a:rPr lang="en-AU" sz="1800" b="1" dirty="0" smtClean="0"/>
                        <a:t>Bipolar disorder</a:t>
                      </a:r>
                      <a:endParaRPr lang="en-AU" sz="1800" b="1" dirty="0"/>
                    </a:p>
                  </a:txBody>
                  <a:tcPr marL="91430" marR="91430" marT="45726" marB="45726"/>
                </a:tc>
              </a:tr>
              <a:tr h="387927">
                <a:tc>
                  <a:txBody>
                    <a:bodyPr/>
                    <a:lstStyle/>
                    <a:p>
                      <a:pPr algn="ctr"/>
                      <a:r>
                        <a:rPr lang="en-AU" sz="1800" dirty="0" smtClean="0"/>
                        <a:t>7</a:t>
                      </a:r>
                      <a:endParaRPr lang="en-AU" sz="1800" dirty="0"/>
                    </a:p>
                  </a:txBody>
                  <a:tcPr marL="91430" marR="91430" marT="45726" marB="45726"/>
                </a:tc>
                <a:tc>
                  <a:txBody>
                    <a:bodyPr/>
                    <a:lstStyle/>
                    <a:p>
                      <a:pPr algn="ctr"/>
                      <a:r>
                        <a:rPr lang="en-AU" sz="1800" dirty="0" smtClean="0"/>
                        <a:t>Falls</a:t>
                      </a:r>
                      <a:endParaRPr lang="en-AU" sz="1800" dirty="0"/>
                    </a:p>
                  </a:txBody>
                  <a:tcPr marL="91430" marR="91430" marT="45726" marB="45726"/>
                </a:tc>
                <a:tc>
                  <a:txBody>
                    <a:bodyPr/>
                    <a:lstStyle/>
                    <a:p>
                      <a:pPr algn="ctr"/>
                      <a:r>
                        <a:rPr lang="en-AU" sz="1800" dirty="0" smtClean="0"/>
                        <a:t>Self-inflicted injuries</a:t>
                      </a:r>
                      <a:endParaRPr lang="en-AU" sz="1800" dirty="0"/>
                    </a:p>
                  </a:txBody>
                  <a:tcPr marL="91430" marR="91430" marT="45726" marB="45726"/>
                </a:tc>
                <a:tc>
                  <a:txBody>
                    <a:bodyPr/>
                    <a:lstStyle/>
                    <a:p>
                      <a:pPr algn="ctr"/>
                      <a:r>
                        <a:rPr lang="en-AU" sz="1800" b="1" dirty="0" smtClean="0"/>
                        <a:t>Tuberculosis</a:t>
                      </a:r>
                      <a:endParaRPr lang="en-AU" sz="1800" b="1" dirty="0"/>
                    </a:p>
                  </a:txBody>
                  <a:tcPr marL="91430" marR="91430" marT="45726" marB="45726"/>
                </a:tc>
              </a:tr>
              <a:tr h="387927">
                <a:tc>
                  <a:txBody>
                    <a:bodyPr/>
                    <a:lstStyle/>
                    <a:p>
                      <a:pPr algn="ctr"/>
                      <a:r>
                        <a:rPr lang="en-AU" sz="1800" dirty="0" smtClean="0"/>
                        <a:t>8</a:t>
                      </a:r>
                      <a:endParaRPr lang="en-AU" sz="1800" dirty="0"/>
                    </a:p>
                  </a:txBody>
                  <a:tcPr marL="91430" marR="91430" marT="45726" marB="45726"/>
                </a:tc>
                <a:tc>
                  <a:txBody>
                    <a:bodyPr/>
                    <a:lstStyle/>
                    <a:p>
                      <a:pPr algn="ctr"/>
                      <a:r>
                        <a:rPr lang="en-AU" sz="1800" dirty="0" smtClean="0"/>
                        <a:t>Migraine</a:t>
                      </a:r>
                      <a:endParaRPr lang="en-AU" sz="1800" dirty="0"/>
                    </a:p>
                  </a:txBody>
                  <a:tcPr marL="91430" marR="91430" marT="45726" marB="45726"/>
                </a:tc>
                <a:tc>
                  <a:txBody>
                    <a:bodyPr/>
                    <a:lstStyle/>
                    <a:p>
                      <a:pPr algn="ctr"/>
                      <a:r>
                        <a:rPr lang="en-AU" sz="1800" dirty="0" smtClean="0"/>
                        <a:t>Panic disorder</a:t>
                      </a:r>
                      <a:endParaRPr lang="en-AU" sz="1800" dirty="0"/>
                    </a:p>
                  </a:txBody>
                  <a:tcPr marL="91430" marR="91430" marT="45726" marB="45726"/>
                </a:tc>
                <a:tc>
                  <a:txBody>
                    <a:bodyPr/>
                    <a:lstStyle/>
                    <a:p>
                      <a:pPr algn="ctr"/>
                      <a:r>
                        <a:rPr lang="en-AU" sz="1800" b="1" dirty="0" smtClean="0"/>
                        <a:t>Self-inflicted injury</a:t>
                      </a:r>
                      <a:endParaRPr lang="en-AU" sz="1800" b="1" dirty="0"/>
                    </a:p>
                  </a:txBody>
                  <a:tcPr marL="91430" marR="91430" marT="45726" marB="45726"/>
                </a:tc>
              </a:tr>
              <a:tr h="387927">
                <a:tc>
                  <a:txBody>
                    <a:bodyPr/>
                    <a:lstStyle/>
                    <a:p>
                      <a:pPr algn="ctr"/>
                      <a:r>
                        <a:rPr lang="en-AU" sz="1800" dirty="0" smtClean="0"/>
                        <a:t>9</a:t>
                      </a:r>
                      <a:endParaRPr lang="en-AU" sz="1800" dirty="0"/>
                    </a:p>
                  </a:txBody>
                  <a:tcPr marL="91430" marR="91430" marT="45726" marB="45726"/>
                </a:tc>
                <a:tc>
                  <a:txBody>
                    <a:bodyPr/>
                    <a:lstStyle/>
                    <a:p>
                      <a:pPr algn="ctr"/>
                      <a:r>
                        <a:rPr lang="en-AU" sz="1800" dirty="0" smtClean="0"/>
                        <a:t>Drowning</a:t>
                      </a:r>
                      <a:endParaRPr lang="en-AU" sz="1800" dirty="0"/>
                    </a:p>
                  </a:txBody>
                  <a:tcPr marL="91430" marR="91430" marT="45726" marB="45726"/>
                </a:tc>
                <a:tc>
                  <a:txBody>
                    <a:bodyPr/>
                    <a:lstStyle/>
                    <a:p>
                      <a:pPr algn="ctr"/>
                      <a:r>
                        <a:rPr lang="en-AU" sz="1800" dirty="0" smtClean="0"/>
                        <a:t>Asthma</a:t>
                      </a:r>
                      <a:endParaRPr lang="en-AU" sz="1800" dirty="0"/>
                    </a:p>
                  </a:txBody>
                  <a:tcPr marL="91430" marR="91430" marT="45726" marB="45726"/>
                </a:tc>
                <a:tc>
                  <a:txBody>
                    <a:bodyPr/>
                    <a:lstStyle/>
                    <a:p>
                      <a:pPr algn="ctr"/>
                      <a:r>
                        <a:rPr lang="en-AU" sz="1800" b="1" dirty="0" smtClean="0"/>
                        <a:t>Alcohol use</a:t>
                      </a:r>
                      <a:endParaRPr lang="en-AU" sz="1800" b="1" dirty="0"/>
                    </a:p>
                  </a:txBody>
                  <a:tcPr marL="91430" marR="91430" marT="45726" marB="45726"/>
                </a:tc>
              </a:tr>
              <a:tr h="387927">
                <a:tc>
                  <a:txBody>
                    <a:bodyPr/>
                    <a:lstStyle/>
                    <a:p>
                      <a:pPr algn="ctr"/>
                      <a:r>
                        <a:rPr lang="en-AU" sz="1800" dirty="0" smtClean="0"/>
                        <a:t>10</a:t>
                      </a:r>
                      <a:endParaRPr lang="en-AU" sz="1800" dirty="0"/>
                    </a:p>
                  </a:txBody>
                  <a:tcPr marL="91430" marR="91430" marT="45726" marB="45726"/>
                </a:tc>
                <a:tc>
                  <a:txBody>
                    <a:bodyPr/>
                    <a:lstStyle/>
                    <a:p>
                      <a:pPr algn="ctr"/>
                      <a:r>
                        <a:rPr lang="en-AU" sz="1800" dirty="0" smtClean="0"/>
                        <a:t>Diarrhoeal diseases</a:t>
                      </a:r>
                      <a:endParaRPr lang="en-AU" sz="1800" dirty="0"/>
                    </a:p>
                  </a:txBody>
                  <a:tcPr marL="91430" marR="91430" marT="45726" marB="45726"/>
                </a:tc>
                <a:tc>
                  <a:txBody>
                    <a:bodyPr/>
                    <a:lstStyle/>
                    <a:p>
                      <a:pPr algn="ctr"/>
                      <a:r>
                        <a:rPr lang="en-AU" sz="1800" dirty="0" smtClean="0"/>
                        <a:t>HIV/AIDS</a:t>
                      </a:r>
                      <a:endParaRPr lang="en-AU" sz="1800" dirty="0"/>
                    </a:p>
                  </a:txBody>
                  <a:tcPr marL="91430" marR="91430" marT="45726" marB="45726"/>
                </a:tc>
                <a:tc>
                  <a:txBody>
                    <a:bodyPr/>
                    <a:lstStyle/>
                    <a:p>
                      <a:pPr algn="ctr"/>
                      <a:r>
                        <a:rPr lang="en-AU" sz="1800" b="1" dirty="0" smtClean="0"/>
                        <a:t>Abortion</a:t>
                      </a:r>
                      <a:endParaRPr lang="en-AU" sz="1800" b="1" dirty="0"/>
                    </a:p>
                  </a:txBody>
                  <a:tcPr marL="91430" marR="91430" marT="45726" marB="45726"/>
                </a:tc>
              </a:tr>
            </a:tbl>
          </a:graphicData>
        </a:graphic>
      </p:graphicFrame>
      <p:sp>
        <p:nvSpPr>
          <p:cNvPr id="5" name="TextBox 4"/>
          <p:cNvSpPr txBox="1">
            <a:spLocks noChangeArrowheads="1"/>
          </p:cNvSpPr>
          <p:nvPr/>
        </p:nvSpPr>
        <p:spPr bwMode="auto">
          <a:xfrm rot="-867139">
            <a:off x="1878323" y="3320264"/>
            <a:ext cx="5624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Arial" charset="0"/>
                <a:ea typeface="ＭＳ Ｐゴシック" charset="0"/>
                <a:cs typeface="ＭＳ Ｐゴシック" charset="0"/>
              </a:defRPr>
            </a:lvl1pPr>
            <a:lvl2pPr marL="742950" indent="-285750">
              <a:defRPr sz="2400" u="sng">
                <a:solidFill>
                  <a:schemeClr val="tx1"/>
                </a:solidFill>
                <a:latin typeface="Arial" charset="0"/>
                <a:ea typeface="ＭＳ Ｐゴシック" charset="0"/>
              </a:defRPr>
            </a:lvl2pPr>
            <a:lvl3pPr marL="1143000" indent="-228600">
              <a:defRPr sz="2400" u="sng">
                <a:solidFill>
                  <a:schemeClr val="tx1"/>
                </a:solidFill>
                <a:latin typeface="Arial" charset="0"/>
                <a:ea typeface="ＭＳ Ｐゴシック" charset="0"/>
              </a:defRPr>
            </a:lvl3pPr>
            <a:lvl4pPr marL="1600200" indent="-228600">
              <a:defRPr sz="2400" u="sng">
                <a:solidFill>
                  <a:schemeClr val="tx1"/>
                </a:solidFill>
                <a:latin typeface="Arial" charset="0"/>
                <a:ea typeface="ＭＳ Ｐゴシック" charset="0"/>
              </a:defRPr>
            </a:lvl4pPr>
            <a:lvl5pPr marL="2057400" indent="-22860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r>
              <a:rPr lang="en-AU" sz="9600" dirty="0">
                <a:solidFill>
                  <a:srgbClr val="C00000"/>
                </a:solidFill>
              </a:rPr>
              <a:t>Prevention</a:t>
            </a:r>
          </a:p>
        </p:txBody>
      </p:sp>
    </p:spTree>
    <p:extLst>
      <p:ext uri="{BB962C8B-B14F-4D97-AF65-F5344CB8AC3E}">
        <p14:creationId xmlns:p14="http://schemas.microsoft.com/office/powerpoint/2010/main" val="36643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66CCFF"/>
      </a:accent2>
      <a:accent3>
        <a:srgbClr val="FFCC66"/>
      </a:accent3>
      <a:accent4>
        <a:srgbClr val="FF8000"/>
      </a:accent4>
      <a:accent5>
        <a:srgbClr val="FF6666"/>
      </a:accent5>
      <a:accent6>
        <a:srgbClr val="FFFFFF"/>
      </a:accent6>
      <a:hlink>
        <a:srgbClr val="0000FF"/>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11076</TotalTime>
  <Words>4969</Words>
  <Application>Microsoft Macintosh PowerPoint</Application>
  <PresentationFormat>On-screen Show (4:3)</PresentationFormat>
  <Paragraphs>727</Paragraphs>
  <Slides>70</Slides>
  <Notes>63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PowerPoint Presentation</vt:lpstr>
      <vt:lpstr>Acknowledgements</vt:lpstr>
      <vt:lpstr>PowerPoint Presentation</vt:lpstr>
      <vt:lpstr>Overview of Presentation</vt:lpstr>
      <vt:lpstr>Young Adult Health Issues  and  Health Care Needs</vt:lpstr>
      <vt:lpstr>Health Issues of Young Adulthood</vt:lpstr>
      <vt:lpstr> Young Adult Health</vt:lpstr>
      <vt:lpstr>Global burden of disease in young people  aged 10-24 years: a systematic analysis  Gore et al, Lancet 2011</vt:lpstr>
      <vt:lpstr>Mortality by Cause, Sex &amp; Age Group,  Ages 15-24, 2012, U.S. </vt:lpstr>
      <vt:lpstr>Sexual Health</vt:lpstr>
      <vt:lpstr>Chlamydia—Rates by Age and Sex, United States, 2013</vt:lpstr>
      <vt:lpstr>Gonorrhea—Rates by Age and Sex,  United States, 2013</vt:lpstr>
      <vt:lpstr>Diagnoses of HIV Infection by Age, 2013 Rate per 100,000</vt:lpstr>
      <vt:lpstr>Chronic Conditions</vt:lpstr>
      <vt:lpstr>PowerPoint Presentation</vt:lpstr>
      <vt:lpstr>Past-Year Mental Health and Substance Use Disorders Young Adults (18-25) by Sex, 2013</vt:lpstr>
      <vt:lpstr>Abrupt change at 18 - Content</vt:lpstr>
      <vt:lpstr>How Can Services Help?</vt:lpstr>
      <vt:lpstr>PowerPoint Presentation</vt:lpstr>
      <vt:lpstr>Where Young Adults Access Care</vt:lpstr>
      <vt:lpstr>Have a Usual Source of Health Care  by Age and Sex, 2012</vt:lpstr>
      <vt:lpstr>Full Year Insured by Age and Sex, 2012</vt:lpstr>
      <vt:lpstr>Unmet Needs: Mental Health</vt:lpstr>
      <vt:lpstr>Preventive Services Received by Young Adults (18-25) by Sex, 2011</vt:lpstr>
      <vt:lpstr>Preventive Services Recommended  for Young Adults</vt:lpstr>
      <vt:lpstr>Preventive Services for Young Adults</vt:lpstr>
      <vt:lpstr>Bright Futures: Guidelines for Health Supervision of Infants, Children &amp; Adolescents</vt:lpstr>
      <vt:lpstr>US Preventive Services Task Force (USPSTF)*</vt:lpstr>
      <vt:lpstr>PowerPoint Presentation</vt:lpstr>
      <vt:lpstr>Five Key Guideline Areas for Screening </vt:lpstr>
      <vt:lpstr>Substance Use Guidelines</vt:lpstr>
      <vt:lpstr>Reproductive Health Guidelines</vt:lpstr>
      <vt:lpstr>Mental Health Guidelines</vt:lpstr>
      <vt:lpstr>Nutrition and Exercise Guidelines</vt:lpstr>
      <vt:lpstr>Safety and Violence Guidelines</vt:lpstr>
      <vt:lpstr>Preventive Services for Young Adults</vt:lpstr>
      <vt:lpstr>Summary of Young Adult Guidelines</vt:lpstr>
      <vt:lpstr>PowerPoint Presentation</vt:lpstr>
      <vt:lpstr>PowerPoint Presentation</vt:lpstr>
      <vt:lpstr>PowerPoint Presentation</vt:lpstr>
      <vt:lpstr>Recommendations: Health Care</vt:lpstr>
      <vt:lpstr>Key ACA Provisions  Related to Young Adults</vt:lpstr>
      <vt:lpstr>PowerPoint Presentation</vt:lpstr>
      <vt:lpstr>Affordable Care Act</vt:lpstr>
      <vt:lpstr>Expanding Access: Medicaid</vt:lpstr>
      <vt:lpstr>Expanding Access: the Marketplace</vt:lpstr>
      <vt:lpstr>Expanding Access:  More ACA Provisions for Young Adults</vt:lpstr>
      <vt:lpstr>Expanding Access: Challenges</vt:lpstr>
      <vt:lpstr>ACA and Preventive Services</vt:lpstr>
      <vt:lpstr>PowerPoint Presentation</vt:lpstr>
      <vt:lpstr>Young Adults’  Health Care and Utilization</vt:lpstr>
      <vt:lpstr>PowerPoint Presentation</vt:lpstr>
      <vt:lpstr>Pre-ACA Overall Utilization  by Age Group</vt:lpstr>
      <vt:lpstr>Pre-ACA Office-based Utilization by Age Group</vt:lpstr>
      <vt:lpstr>Pre-ACA ER Utilization  by Age Group</vt:lpstr>
      <vt:lpstr>Pre-ACA Proportion of Non-Urgent ER Visits by Age Group (n=64,963 ER visits)</vt:lpstr>
      <vt:lpstr>ACA improved coverage for  young adults</vt:lpstr>
      <vt:lpstr>ACA provides financial protection for young adults</vt:lpstr>
      <vt:lpstr>ACA improved access to care </vt:lpstr>
      <vt:lpstr>Improved coverage led to improved preventive care </vt:lpstr>
      <vt:lpstr>ACA improved care coordination?</vt:lpstr>
      <vt:lpstr>Challenges to the Success of ACA for  Young Adults</vt:lpstr>
      <vt:lpstr>Engaging Young Adults:  A Perspective From  Young Invincibles</vt:lpstr>
      <vt:lpstr>Summary </vt:lpstr>
      <vt:lpstr>Next Steps</vt:lpstr>
      <vt:lpstr>Next steps</vt:lpstr>
      <vt:lpstr>References</vt:lpstr>
      <vt:lpstr>References</vt:lpstr>
      <vt:lpstr>Data Sources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Jazmyn Scott</dc:creator>
  <cp:lastModifiedBy>Charles Irwin</cp:lastModifiedBy>
  <cp:revision>827</cp:revision>
  <cp:lastPrinted>2015-03-11T22:28:39Z</cp:lastPrinted>
  <dcterms:created xsi:type="dcterms:W3CDTF">2013-04-04T19:35:07Z</dcterms:created>
  <dcterms:modified xsi:type="dcterms:W3CDTF">2015-03-18T15:51:24Z</dcterms:modified>
</cp:coreProperties>
</file>