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5" r:id="rId6"/>
  </p:sldMasterIdLst>
  <p:notesMasterIdLst>
    <p:notesMasterId r:id="rId15"/>
  </p:notesMasterIdLst>
  <p:handoutMasterIdLst>
    <p:handoutMasterId r:id="rId16"/>
  </p:handoutMasterIdLst>
  <p:sldIdLst>
    <p:sldId id="450" r:id="rId7"/>
    <p:sldId id="447" r:id="rId8"/>
    <p:sldId id="443" r:id="rId9"/>
    <p:sldId id="444" r:id="rId10"/>
    <p:sldId id="445" r:id="rId11"/>
    <p:sldId id="446" r:id="rId12"/>
    <p:sldId id="448" r:id="rId13"/>
    <p:sldId id="449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">
          <p15:clr>
            <a:srgbClr val="A4A3A4"/>
          </p15:clr>
        </p15:guide>
        <p15:guide id="2" pos="96">
          <p15:clr>
            <a:srgbClr val="A4A3A4"/>
          </p15:clr>
        </p15:guide>
        <p15:guide id="3" orient="horz" pos="3072">
          <p15:clr>
            <a:srgbClr val="A4A3A4"/>
          </p15:clr>
        </p15:guide>
        <p15:guide id="4" pos="3360">
          <p15:clr>
            <a:srgbClr val="A4A3A4"/>
          </p15:clr>
        </p15:guide>
        <p15:guide id="5" orient="horz" pos="576">
          <p15:clr>
            <a:srgbClr val="A4A3A4"/>
          </p15:clr>
        </p15:guide>
        <p15:guide id="6" orient="horz" pos="672">
          <p15:clr>
            <a:srgbClr val="A4A3A4"/>
          </p15:clr>
        </p15:guide>
        <p15:guide id="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CC"/>
    <a:srgbClr val="FFCC33"/>
    <a:srgbClr val="0099FF"/>
    <a:srgbClr val="33CCFF"/>
    <a:srgbClr val="000000"/>
    <a:srgbClr val="2B9AAA"/>
    <a:srgbClr val="D70019"/>
    <a:srgbClr val="FAD385"/>
    <a:srgbClr val="DFC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6" autoAdjust="0"/>
    <p:restoredTop sz="99213" autoAdjust="0"/>
  </p:normalViewPr>
  <p:slideViewPr>
    <p:cSldViewPr>
      <p:cViewPr>
        <p:scale>
          <a:sx n="100" d="100"/>
          <a:sy n="100" d="100"/>
        </p:scale>
        <p:origin x="-1392" y="-80"/>
      </p:cViewPr>
      <p:guideLst>
        <p:guide orient="horz" pos="3312"/>
        <p:guide orient="horz" pos="744"/>
        <p:guide orient="horz" pos="1306"/>
        <p:guide orient="horz" pos="1176"/>
        <p:guide pos="52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768" y="-104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95A6E-65F9-4E0A-B378-53D47488DED9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61C6B-0786-45E2-AA1C-E1D6284EB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6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C4B749-A3C4-44DC-A220-4EC96539E23C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80FF04-1B34-48F5-BAAF-9846DB37B0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2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://www.city-data.com/county/Plumas_County-CA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FF04-1B34-48F5-BAAF-9846DB37B0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58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FF04-1B34-48F5-BAAF-9846DB37B0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5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hlinkClick r:id="rId3"/>
              </a:rPr>
              <a:t>http://www.city-data.com/county/Plumas_County-</a:t>
            </a:r>
            <a:r>
              <a:rPr lang="en-US" dirty="0" smtClean="0">
                <a:hlinkClick r:id="rId3"/>
              </a:rPr>
              <a:t>CA.html</a:t>
            </a:r>
            <a:endParaRPr lang="en-US" dirty="0" smtClean="0"/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8 people per square mile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2012 population: 19,399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Land area 2,554 square miles</a:t>
            </a:r>
          </a:p>
          <a:p>
            <a:endParaRPr lang="en-US" dirty="0"/>
          </a:p>
          <a:p>
            <a:r>
              <a:rPr lang="en-US" dirty="0" smtClean="0"/>
              <a:t>http://</a:t>
            </a:r>
            <a:r>
              <a:rPr lang="en-US" dirty="0" err="1" smtClean="0"/>
              <a:t>www.plumascounty.us</a:t>
            </a:r>
            <a:r>
              <a:rPr lang="en-US" dirty="0" smtClean="0"/>
              <a:t>/</a:t>
            </a:r>
            <a:r>
              <a:rPr lang="en-US" dirty="0" err="1" smtClean="0"/>
              <a:t>index.aspx?nid</a:t>
            </a:r>
            <a:r>
              <a:rPr lang="en-US" dirty="0" smtClean="0"/>
              <a:t>=190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Population:</a:t>
            </a:r>
            <a:r>
              <a:rPr lang="en-US" baseline="0" dirty="0" smtClean="0"/>
              <a:t> slightly over 20,000</a:t>
            </a:r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r>
              <a:rPr lang="en-US" baseline="0" dirty="0" smtClean="0"/>
              <a:t>http://</a:t>
            </a:r>
            <a:r>
              <a:rPr lang="en-US" baseline="0" dirty="0" err="1" smtClean="0"/>
              <a:t>www.cdc.gov</a:t>
            </a:r>
            <a:r>
              <a:rPr lang="en-US" baseline="0" dirty="0" smtClean="0"/>
              <a:t>/</a:t>
            </a:r>
            <a:r>
              <a:rPr lang="en-US" baseline="0" dirty="0" err="1" smtClean="0"/>
              <a:t>nchs</a:t>
            </a:r>
            <a:r>
              <a:rPr lang="en-US" baseline="0" dirty="0" smtClean="0"/>
              <a:t>/data/series/sr_02/sr02_166.pdf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Plumas county= Defined as Rural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FF04-1B34-48F5-BAAF-9846DB37B0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5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6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3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53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32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11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78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5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89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93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219200"/>
          </a:xfrm>
        </p:spPr>
        <p:txBody>
          <a:bodyPr/>
          <a:lstStyle>
            <a:lvl1pPr algn="l">
              <a:lnSpc>
                <a:spcPct val="95000"/>
              </a:lnSpc>
              <a:defRPr sz="2200">
                <a:solidFill>
                  <a:srgbClr val="082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800"/>
              </a:spcAft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733800" cy="4297363"/>
          </a:xfrm>
        </p:spPr>
        <p:txBody>
          <a:bodyPr/>
          <a:lstStyle>
            <a:lvl1pPr marL="344488" indent="-344488">
              <a:buFont typeface="Arial"/>
              <a:buChar char="•"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657600" cy="42973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219200"/>
          </a:xfrm>
        </p:spPr>
        <p:txBody>
          <a:bodyPr/>
          <a:lstStyle>
            <a:lvl1pPr algn="l">
              <a:lnSpc>
                <a:spcPct val="95000"/>
              </a:lnSpc>
              <a:defRPr sz="2200">
                <a:solidFill>
                  <a:srgbClr val="082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495800" y="1447800"/>
            <a:ext cx="3962400" cy="685800"/>
          </a:xfrm>
          <a:prstGeom prst="rect">
            <a:avLst/>
          </a:prstGeom>
          <a:solidFill>
            <a:srgbClr val="D700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000" y="1447800"/>
            <a:ext cx="3962400" cy="685800"/>
          </a:xfrm>
          <a:prstGeom prst="rect">
            <a:avLst/>
          </a:prstGeom>
          <a:solidFill>
            <a:srgbClr val="0822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733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/>
          <a:lstStyle>
            <a:lvl1pPr marL="225425" indent="-225425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225425" indent="-225425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17637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6" descr="AYAHNRC2_Type.jp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5834901"/>
            <a:ext cx="1765300" cy="87069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8686800" y="922338"/>
            <a:ext cx="0" cy="4792662"/>
          </a:xfrm>
          <a:prstGeom prst="line">
            <a:avLst/>
          </a:prstGeom>
          <a:ln w="19050" cmpd="sng">
            <a:solidFill>
              <a:srgbClr val="EEA82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 userDrawn="1"/>
        </p:nvSpPr>
        <p:spPr>
          <a:xfrm rot="19800000">
            <a:off x="8576237" y="720163"/>
            <a:ext cx="228600" cy="228600"/>
          </a:xfrm>
          <a:prstGeom prst="ellipse">
            <a:avLst/>
          </a:prstGeom>
          <a:solidFill>
            <a:srgbClr val="EEA8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6393326"/>
            <a:ext cx="6629400" cy="7474"/>
          </a:xfrm>
          <a:prstGeom prst="line">
            <a:avLst/>
          </a:prstGeom>
          <a:ln w="38100" cmpd="sng">
            <a:solidFill>
              <a:srgbClr val="EEA8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 rot="19800000">
            <a:off x="422837" y="6282763"/>
            <a:ext cx="228600" cy="228600"/>
          </a:xfrm>
          <a:prstGeom prst="ellipse">
            <a:avLst/>
          </a:prstGeom>
          <a:solidFill>
            <a:srgbClr val="EEA8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2B9AAA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Clr>
          <a:srgbClr val="D70019"/>
        </a:buClr>
        <a:buSzPct val="130000"/>
        <a:buFont typeface="Arial"/>
        <a:buChar char="•"/>
        <a:defRPr sz="3200" b="1" i="0" kern="1200">
          <a:solidFill>
            <a:srgbClr val="08223F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lnSpc>
          <a:spcPct val="85000"/>
        </a:lnSpc>
        <a:spcBef>
          <a:spcPts val="300"/>
        </a:spcBef>
        <a:spcAft>
          <a:spcPts val="600"/>
        </a:spcAft>
        <a:buSzPct val="130000"/>
        <a:buFont typeface="Arial"/>
        <a:buChar char="•"/>
        <a:defRPr sz="2800" b="1" i="0" kern="1200">
          <a:solidFill>
            <a:srgbClr val="08223F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ACE-5D88-7843-9922-4053CEB5C4E3}" type="datetimeFigureOut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734C-E5B8-5A40-A795-8D9C69D3A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0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404938"/>
            <a:ext cx="81534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8B8178"/>
                </a:solidFill>
              </a:rPr>
              <a:t>September 3, 2013</a:t>
            </a:r>
            <a:endParaRPr lang="en-US" b="1" dirty="0">
              <a:solidFill>
                <a:srgbClr val="8B817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8B8178"/>
                </a:solidFill>
              </a:rPr>
              <a:t>NIPN Learning Community Webinar  </a:t>
            </a:r>
            <a:endParaRPr lang="en-US" b="1" dirty="0">
              <a:solidFill>
                <a:srgbClr val="8B8178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1595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509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0509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2960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  <a:latin typeface="Tw Cen MT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02C3F-D7FF-449C-9C1A-2234F31883AC}" type="slidenum">
              <a:rPr lang="en-US" altLang="en-US" sz="1400" b="1">
                <a:solidFill>
                  <a:srgbClr val="8B8178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400" b="1" dirty="0">
              <a:solidFill>
                <a:srgbClr val="8B8178"/>
              </a:solidFill>
              <a:cs typeface="Arial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09600" y="6248400"/>
            <a:ext cx="8153400" cy="793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737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685800"/>
          </a:xfrm>
        </p:spPr>
        <p:txBody>
          <a:bodyPr/>
          <a:lstStyle/>
          <a:p>
            <a:r>
              <a:rPr lang="en-US" sz="3200" b="1" dirty="0" smtClean="0">
                <a:latin typeface="+mj-lt"/>
              </a:rPr>
              <a:t>Adolescent/Young Adult Centered </a:t>
            </a:r>
            <a:r>
              <a:rPr lang="en-US" sz="3200" b="1" smtClean="0">
                <a:latin typeface="+mj-lt"/>
              </a:rPr>
              <a:t>Care </a:t>
            </a:r>
            <a:endParaRPr lang="en-US" sz="32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924800" cy="3810001"/>
          </a:xfrm>
        </p:spPr>
        <p:txBody>
          <a:bodyPr>
            <a:normAutofit/>
          </a:bodyPr>
          <a:lstStyle/>
          <a:p>
            <a:pPr lvl="0"/>
            <a:r>
              <a:rPr lang="en-US" sz="3000" b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Three </a:t>
            </a:r>
            <a:r>
              <a:rPr lang="en-US" sz="3000" b="0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interventions </a:t>
            </a:r>
            <a:r>
              <a:rPr lang="en-US" sz="3000" b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in California to improve health care for AYAs (brief review)</a:t>
            </a:r>
          </a:p>
          <a:p>
            <a:pPr lvl="1"/>
            <a:r>
              <a:rPr lang="en-US" sz="25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Charles E. Irwin, Jr., MD, UCSF </a:t>
            </a:r>
          </a:p>
          <a:p>
            <a:pPr marL="342900" lvl="1" indent="0">
              <a:buNone/>
              <a:tabLst>
                <a:tab pos="749300" algn="l"/>
                <a:tab pos="800100" algn="l"/>
              </a:tabLst>
            </a:pPr>
            <a:r>
              <a:rPr lang="en-US" sz="2500" b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5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Project Director, AYAH-NRC</a:t>
            </a:r>
          </a:p>
          <a:p>
            <a:pPr marL="0" lvl="0" indent="0">
              <a:buNone/>
            </a:pPr>
            <a:endParaRPr lang="en-US" sz="2400" b="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en-US" sz="3000" b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Michigan’s </a:t>
            </a:r>
            <a:r>
              <a:rPr lang="en-US" sz="3000" b="0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Adolescent Health </a:t>
            </a:r>
            <a:r>
              <a:rPr lang="en-US" sz="3000" b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Initiative</a:t>
            </a:r>
          </a:p>
          <a:p>
            <a:pPr lvl="1"/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Maggie </a:t>
            </a:r>
            <a:r>
              <a:rPr lang="en-US" sz="2400" b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Riley, </a:t>
            </a: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MD &amp; Lauren </a:t>
            </a:r>
            <a:r>
              <a:rPr lang="en-US" sz="2400" b="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Ranalli</a:t>
            </a: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, MPH, </a:t>
            </a:r>
          </a:p>
          <a:p>
            <a:pPr marL="749300" lvl="1" indent="0">
              <a:buNone/>
              <a:tabLst>
                <a:tab pos="749300" algn="l"/>
              </a:tabLst>
            </a:pP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University </a:t>
            </a:r>
            <a:r>
              <a:rPr lang="en-US" sz="2400" b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of </a:t>
            </a: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Michigan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6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Improving Access/Quality AYAH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Health Plan Intervention in Northern California – Kaiser – Permanente </a:t>
            </a:r>
          </a:p>
          <a:p>
            <a:pPr>
              <a:spcAft>
                <a:spcPts val="1800"/>
              </a:spcAft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Medicaid-Managed Care in California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Plumas County Public Health Intervention</a:t>
            </a:r>
            <a:endParaRPr lang="en-US" sz="2800" dirty="0">
              <a:latin typeface="+mn-lt"/>
              <a:cs typeface="Calibri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810000"/>
            <a:ext cx="2911522" cy="1219200"/>
          </a:xfrm>
          <a:prstGeom prst="rect">
            <a:avLst/>
          </a:prstGeom>
        </p:spPr>
      </p:pic>
      <p:pic>
        <p:nvPicPr>
          <p:cNvPr id="5" name="Picture 4" descr="logo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495800"/>
            <a:ext cx="1574800" cy="1564159"/>
          </a:xfrm>
          <a:prstGeom prst="rect">
            <a:avLst/>
          </a:prstGeom>
        </p:spPr>
      </p:pic>
      <p:pic>
        <p:nvPicPr>
          <p:cNvPr id="6" name="Picture 5" descr="k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0"/>
            <a:ext cx="2895600" cy="10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0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Kaiser Permanente Program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924800" cy="518159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Program Setting: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1/3 of insured adolescents in Northern CA were enrolled </a:t>
            </a:r>
            <a:r>
              <a:rPr lang="en-US" sz="2400" b="0" dirty="0">
                <a:latin typeface="+mn-lt"/>
                <a:cs typeface="Calibri"/>
              </a:rPr>
              <a:t>in </a:t>
            </a:r>
            <a:r>
              <a:rPr lang="en-US" sz="2400" b="0" dirty="0" smtClean="0">
                <a:latin typeface="+mn-lt"/>
                <a:cs typeface="Calibri"/>
              </a:rPr>
              <a:t>Kaiser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2.5 average </a:t>
            </a:r>
            <a:r>
              <a:rPr lang="en-US" sz="2400" b="0" dirty="0">
                <a:latin typeface="+mn-lt"/>
                <a:cs typeface="Calibri"/>
              </a:rPr>
              <a:t>visits/</a:t>
            </a:r>
            <a:r>
              <a:rPr lang="en-US" sz="2400" b="0" dirty="0" smtClean="0">
                <a:latin typeface="+mn-lt"/>
                <a:cs typeface="Calibri"/>
              </a:rPr>
              <a:t>year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>
                <a:latin typeface="+mn-lt"/>
                <a:cs typeface="Calibri"/>
              </a:rPr>
              <a:t>U</a:t>
            </a:r>
            <a:r>
              <a:rPr lang="en-US" sz="2400" b="0" dirty="0" smtClean="0">
                <a:latin typeface="+mn-lt"/>
                <a:cs typeface="Calibri"/>
              </a:rPr>
              <a:t>sual </a:t>
            </a:r>
            <a:r>
              <a:rPr lang="en-US" sz="2400" b="0" dirty="0">
                <a:latin typeface="+mn-lt"/>
                <a:cs typeface="Calibri"/>
              </a:rPr>
              <a:t>source of care ER/Urgent </a:t>
            </a:r>
            <a:r>
              <a:rPr lang="en-US" sz="2400" b="0" dirty="0" smtClean="0">
                <a:latin typeface="+mn-lt"/>
                <a:cs typeface="Calibri"/>
              </a:rPr>
              <a:t>Care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Program Goal: Improve Quality of Care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Focus on Kaiser’s entire Pediatric System 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Program Outcomes: 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More adolescents screened &amp; counseled across six risk areas</a:t>
            </a:r>
          </a:p>
          <a:p>
            <a:pPr lvl="1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Increase in healthy behaviors and decrease in unhealthy behaviors </a:t>
            </a:r>
          </a:p>
        </p:txBody>
      </p:sp>
      <p:pic>
        <p:nvPicPr>
          <p:cNvPr id="4" name="Picture 3" descr="kp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4800"/>
            <a:ext cx="2466304" cy="8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1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Medicaid Managed Care in California 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495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29% of adolescents in CA are enrolled in Medicaid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Less than half of adolescents accessing well visits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Statewide initiative</a:t>
            </a:r>
          </a:p>
          <a:p>
            <a:pPr marL="800100" lvl="1" indent="-457200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1-day training at three sites for clinicians &amp; managers</a:t>
            </a:r>
          </a:p>
          <a:p>
            <a:pPr marL="800100" lvl="1" indent="-457200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Screening tools &amp; evidence-based recommendations </a:t>
            </a:r>
          </a:p>
          <a:p>
            <a:pPr marL="800100" lvl="1" indent="-457200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Roll out in practices with weekly phone TA for 3 months </a:t>
            </a:r>
          </a:p>
          <a:p>
            <a:pPr marL="800100" lvl="1" indent="-457200"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Increased receipt of well visits </a:t>
            </a:r>
            <a:endParaRPr lang="en-US" sz="2400" b="0" dirty="0">
              <a:latin typeface="+mn-lt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190" y="6410227"/>
            <a:ext cx="5320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+mj-lt"/>
                <a:cs typeface="Corbel"/>
              </a:rPr>
              <a:t>Source: California Health Interview Survey , 2013</a:t>
            </a:r>
            <a:endParaRPr lang="en-US" sz="1200" i="1" dirty="0">
              <a:solidFill>
                <a:srgbClr val="000000"/>
              </a:solidFill>
              <a:latin typeface="+mj-lt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7078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plumas county highlight.gif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6" r="10016"/>
          <a:stretch>
            <a:fillRect/>
          </a:stretch>
        </p:blipFill>
        <p:spPr>
          <a:xfrm>
            <a:off x="457200" y="914400"/>
            <a:ext cx="3581400" cy="5287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914400"/>
            <a:ext cx="4114800" cy="5287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tx1"/>
                </a:solidFill>
                <a:latin typeface="+mn-lt"/>
                <a:cs typeface="Calibri"/>
              </a:rPr>
              <a:t>Rural county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Unemployment &gt; 20%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High rates of adolescent pregnancy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Primary Care:</a:t>
            </a:r>
          </a:p>
          <a:p>
            <a:pPr lvl="1">
              <a:buClr>
                <a:srgbClr val="FF0000"/>
              </a:buClr>
            </a:pPr>
            <a:r>
              <a:rPr lang="en-US" sz="2600" dirty="0" smtClean="0">
                <a:latin typeface="+mn-lt"/>
                <a:cs typeface="Calibri"/>
              </a:rPr>
              <a:t>1 Pediatrician </a:t>
            </a:r>
          </a:p>
          <a:p>
            <a:pPr lvl="1">
              <a:buClr>
                <a:srgbClr val="FF0000"/>
              </a:buClr>
            </a:pPr>
            <a:r>
              <a:rPr lang="en-US" sz="2600" dirty="0" smtClean="0">
                <a:latin typeface="+mn-lt"/>
                <a:cs typeface="Calibri"/>
              </a:rPr>
              <a:t>7 FP docs &amp; 1 NP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1 Mental Health provider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Strong public health leadership </a:t>
            </a:r>
            <a:endParaRPr lang="en-US" sz="2800" dirty="0">
              <a:latin typeface="+mn-lt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2B9AAA"/>
                </a:solidFill>
                <a:latin typeface="+mj-lt"/>
              </a:rPr>
              <a:t>Plumas County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884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lumas-county-map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0" r="14040"/>
          <a:stretch>
            <a:fillRect/>
          </a:stretch>
        </p:blipFill>
        <p:spPr>
          <a:xfrm>
            <a:off x="457200" y="1115688"/>
            <a:ext cx="6172200" cy="5086675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2B9AAA"/>
                </a:solidFill>
                <a:latin typeface="+mj-lt"/>
              </a:rPr>
              <a:t>Plumas County (Pop. 20,000)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745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Plumas County 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924800" cy="495299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Nonprofit Foundation linked County to UCSF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+mn-lt"/>
                <a:cs typeface="Calibri"/>
              </a:rPr>
              <a:t>Consultation &amp; TA</a:t>
            </a:r>
            <a:r>
              <a:rPr lang="en-US" sz="2800" dirty="0">
                <a:latin typeface="+mn-lt"/>
                <a:cs typeface="Calibri"/>
              </a:rPr>
              <a:t>: </a:t>
            </a:r>
            <a:r>
              <a:rPr lang="en-US" sz="2800" dirty="0" smtClean="0">
                <a:latin typeface="+mn-lt"/>
                <a:cs typeface="Calibri"/>
              </a:rPr>
              <a:t>Interdisciplinary </a:t>
            </a:r>
            <a:r>
              <a:rPr lang="en-US" sz="2800" dirty="0">
                <a:latin typeface="+mn-lt"/>
                <a:cs typeface="Calibri"/>
              </a:rPr>
              <a:t>UCSF Team </a:t>
            </a:r>
            <a:endParaRPr lang="en-US" sz="2800" dirty="0" smtClean="0">
              <a:latin typeface="+mn-lt"/>
              <a:cs typeface="Calibri"/>
            </a:endParaRPr>
          </a:p>
          <a:p>
            <a:pPr lvl="1">
              <a:spcBef>
                <a:spcPts val="1000"/>
              </a:spcBef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Public Health: Integration of  family planning &amp; preventive care </a:t>
            </a:r>
          </a:p>
          <a:p>
            <a:pPr lvl="1">
              <a:spcBef>
                <a:spcPts val="1000"/>
              </a:spcBef>
              <a:buClr>
                <a:srgbClr val="FF0000"/>
              </a:buClr>
              <a:buFont typeface="Lucida Grande"/>
              <a:buChar char="-"/>
            </a:pPr>
            <a:r>
              <a:rPr lang="en-US" sz="2400" b="0" dirty="0">
                <a:latin typeface="+mn-lt"/>
                <a:cs typeface="Calibri"/>
              </a:rPr>
              <a:t>Family Doctors &amp; Nurse Practitioners:  </a:t>
            </a:r>
          </a:p>
          <a:p>
            <a:pPr lvl="2">
              <a:spcBef>
                <a:spcPts val="300"/>
              </a:spcBef>
              <a:buClr>
                <a:srgbClr val="FF0000"/>
              </a:buClr>
              <a:buFont typeface="Wingdings" charset="2"/>
              <a:buChar char="Ø"/>
            </a:pPr>
            <a:r>
              <a:rPr lang="en-US" sz="2000" b="0" dirty="0">
                <a:latin typeface="+mn-lt"/>
                <a:cs typeface="Calibri"/>
              </a:rPr>
              <a:t>Plan </a:t>
            </a:r>
            <a:r>
              <a:rPr lang="en-US" sz="2000" b="0" dirty="0" smtClean="0">
                <a:latin typeface="+mn-lt"/>
                <a:cs typeface="Calibri"/>
              </a:rPr>
              <a:t>B: Contraceptive “workaround”</a:t>
            </a:r>
            <a:endParaRPr lang="en-US" sz="2000" b="0" dirty="0">
              <a:latin typeface="+mn-lt"/>
              <a:cs typeface="Calibri"/>
            </a:endParaRPr>
          </a:p>
          <a:p>
            <a:pPr lvl="2">
              <a:buClr>
                <a:srgbClr val="FF0000"/>
              </a:buClr>
              <a:buFont typeface="Wingdings" charset="2"/>
              <a:buChar char="Ø"/>
            </a:pPr>
            <a:r>
              <a:rPr lang="en-US" sz="2000" b="0" dirty="0" smtClean="0">
                <a:latin typeface="+mn-lt"/>
                <a:cs typeface="Calibri"/>
              </a:rPr>
              <a:t>Black Box Fear: Depression </a:t>
            </a:r>
            <a:r>
              <a:rPr lang="en-US" sz="2000" b="0" dirty="0">
                <a:latin typeface="+mn-lt"/>
                <a:cs typeface="Calibri"/>
              </a:rPr>
              <a:t>screening and pharmacotherapy </a:t>
            </a:r>
            <a:endParaRPr lang="en-US" sz="2000" b="0" dirty="0" smtClean="0">
              <a:latin typeface="+mn-lt"/>
              <a:cs typeface="Calibri"/>
            </a:endParaRPr>
          </a:p>
          <a:p>
            <a:pPr lvl="1">
              <a:spcBef>
                <a:spcPts val="1000"/>
              </a:spcBef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Schools: Teachers &amp; Students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Font typeface="Lucida Grande"/>
              <a:buChar char="-"/>
            </a:pPr>
            <a:r>
              <a:rPr lang="en-US" sz="2400" b="0" dirty="0" smtClean="0">
                <a:latin typeface="+mn-lt"/>
                <a:cs typeface="Calibri"/>
              </a:rPr>
              <a:t>Families</a:t>
            </a:r>
          </a:p>
        </p:txBody>
      </p:sp>
      <p:pic>
        <p:nvPicPr>
          <p:cNvPr id="4" name="Picture 3" descr="logo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07405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5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Coming Up…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+mj-lt"/>
              </a:rPr>
              <a:t>AYAH-NRC Webinar 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o</a:t>
            </a:r>
            <a:r>
              <a:rPr lang="en-US" dirty="0" smtClean="0">
                <a:latin typeface="+mj-lt"/>
              </a:rPr>
              <a:t>n </a:t>
            </a:r>
            <a:r>
              <a:rPr lang="en-US" dirty="0">
                <a:latin typeface="+mj-lt"/>
              </a:rPr>
              <a:t>y</a:t>
            </a:r>
            <a:r>
              <a:rPr lang="en-US" dirty="0" smtClean="0">
                <a:latin typeface="+mj-lt"/>
              </a:rPr>
              <a:t>oung adult initiative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at Kaiser Northern California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095317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8B8178"/>
      </a:dk2>
      <a:lt2>
        <a:srgbClr val="EBDDC3"/>
      </a:lt2>
      <a:accent1>
        <a:srgbClr val="4E84C4"/>
      </a:accent1>
      <a:accent2>
        <a:srgbClr val="007934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A6DFAD070954AB02C9B8D89579F75" ma:contentTypeVersion="0" ma:contentTypeDescription="Create a new document." ma:contentTypeScope="" ma:versionID="8d9f1a3553e3f2baa9ce2ef810f943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536bb898a1e456fdf8991fe04e459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623D4E-62BC-491B-8F92-A7E64AB7D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D47FC6-ACB7-412A-BD30-3F102506A07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DC7A7D9-F8CD-438E-9B5C-AF884163A4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365</Words>
  <Application>Microsoft Macintosh PowerPoint</Application>
  <PresentationFormat>On-screen Show (4:3)</PresentationFormat>
  <Paragraphs>67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Custom Design</vt:lpstr>
      <vt:lpstr>Median</vt:lpstr>
      <vt:lpstr>Adolescent/Young Adult Centered Care </vt:lpstr>
      <vt:lpstr>Improving Access/Quality AYAH</vt:lpstr>
      <vt:lpstr>Kaiser Permanente Program</vt:lpstr>
      <vt:lpstr>Medicaid Managed Care in California </vt:lpstr>
      <vt:lpstr>Plumas County</vt:lpstr>
      <vt:lpstr>Plumas County (Pop. 20,000)</vt:lpstr>
      <vt:lpstr>Plumas County </vt:lpstr>
      <vt:lpstr>Coming Up…</vt:lpstr>
    </vt:vector>
  </TitlesOfParts>
  <Company>AMCHP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ybelay</dc:creator>
  <cp:lastModifiedBy>Lauren Twietmeyer</cp:lastModifiedBy>
  <cp:revision>427</cp:revision>
  <cp:lastPrinted>2015-06-19T15:15:46Z</cp:lastPrinted>
  <dcterms:created xsi:type="dcterms:W3CDTF">2015-02-27T18:06:07Z</dcterms:created>
  <dcterms:modified xsi:type="dcterms:W3CDTF">2015-09-24T13:50:22Z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0x0101005D9A6DFAD070954AB02C9B8D89579F75</vt:lpwstr>
  </property>
</Properties>
</file>