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2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5" r:id="rId6"/>
    <p:sldMasterId id="2147483676" r:id="rId7"/>
    <p:sldMasterId id="2147483679" r:id="rId8"/>
    <p:sldMasterId id="2147483681" r:id="rId9"/>
    <p:sldMasterId id="2147483683" r:id="rId10"/>
    <p:sldMasterId id="2147483685" r:id="rId11"/>
    <p:sldMasterId id="2147483687" r:id="rId12"/>
    <p:sldMasterId id="2147483690" r:id="rId13"/>
  </p:sldMasterIdLst>
  <p:notesMasterIdLst>
    <p:notesMasterId r:id="rId55"/>
  </p:notesMasterIdLst>
  <p:handoutMasterIdLst>
    <p:handoutMasterId r:id="rId56"/>
  </p:handoutMasterIdLst>
  <p:sldIdLst>
    <p:sldId id="355" r:id="rId14"/>
    <p:sldId id="315" r:id="rId15"/>
    <p:sldId id="388" r:id="rId16"/>
    <p:sldId id="389" r:id="rId17"/>
    <p:sldId id="328" r:id="rId18"/>
    <p:sldId id="386" r:id="rId19"/>
    <p:sldId id="356" r:id="rId20"/>
    <p:sldId id="404" r:id="rId21"/>
    <p:sldId id="405" r:id="rId22"/>
    <p:sldId id="391" r:id="rId23"/>
    <p:sldId id="387" r:id="rId24"/>
    <p:sldId id="364" r:id="rId25"/>
    <p:sldId id="394" r:id="rId26"/>
    <p:sldId id="395" r:id="rId27"/>
    <p:sldId id="366" r:id="rId28"/>
    <p:sldId id="365" r:id="rId29"/>
    <p:sldId id="367" r:id="rId30"/>
    <p:sldId id="368" r:id="rId31"/>
    <p:sldId id="407" r:id="rId32"/>
    <p:sldId id="400" r:id="rId33"/>
    <p:sldId id="393" r:id="rId34"/>
    <p:sldId id="401" r:id="rId35"/>
    <p:sldId id="369" r:id="rId36"/>
    <p:sldId id="371" r:id="rId37"/>
    <p:sldId id="372" r:id="rId38"/>
    <p:sldId id="373" r:id="rId39"/>
    <p:sldId id="374" r:id="rId40"/>
    <p:sldId id="375" r:id="rId41"/>
    <p:sldId id="402" r:id="rId42"/>
    <p:sldId id="376" r:id="rId43"/>
    <p:sldId id="377" r:id="rId44"/>
    <p:sldId id="378" r:id="rId45"/>
    <p:sldId id="379" r:id="rId46"/>
    <p:sldId id="380" r:id="rId47"/>
    <p:sldId id="381" r:id="rId48"/>
    <p:sldId id="382" r:id="rId49"/>
    <p:sldId id="383" r:id="rId50"/>
    <p:sldId id="384" r:id="rId51"/>
    <p:sldId id="385" r:id="rId52"/>
    <p:sldId id="403" r:id="rId53"/>
    <p:sldId id="406" r:id="rId5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64">
          <p15:clr>
            <a:srgbClr val="A4A3A4"/>
          </p15:clr>
        </p15:guide>
        <p15:guide id="2" pos="96">
          <p15:clr>
            <a:srgbClr val="A4A3A4"/>
          </p15:clr>
        </p15:guide>
        <p15:guide id="3" orient="horz" pos="3072">
          <p15:clr>
            <a:srgbClr val="A4A3A4"/>
          </p15:clr>
        </p15:guide>
        <p15:guide id="4" pos="3360">
          <p15:clr>
            <a:srgbClr val="A4A3A4"/>
          </p15:clr>
        </p15:guide>
        <p15:guide id="5" orient="horz" pos="576">
          <p15:clr>
            <a:srgbClr val="A4A3A4"/>
          </p15:clr>
        </p15:guide>
        <p15:guide id="6" orient="horz" pos="672">
          <p15:clr>
            <a:srgbClr val="A4A3A4"/>
          </p15:clr>
        </p15:guide>
        <p15:guide id="7">
          <p15:clr>
            <a:srgbClr val="A4A3A4"/>
          </p15:clr>
        </p15:guide>
        <p15:guide id="8" orient="horz" pos="1008">
          <p15:clr>
            <a:srgbClr val="A4A3A4"/>
          </p15:clr>
        </p15:guide>
        <p15:guide id="9" orient="horz" pos="2400">
          <p15:clr>
            <a:srgbClr val="A4A3A4"/>
          </p15:clr>
        </p15:guide>
        <p15:guide id="10" orient="horz" pos="816">
          <p15:clr>
            <a:srgbClr val="A4A3A4"/>
          </p15:clr>
        </p15:guide>
        <p15:guide id="11" pos="3024">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AAA"/>
    <a:srgbClr val="08223F"/>
    <a:srgbClr val="31859C"/>
    <a:srgbClr val="D70019"/>
    <a:srgbClr val="FAD385"/>
    <a:srgbClr val="DFC186"/>
    <a:srgbClr val="EEA82F"/>
    <a:srgbClr val="7AB3C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16" autoAdjust="0"/>
    <p:restoredTop sz="96660" autoAdjust="0"/>
  </p:normalViewPr>
  <p:slideViewPr>
    <p:cSldViewPr>
      <p:cViewPr varScale="1">
        <p:scale>
          <a:sx n="124" d="100"/>
          <a:sy n="124" d="100"/>
        </p:scale>
        <p:origin x="-304" y="-112"/>
      </p:cViewPr>
      <p:guideLst>
        <p:guide orient="horz" pos="864"/>
        <p:guide orient="horz" pos="3072"/>
        <p:guide orient="horz" pos="576"/>
        <p:guide orient="horz" pos="672"/>
        <p:guide orient="horz" pos="1008"/>
        <p:guide orient="horz" pos="2400"/>
        <p:guide orient="horz" pos="816"/>
        <p:guide pos="96"/>
        <p:guide pos="3360"/>
        <p:guide/>
        <p:guide pos="3024"/>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94" d="100"/>
          <a:sy n="94" d="100"/>
        </p:scale>
        <p:origin x="-2440" y="-112"/>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50" Type="http://schemas.openxmlformats.org/officeDocument/2006/relationships/slide" Target="slides/slide37.xml"/><Relationship Id="rId51" Type="http://schemas.openxmlformats.org/officeDocument/2006/relationships/slide" Target="slides/slide38.xml"/><Relationship Id="rId52" Type="http://schemas.openxmlformats.org/officeDocument/2006/relationships/slide" Target="slides/slide39.xml"/><Relationship Id="rId53" Type="http://schemas.openxmlformats.org/officeDocument/2006/relationships/slide" Target="slides/slide40.xml"/><Relationship Id="rId54" Type="http://schemas.openxmlformats.org/officeDocument/2006/relationships/slide" Target="slides/slide41.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43" Type="http://schemas.openxmlformats.org/officeDocument/2006/relationships/slide" Target="slides/slide30.xml"/><Relationship Id="rId44" Type="http://schemas.openxmlformats.org/officeDocument/2006/relationships/slide" Target="slides/slide31.xml"/><Relationship Id="rId45" Type="http://schemas.openxmlformats.org/officeDocument/2006/relationships/slide" Target="slides/slide32.xml"/><Relationship Id="rId46" Type="http://schemas.openxmlformats.org/officeDocument/2006/relationships/slide" Target="slides/slide33.xml"/><Relationship Id="rId47" Type="http://schemas.openxmlformats.org/officeDocument/2006/relationships/slide" Target="slides/slide34.xml"/><Relationship Id="rId48" Type="http://schemas.openxmlformats.org/officeDocument/2006/relationships/slide" Target="slides/slide35.xml"/><Relationship Id="rId49" Type="http://schemas.openxmlformats.org/officeDocument/2006/relationships/slide" Target="slides/slide36.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9" Type="http://schemas.openxmlformats.org/officeDocument/2006/relationships/slideMaster" Target="slideMasters/slideMaster6.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Master" Target="slideMasters/slideMaster7.xml"/><Relationship Id="rId11" Type="http://schemas.openxmlformats.org/officeDocument/2006/relationships/slideMaster" Target="slideMasters/slideMaster8.xml"/><Relationship Id="rId12"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med15\shared\Groups\VCHIP-Projects\Adolescent%20Initiative\Measurement\2011\MOC\YHI%20MOC%20Aggregate%20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med15\shared\Groups\VCHIP-Projects\Adolescent%20Initiative\Measurement\2011\MOC\YHI%20MOC%20Aggregate%20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med15\shared\Groups\VCHIP-Projects\Adolescent%20Initiative\Measurement\2011\MOC\YHI%20MOC%20Aggregate%20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med15\shared\Groups\VCHIP-Projects\Adolescent%20Initiative\Measurement\2011\MOC\YHI%20MOC%20Aggregate%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a:t>Annual Well Child </a:t>
            </a:r>
            <a:r>
              <a:rPr lang="en-US" sz="1600" dirty="0" smtClean="0"/>
              <a:t>Visit</a:t>
            </a:r>
            <a:endParaRPr lang="en-US" sz="1600" dirty="0"/>
          </a:p>
        </c:rich>
      </c:tx>
      <c:layout/>
      <c:overlay val="0"/>
    </c:title>
    <c:autoTitleDeleted val="0"/>
    <c:plotArea>
      <c:layout/>
      <c:lineChart>
        <c:grouping val="standard"/>
        <c:varyColors val="0"/>
        <c:ser>
          <c:idx val="0"/>
          <c:order val="0"/>
          <c:marker>
            <c:symbol val="none"/>
          </c:marker>
          <c:cat>
            <c:strRef>
              <c:f>Aggregate!$E$38:$E$46</c:f>
              <c:strCache>
                <c:ptCount val="9"/>
                <c:pt idx="0">
                  <c:v>Baseline</c:v>
                </c:pt>
                <c:pt idx="1">
                  <c:v>September</c:v>
                </c:pt>
                <c:pt idx="2">
                  <c:v>October</c:v>
                </c:pt>
                <c:pt idx="3">
                  <c:v>November</c:v>
                </c:pt>
                <c:pt idx="4">
                  <c:v>December</c:v>
                </c:pt>
                <c:pt idx="5">
                  <c:v>January</c:v>
                </c:pt>
                <c:pt idx="6">
                  <c:v>February</c:v>
                </c:pt>
                <c:pt idx="7">
                  <c:v>March</c:v>
                </c:pt>
                <c:pt idx="8">
                  <c:v>April</c:v>
                </c:pt>
              </c:strCache>
            </c:strRef>
          </c:cat>
          <c:val>
            <c:numRef>
              <c:f>Aggregate!$F$38:$F$46</c:f>
              <c:numCache>
                <c:formatCode>0.0%</c:formatCode>
                <c:ptCount val="9"/>
                <c:pt idx="0">
                  <c:v>0.379</c:v>
                </c:pt>
                <c:pt idx="1">
                  <c:v>0.473</c:v>
                </c:pt>
                <c:pt idx="2">
                  <c:v>0.404</c:v>
                </c:pt>
                <c:pt idx="3">
                  <c:v>0.503</c:v>
                </c:pt>
                <c:pt idx="4">
                  <c:v>0.444</c:v>
                </c:pt>
                <c:pt idx="5">
                  <c:v>0.504</c:v>
                </c:pt>
                <c:pt idx="6">
                  <c:v>0.496</c:v>
                </c:pt>
                <c:pt idx="7">
                  <c:v>0.324</c:v>
                </c:pt>
                <c:pt idx="8">
                  <c:v>0.378</c:v>
                </c:pt>
              </c:numCache>
            </c:numRef>
          </c:val>
          <c:smooth val="0"/>
        </c:ser>
        <c:dLbls>
          <c:showLegendKey val="0"/>
          <c:showVal val="0"/>
          <c:showCatName val="0"/>
          <c:showSerName val="0"/>
          <c:showPercent val="0"/>
          <c:showBubbleSize val="0"/>
        </c:dLbls>
        <c:marker val="1"/>
        <c:smooth val="0"/>
        <c:axId val="2077933576"/>
        <c:axId val="2124267448"/>
      </c:lineChart>
      <c:catAx>
        <c:axId val="2077933576"/>
        <c:scaling>
          <c:orientation val="minMax"/>
        </c:scaling>
        <c:delete val="0"/>
        <c:axPos val="b"/>
        <c:numFmt formatCode="General" sourceLinked="0"/>
        <c:majorTickMark val="out"/>
        <c:minorTickMark val="none"/>
        <c:tickLblPos val="nextTo"/>
        <c:crossAx val="2124267448"/>
        <c:crosses val="autoZero"/>
        <c:auto val="1"/>
        <c:lblAlgn val="ctr"/>
        <c:lblOffset val="100"/>
        <c:noMultiLvlLbl val="0"/>
      </c:catAx>
      <c:valAx>
        <c:axId val="2124267448"/>
        <c:scaling>
          <c:orientation val="minMax"/>
          <c:max val="1.0"/>
          <c:min val="0.0"/>
        </c:scaling>
        <c:delete val="0"/>
        <c:axPos val="l"/>
        <c:majorGridlines/>
        <c:numFmt formatCode="0%" sourceLinked="0"/>
        <c:majorTickMark val="out"/>
        <c:minorTickMark val="none"/>
        <c:tickLblPos val="nextTo"/>
        <c:crossAx val="2077933576"/>
        <c:crosses val="autoZero"/>
        <c:crossBetween val="between"/>
        <c:majorUnit val="0.2"/>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a:t>Weight Assessment and </a:t>
            </a:r>
            <a:r>
              <a:rPr lang="en-US" sz="1600" dirty="0" smtClean="0"/>
              <a:t>Counseling</a:t>
            </a:r>
            <a:endParaRPr lang="en-US" sz="1600" dirty="0"/>
          </a:p>
        </c:rich>
      </c:tx>
      <c:layout/>
      <c:overlay val="0"/>
    </c:title>
    <c:autoTitleDeleted val="0"/>
    <c:plotArea>
      <c:layout/>
      <c:lineChart>
        <c:grouping val="standard"/>
        <c:varyColors val="0"/>
        <c:ser>
          <c:idx val="0"/>
          <c:order val="0"/>
          <c:marker>
            <c:symbol val="none"/>
          </c:marker>
          <c:cat>
            <c:strRef>
              <c:f>Aggregate!$A$38:$A$46</c:f>
              <c:strCache>
                <c:ptCount val="9"/>
                <c:pt idx="0">
                  <c:v>Baseline</c:v>
                </c:pt>
                <c:pt idx="1">
                  <c:v>September</c:v>
                </c:pt>
                <c:pt idx="2">
                  <c:v>October</c:v>
                </c:pt>
                <c:pt idx="3">
                  <c:v>November</c:v>
                </c:pt>
                <c:pt idx="4">
                  <c:v>December</c:v>
                </c:pt>
                <c:pt idx="5">
                  <c:v>January</c:v>
                </c:pt>
                <c:pt idx="6">
                  <c:v>February</c:v>
                </c:pt>
                <c:pt idx="7">
                  <c:v>March</c:v>
                </c:pt>
                <c:pt idx="8">
                  <c:v>April</c:v>
                </c:pt>
              </c:strCache>
            </c:strRef>
          </c:cat>
          <c:val>
            <c:numRef>
              <c:f>Aggregate!$B$38:$B$46</c:f>
              <c:numCache>
                <c:formatCode>0.0%</c:formatCode>
                <c:ptCount val="9"/>
                <c:pt idx="0">
                  <c:v>0.497</c:v>
                </c:pt>
                <c:pt idx="1">
                  <c:v>0.755</c:v>
                </c:pt>
                <c:pt idx="2">
                  <c:v>0.783</c:v>
                </c:pt>
                <c:pt idx="3">
                  <c:v>0.931</c:v>
                </c:pt>
                <c:pt idx="4">
                  <c:v>0.868</c:v>
                </c:pt>
                <c:pt idx="5">
                  <c:v>0.935</c:v>
                </c:pt>
                <c:pt idx="6">
                  <c:v>0.887</c:v>
                </c:pt>
                <c:pt idx="7">
                  <c:v>0.956</c:v>
                </c:pt>
                <c:pt idx="8">
                  <c:v>0.937000000000001</c:v>
                </c:pt>
              </c:numCache>
            </c:numRef>
          </c:val>
          <c:smooth val="0"/>
        </c:ser>
        <c:ser>
          <c:idx val="1"/>
          <c:order val="1"/>
          <c:tx>
            <c:strRef>
              <c:f>Aggregate!$C$37</c:f>
              <c:strCache>
                <c:ptCount val="1"/>
                <c:pt idx="0">
                  <c:v>GOAL</c:v>
                </c:pt>
              </c:strCache>
            </c:strRef>
          </c:tx>
          <c:marker>
            <c:symbol val="none"/>
          </c:marker>
          <c:cat>
            <c:strRef>
              <c:f>Aggregate!$A$38:$A$46</c:f>
              <c:strCache>
                <c:ptCount val="9"/>
                <c:pt idx="0">
                  <c:v>Baseline</c:v>
                </c:pt>
                <c:pt idx="1">
                  <c:v>September</c:v>
                </c:pt>
                <c:pt idx="2">
                  <c:v>October</c:v>
                </c:pt>
                <c:pt idx="3">
                  <c:v>November</c:v>
                </c:pt>
                <c:pt idx="4">
                  <c:v>December</c:v>
                </c:pt>
                <c:pt idx="5">
                  <c:v>January</c:v>
                </c:pt>
                <c:pt idx="6">
                  <c:v>February</c:v>
                </c:pt>
                <c:pt idx="7">
                  <c:v>March</c:v>
                </c:pt>
                <c:pt idx="8">
                  <c:v>April</c:v>
                </c:pt>
              </c:strCache>
            </c:strRef>
          </c:cat>
          <c:val>
            <c:numRef>
              <c:f>Aggregate!$C$38:$C$46</c:f>
              <c:numCache>
                <c:formatCode>0%</c:formatCode>
                <c:ptCount val="9"/>
                <c:pt idx="0">
                  <c:v>0.95</c:v>
                </c:pt>
                <c:pt idx="1">
                  <c:v>0.95</c:v>
                </c:pt>
                <c:pt idx="2">
                  <c:v>0.95</c:v>
                </c:pt>
                <c:pt idx="3">
                  <c:v>0.95</c:v>
                </c:pt>
                <c:pt idx="4">
                  <c:v>0.95</c:v>
                </c:pt>
                <c:pt idx="5">
                  <c:v>0.95</c:v>
                </c:pt>
                <c:pt idx="6">
                  <c:v>0.95</c:v>
                </c:pt>
                <c:pt idx="7">
                  <c:v>0.95</c:v>
                </c:pt>
                <c:pt idx="8">
                  <c:v>0.95</c:v>
                </c:pt>
              </c:numCache>
            </c:numRef>
          </c:val>
          <c:smooth val="0"/>
        </c:ser>
        <c:dLbls>
          <c:showLegendKey val="0"/>
          <c:showVal val="0"/>
          <c:showCatName val="0"/>
          <c:showSerName val="0"/>
          <c:showPercent val="0"/>
          <c:showBubbleSize val="0"/>
        </c:dLbls>
        <c:marker val="1"/>
        <c:smooth val="0"/>
        <c:axId val="2081349928"/>
        <c:axId val="2123460136"/>
      </c:lineChart>
      <c:catAx>
        <c:axId val="2081349928"/>
        <c:scaling>
          <c:orientation val="minMax"/>
        </c:scaling>
        <c:delete val="0"/>
        <c:axPos val="b"/>
        <c:numFmt formatCode="General" sourceLinked="0"/>
        <c:majorTickMark val="out"/>
        <c:minorTickMark val="none"/>
        <c:tickLblPos val="nextTo"/>
        <c:crossAx val="2123460136"/>
        <c:crosses val="autoZero"/>
        <c:auto val="1"/>
        <c:lblAlgn val="ctr"/>
        <c:lblOffset val="100"/>
        <c:noMultiLvlLbl val="0"/>
      </c:catAx>
      <c:valAx>
        <c:axId val="2123460136"/>
        <c:scaling>
          <c:orientation val="minMax"/>
          <c:max val="1.0"/>
          <c:min val="0.0"/>
        </c:scaling>
        <c:delete val="0"/>
        <c:axPos val="l"/>
        <c:majorGridlines/>
        <c:numFmt formatCode="0%" sourceLinked="0"/>
        <c:majorTickMark val="out"/>
        <c:minorTickMark val="none"/>
        <c:tickLblPos val="nextTo"/>
        <c:crossAx val="2081349928"/>
        <c:crosses val="autoZero"/>
        <c:crossBetween val="between"/>
        <c:majorUnit val="0.2"/>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Immunizations</a:t>
            </a:r>
            <a:endParaRPr lang="en-US" sz="1600" dirty="0"/>
          </a:p>
        </c:rich>
      </c:tx>
      <c:layout/>
      <c:overlay val="0"/>
    </c:title>
    <c:autoTitleDeleted val="0"/>
    <c:plotArea>
      <c:layout/>
      <c:lineChart>
        <c:grouping val="standard"/>
        <c:varyColors val="0"/>
        <c:ser>
          <c:idx val="0"/>
          <c:order val="0"/>
          <c:marker>
            <c:symbol val="none"/>
          </c:marker>
          <c:cat>
            <c:strRef>
              <c:f>Aggregate!$I$38:$I$46</c:f>
              <c:strCache>
                <c:ptCount val="9"/>
                <c:pt idx="0">
                  <c:v>Baseline</c:v>
                </c:pt>
                <c:pt idx="1">
                  <c:v>September</c:v>
                </c:pt>
                <c:pt idx="2">
                  <c:v>October</c:v>
                </c:pt>
                <c:pt idx="3">
                  <c:v>November</c:v>
                </c:pt>
                <c:pt idx="4">
                  <c:v>December</c:v>
                </c:pt>
                <c:pt idx="5">
                  <c:v>January</c:v>
                </c:pt>
                <c:pt idx="6">
                  <c:v>February</c:v>
                </c:pt>
                <c:pt idx="7">
                  <c:v>March</c:v>
                </c:pt>
                <c:pt idx="8">
                  <c:v>April</c:v>
                </c:pt>
              </c:strCache>
            </c:strRef>
          </c:cat>
          <c:val>
            <c:numRef>
              <c:f>Aggregate!$J$38:$J$46</c:f>
              <c:numCache>
                <c:formatCode>0.0%</c:formatCode>
                <c:ptCount val="9"/>
                <c:pt idx="0">
                  <c:v>0.595</c:v>
                </c:pt>
                <c:pt idx="1">
                  <c:v>0.882</c:v>
                </c:pt>
                <c:pt idx="2">
                  <c:v>0.932</c:v>
                </c:pt>
                <c:pt idx="3">
                  <c:v>0.957</c:v>
                </c:pt>
                <c:pt idx="4">
                  <c:v>0.881</c:v>
                </c:pt>
                <c:pt idx="5">
                  <c:v>0.943</c:v>
                </c:pt>
                <c:pt idx="6">
                  <c:v>0.88</c:v>
                </c:pt>
                <c:pt idx="7">
                  <c:v>0.963</c:v>
                </c:pt>
                <c:pt idx="8">
                  <c:v>0.958</c:v>
                </c:pt>
              </c:numCache>
            </c:numRef>
          </c:val>
          <c:smooth val="0"/>
        </c:ser>
        <c:ser>
          <c:idx val="1"/>
          <c:order val="1"/>
          <c:tx>
            <c:strRef>
              <c:f>Aggregate!$K$37</c:f>
              <c:strCache>
                <c:ptCount val="1"/>
                <c:pt idx="0">
                  <c:v>GOAL</c:v>
                </c:pt>
              </c:strCache>
            </c:strRef>
          </c:tx>
          <c:marker>
            <c:symbol val="none"/>
          </c:marker>
          <c:cat>
            <c:strRef>
              <c:f>Aggregate!$I$38:$I$46</c:f>
              <c:strCache>
                <c:ptCount val="9"/>
                <c:pt idx="0">
                  <c:v>Baseline</c:v>
                </c:pt>
                <c:pt idx="1">
                  <c:v>September</c:v>
                </c:pt>
                <c:pt idx="2">
                  <c:v>October</c:v>
                </c:pt>
                <c:pt idx="3">
                  <c:v>November</c:v>
                </c:pt>
                <c:pt idx="4">
                  <c:v>December</c:v>
                </c:pt>
                <c:pt idx="5">
                  <c:v>January</c:v>
                </c:pt>
                <c:pt idx="6">
                  <c:v>February</c:v>
                </c:pt>
                <c:pt idx="7">
                  <c:v>March</c:v>
                </c:pt>
                <c:pt idx="8">
                  <c:v>April</c:v>
                </c:pt>
              </c:strCache>
            </c:strRef>
          </c:cat>
          <c:val>
            <c:numRef>
              <c:f>Aggregate!$K$38:$K$46</c:f>
              <c:numCache>
                <c:formatCode>0%</c:formatCode>
                <c:ptCount val="9"/>
                <c:pt idx="0">
                  <c:v>0.95</c:v>
                </c:pt>
                <c:pt idx="1">
                  <c:v>0.95</c:v>
                </c:pt>
                <c:pt idx="2">
                  <c:v>0.95</c:v>
                </c:pt>
                <c:pt idx="3">
                  <c:v>0.95</c:v>
                </c:pt>
                <c:pt idx="4">
                  <c:v>0.95</c:v>
                </c:pt>
                <c:pt idx="5">
                  <c:v>0.95</c:v>
                </c:pt>
                <c:pt idx="6">
                  <c:v>0.95</c:v>
                </c:pt>
                <c:pt idx="7">
                  <c:v>0.95</c:v>
                </c:pt>
                <c:pt idx="8">
                  <c:v>0.95</c:v>
                </c:pt>
              </c:numCache>
            </c:numRef>
          </c:val>
          <c:smooth val="0"/>
        </c:ser>
        <c:dLbls>
          <c:showLegendKey val="0"/>
          <c:showVal val="0"/>
          <c:showCatName val="0"/>
          <c:showSerName val="0"/>
          <c:showPercent val="0"/>
          <c:showBubbleSize val="0"/>
        </c:dLbls>
        <c:marker val="1"/>
        <c:smooth val="0"/>
        <c:axId val="2123810680"/>
        <c:axId val="2081025912"/>
      </c:lineChart>
      <c:catAx>
        <c:axId val="2123810680"/>
        <c:scaling>
          <c:orientation val="minMax"/>
        </c:scaling>
        <c:delete val="0"/>
        <c:axPos val="b"/>
        <c:numFmt formatCode="General" sourceLinked="0"/>
        <c:majorTickMark val="out"/>
        <c:minorTickMark val="none"/>
        <c:tickLblPos val="nextTo"/>
        <c:crossAx val="2081025912"/>
        <c:crosses val="autoZero"/>
        <c:auto val="1"/>
        <c:lblAlgn val="ctr"/>
        <c:lblOffset val="100"/>
        <c:noMultiLvlLbl val="0"/>
      </c:catAx>
      <c:valAx>
        <c:axId val="2081025912"/>
        <c:scaling>
          <c:orientation val="minMax"/>
          <c:max val="1.0"/>
          <c:min val="0.0"/>
        </c:scaling>
        <c:delete val="0"/>
        <c:axPos val="l"/>
        <c:majorGridlines/>
        <c:numFmt formatCode="0%" sourceLinked="0"/>
        <c:majorTickMark val="out"/>
        <c:minorTickMark val="none"/>
        <c:tickLblPos val="nextTo"/>
        <c:crossAx val="2123810680"/>
        <c:crosses val="autoZero"/>
        <c:crossBetween val="between"/>
        <c:majorUnit val="0.2"/>
      </c:valAx>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a:t>Chlamydia Screening in</a:t>
            </a:r>
            <a:r>
              <a:rPr lang="en-US" sz="1600" baseline="0" dirty="0"/>
              <a:t> Sexually Active </a:t>
            </a:r>
            <a:r>
              <a:rPr lang="en-US" sz="1600" baseline="0" dirty="0" smtClean="0"/>
              <a:t>Patients</a:t>
            </a:r>
            <a:endParaRPr lang="en-US" sz="1600" dirty="0"/>
          </a:p>
        </c:rich>
      </c:tx>
      <c:layout>
        <c:manualLayout>
          <c:xMode val="edge"/>
          <c:yMode val="edge"/>
          <c:x val="0.164212496196491"/>
          <c:y val="0.0527240773286468"/>
        </c:manualLayout>
      </c:layout>
      <c:overlay val="0"/>
    </c:title>
    <c:autoTitleDeleted val="0"/>
    <c:plotArea>
      <c:layout/>
      <c:lineChart>
        <c:grouping val="standard"/>
        <c:varyColors val="0"/>
        <c:ser>
          <c:idx val="0"/>
          <c:order val="0"/>
          <c:tx>
            <c:strRef>
              <c:f>Aggregate!$N$37</c:f>
              <c:strCache>
                <c:ptCount val="1"/>
                <c:pt idx="0">
                  <c:v>Total</c:v>
                </c:pt>
              </c:strCache>
            </c:strRef>
          </c:tx>
          <c:marker>
            <c:symbol val="none"/>
          </c:marker>
          <c:cat>
            <c:strRef>
              <c:f>Aggregate!$M$38:$M$46</c:f>
              <c:strCache>
                <c:ptCount val="9"/>
                <c:pt idx="0">
                  <c:v>Baseline</c:v>
                </c:pt>
                <c:pt idx="1">
                  <c:v>September</c:v>
                </c:pt>
                <c:pt idx="2">
                  <c:v>October</c:v>
                </c:pt>
                <c:pt idx="3">
                  <c:v>November</c:v>
                </c:pt>
                <c:pt idx="4">
                  <c:v>December</c:v>
                </c:pt>
                <c:pt idx="5">
                  <c:v>January</c:v>
                </c:pt>
                <c:pt idx="6">
                  <c:v>February</c:v>
                </c:pt>
                <c:pt idx="7">
                  <c:v>March</c:v>
                </c:pt>
                <c:pt idx="8">
                  <c:v>April</c:v>
                </c:pt>
              </c:strCache>
            </c:strRef>
          </c:cat>
          <c:val>
            <c:numRef>
              <c:f>Aggregate!$N$38:$N$46</c:f>
              <c:numCache>
                <c:formatCode>0.0%</c:formatCode>
                <c:ptCount val="9"/>
                <c:pt idx="0">
                  <c:v>0.111</c:v>
                </c:pt>
                <c:pt idx="1">
                  <c:v>0.385</c:v>
                </c:pt>
                <c:pt idx="2">
                  <c:v>0.357</c:v>
                </c:pt>
                <c:pt idx="3">
                  <c:v>0.643000000000001</c:v>
                </c:pt>
                <c:pt idx="4">
                  <c:v>0.6</c:v>
                </c:pt>
                <c:pt idx="5">
                  <c:v>0.688</c:v>
                </c:pt>
                <c:pt idx="6">
                  <c:v>0.647000000000001</c:v>
                </c:pt>
                <c:pt idx="7">
                  <c:v>0.414</c:v>
                </c:pt>
                <c:pt idx="8">
                  <c:v>0.7</c:v>
                </c:pt>
              </c:numCache>
            </c:numRef>
          </c:val>
          <c:smooth val="0"/>
        </c:ser>
        <c:ser>
          <c:idx val="1"/>
          <c:order val="1"/>
          <c:tx>
            <c:strRef>
              <c:f>Aggregate!$O$37</c:f>
              <c:strCache>
                <c:ptCount val="1"/>
                <c:pt idx="0">
                  <c:v>GOAL</c:v>
                </c:pt>
              </c:strCache>
            </c:strRef>
          </c:tx>
          <c:marker>
            <c:symbol val="none"/>
          </c:marker>
          <c:cat>
            <c:strRef>
              <c:f>Aggregate!$M$38:$M$46</c:f>
              <c:strCache>
                <c:ptCount val="9"/>
                <c:pt idx="0">
                  <c:v>Baseline</c:v>
                </c:pt>
                <c:pt idx="1">
                  <c:v>September</c:v>
                </c:pt>
                <c:pt idx="2">
                  <c:v>October</c:v>
                </c:pt>
                <c:pt idx="3">
                  <c:v>November</c:v>
                </c:pt>
                <c:pt idx="4">
                  <c:v>December</c:v>
                </c:pt>
                <c:pt idx="5">
                  <c:v>January</c:v>
                </c:pt>
                <c:pt idx="6">
                  <c:v>February</c:v>
                </c:pt>
                <c:pt idx="7">
                  <c:v>March</c:v>
                </c:pt>
                <c:pt idx="8">
                  <c:v>April</c:v>
                </c:pt>
              </c:strCache>
            </c:strRef>
          </c:cat>
          <c:val>
            <c:numRef>
              <c:f>Aggregate!$O$38:$O$46</c:f>
              <c:numCache>
                <c:formatCode>0%</c:formatCode>
                <c:ptCount val="9"/>
                <c:pt idx="0">
                  <c:v>0.95</c:v>
                </c:pt>
                <c:pt idx="1">
                  <c:v>0.95</c:v>
                </c:pt>
                <c:pt idx="2">
                  <c:v>0.95</c:v>
                </c:pt>
                <c:pt idx="3">
                  <c:v>0.95</c:v>
                </c:pt>
                <c:pt idx="4">
                  <c:v>0.95</c:v>
                </c:pt>
                <c:pt idx="5">
                  <c:v>0.95</c:v>
                </c:pt>
                <c:pt idx="6">
                  <c:v>0.95</c:v>
                </c:pt>
                <c:pt idx="7">
                  <c:v>0.95</c:v>
                </c:pt>
                <c:pt idx="8">
                  <c:v>0.95</c:v>
                </c:pt>
              </c:numCache>
            </c:numRef>
          </c:val>
          <c:smooth val="0"/>
        </c:ser>
        <c:dLbls>
          <c:showLegendKey val="0"/>
          <c:showVal val="0"/>
          <c:showCatName val="0"/>
          <c:showSerName val="0"/>
          <c:showPercent val="0"/>
          <c:showBubbleSize val="0"/>
        </c:dLbls>
        <c:marker val="1"/>
        <c:smooth val="0"/>
        <c:axId val="2078216744"/>
        <c:axId val="2078155960"/>
      </c:lineChart>
      <c:catAx>
        <c:axId val="2078216744"/>
        <c:scaling>
          <c:orientation val="minMax"/>
        </c:scaling>
        <c:delete val="0"/>
        <c:axPos val="b"/>
        <c:numFmt formatCode="General" sourceLinked="0"/>
        <c:majorTickMark val="out"/>
        <c:minorTickMark val="none"/>
        <c:tickLblPos val="nextTo"/>
        <c:crossAx val="2078155960"/>
        <c:crosses val="autoZero"/>
        <c:auto val="1"/>
        <c:lblAlgn val="ctr"/>
        <c:lblOffset val="100"/>
        <c:noMultiLvlLbl val="0"/>
      </c:catAx>
      <c:valAx>
        <c:axId val="2078155960"/>
        <c:scaling>
          <c:orientation val="minMax"/>
          <c:max val="1.0"/>
          <c:min val="0.0"/>
        </c:scaling>
        <c:delete val="0"/>
        <c:axPos val="l"/>
        <c:majorGridlines/>
        <c:numFmt formatCode="0%" sourceLinked="0"/>
        <c:majorTickMark val="out"/>
        <c:minorTickMark val="none"/>
        <c:tickLblPos val="nextTo"/>
        <c:crossAx val="2078216744"/>
        <c:crosses val="autoZero"/>
        <c:crossBetween val="between"/>
        <c:majorUnit val="0.2"/>
      </c:valAx>
    </c:plotArea>
    <c:plotVisOnly val="1"/>
    <c:dispBlanksAs val="gap"/>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9CA7FE-87DA-453E-89B7-DF887F71535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996B4601-4C4F-470B-8ECD-3FFEA43B8835}">
      <dgm:prSet phldrT="[Text]" custT="1"/>
      <dgm:spPr>
        <a:solidFill>
          <a:schemeClr val="accent2">
            <a:lumMod val="75000"/>
          </a:schemeClr>
        </a:solidFill>
      </dgm:spPr>
      <dgm:t>
        <a:bodyPr/>
        <a:lstStyle/>
        <a:p>
          <a:r>
            <a:rPr lang="en-US" sz="1400" dirty="0" smtClean="0"/>
            <a:t>Public Health</a:t>
          </a:r>
          <a:endParaRPr lang="en-US" sz="1400" dirty="0"/>
        </a:p>
      </dgm:t>
    </dgm:pt>
    <dgm:pt modelId="{4026DBF3-76CD-4347-A0A3-AE88D613FCD7}" type="parTrans" cxnId="{002DF4C3-D0B4-43F3-8504-A2D7BF973E10}">
      <dgm:prSet/>
      <dgm:spPr/>
      <dgm:t>
        <a:bodyPr/>
        <a:lstStyle/>
        <a:p>
          <a:endParaRPr lang="en-US" sz="1400"/>
        </a:p>
      </dgm:t>
    </dgm:pt>
    <dgm:pt modelId="{148E6FD0-8AA6-49D1-BD0E-41D487BF9151}" type="sibTrans" cxnId="{002DF4C3-D0B4-43F3-8504-A2D7BF973E10}">
      <dgm:prSet/>
      <dgm:spPr/>
      <dgm:t>
        <a:bodyPr/>
        <a:lstStyle/>
        <a:p>
          <a:endParaRPr lang="en-US" sz="1400"/>
        </a:p>
      </dgm:t>
    </dgm:pt>
    <dgm:pt modelId="{E3364283-9338-402D-B193-093C206895E4}">
      <dgm:prSet phldrT="[Text]" custT="1"/>
      <dgm:spPr>
        <a:solidFill>
          <a:schemeClr val="accent2">
            <a:lumMod val="75000"/>
          </a:schemeClr>
        </a:solidFill>
      </dgm:spPr>
      <dgm:t>
        <a:bodyPr/>
        <a:lstStyle/>
        <a:p>
          <a:r>
            <a:rPr lang="en-US" sz="1200" dirty="0" smtClean="0"/>
            <a:t>Improvement </a:t>
          </a:r>
          <a:r>
            <a:rPr lang="en-US" sz="1400" dirty="0" smtClean="0"/>
            <a:t>Partnership</a:t>
          </a:r>
          <a:br>
            <a:rPr lang="en-US" sz="1400" dirty="0" smtClean="0"/>
          </a:br>
          <a:r>
            <a:rPr lang="en-US" sz="1400" dirty="0" smtClean="0"/>
            <a:t>(VCHIP)</a:t>
          </a:r>
        </a:p>
      </dgm:t>
    </dgm:pt>
    <dgm:pt modelId="{F1B1FB91-8647-4931-A25F-AF89351CA4C3}" type="parTrans" cxnId="{BE56D1DA-B944-4426-8D66-3F82813BC90E}">
      <dgm:prSet/>
      <dgm:spPr/>
      <dgm:t>
        <a:bodyPr/>
        <a:lstStyle/>
        <a:p>
          <a:endParaRPr lang="en-US" sz="1400"/>
        </a:p>
      </dgm:t>
    </dgm:pt>
    <dgm:pt modelId="{429B8DFD-9231-4B07-9C8C-A400D64B79A2}" type="sibTrans" cxnId="{BE56D1DA-B944-4426-8D66-3F82813BC90E}">
      <dgm:prSet/>
      <dgm:spPr/>
      <dgm:t>
        <a:bodyPr/>
        <a:lstStyle/>
        <a:p>
          <a:endParaRPr lang="en-US" sz="1400"/>
        </a:p>
      </dgm:t>
    </dgm:pt>
    <dgm:pt modelId="{39089EDC-9788-4603-9CE2-4D8DDC11B2DF}">
      <dgm:prSet phldrT="[Text]" custT="1"/>
      <dgm:spPr>
        <a:solidFill>
          <a:schemeClr val="accent2">
            <a:lumMod val="75000"/>
          </a:schemeClr>
        </a:solidFill>
      </dgm:spPr>
      <dgm:t>
        <a:bodyPr/>
        <a:lstStyle/>
        <a:p>
          <a:r>
            <a:rPr lang="en-US" sz="1400" dirty="0" smtClean="0"/>
            <a:t>AAP / AAFP</a:t>
          </a:r>
          <a:endParaRPr lang="en-US" sz="1400" dirty="0"/>
        </a:p>
      </dgm:t>
    </dgm:pt>
    <dgm:pt modelId="{5F1D9042-E1EE-4775-9B06-68217C479846}" type="parTrans" cxnId="{23388237-4803-4291-8C21-944E7315EC9D}">
      <dgm:prSet/>
      <dgm:spPr/>
      <dgm:t>
        <a:bodyPr/>
        <a:lstStyle/>
        <a:p>
          <a:endParaRPr lang="en-US" sz="1400"/>
        </a:p>
      </dgm:t>
    </dgm:pt>
    <dgm:pt modelId="{E3C3C57B-03B1-46CE-9EC0-08F50B8B2953}" type="sibTrans" cxnId="{23388237-4803-4291-8C21-944E7315EC9D}">
      <dgm:prSet/>
      <dgm:spPr/>
      <dgm:t>
        <a:bodyPr/>
        <a:lstStyle/>
        <a:p>
          <a:endParaRPr lang="en-US" sz="1400"/>
        </a:p>
      </dgm:t>
    </dgm:pt>
    <dgm:pt modelId="{5CFE7BC2-4509-4AB1-8EF9-129613039B8C}">
      <dgm:prSet phldrT="[Text]" custT="1"/>
      <dgm:spPr>
        <a:solidFill>
          <a:schemeClr val="accent2">
            <a:lumMod val="75000"/>
          </a:schemeClr>
        </a:solidFill>
      </dgm:spPr>
      <dgm:t>
        <a:bodyPr/>
        <a:lstStyle/>
        <a:p>
          <a:r>
            <a:rPr lang="en-US" sz="1400" dirty="0" smtClean="0"/>
            <a:t>Private Insurers</a:t>
          </a:r>
          <a:endParaRPr lang="en-US" sz="1400" dirty="0"/>
        </a:p>
      </dgm:t>
    </dgm:pt>
    <dgm:pt modelId="{E632818A-0036-4CBF-B692-2EC91CA1CD06}" type="parTrans" cxnId="{C22D1B72-B01E-4D0F-882D-ED1459DA6AB5}">
      <dgm:prSet/>
      <dgm:spPr/>
      <dgm:t>
        <a:bodyPr/>
        <a:lstStyle/>
        <a:p>
          <a:endParaRPr lang="en-US" sz="1400"/>
        </a:p>
      </dgm:t>
    </dgm:pt>
    <dgm:pt modelId="{D3E31837-62F4-43F7-AFC5-DAF06401500E}" type="sibTrans" cxnId="{C22D1B72-B01E-4D0F-882D-ED1459DA6AB5}">
      <dgm:prSet/>
      <dgm:spPr/>
      <dgm:t>
        <a:bodyPr/>
        <a:lstStyle/>
        <a:p>
          <a:endParaRPr lang="en-US" sz="1400"/>
        </a:p>
      </dgm:t>
    </dgm:pt>
    <dgm:pt modelId="{6C949615-96D5-436B-961C-26EEF18AC62F}">
      <dgm:prSet phldrT="[Text]" custT="1"/>
      <dgm:spPr>
        <a:solidFill>
          <a:schemeClr val="accent2">
            <a:lumMod val="75000"/>
          </a:schemeClr>
        </a:solidFill>
      </dgm:spPr>
      <dgm:t>
        <a:bodyPr/>
        <a:lstStyle/>
        <a:p>
          <a:r>
            <a:rPr lang="en-US" sz="1400" dirty="0" smtClean="0"/>
            <a:t>Medicaid</a:t>
          </a:r>
          <a:endParaRPr lang="en-US" sz="1400" dirty="0"/>
        </a:p>
      </dgm:t>
    </dgm:pt>
    <dgm:pt modelId="{D1B21BC4-627A-4C3B-ABF3-06F7F4D5644A}" type="parTrans" cxnId="{E9E6C083-FB24-4CFD-A5C7-83FBDC307D2F}">
      <dgm:prSet/>
      <dgm:spPr/>
      <dgm:t>
        <a:bodyPr/>
        <a:lstStyle/>
        <a:p>
          <a:endParaRPr lang="en-US" sz="1400"/>
        </a:p>
      </dgm:t>
    </dgm:pt>
    <dgm:pt modelId="{9D9B8744-3197-46F6-8BDF-A3E9AFF3FFD2}" type="sibTrans" cxnId="{E9E6C083-FB24-4CFD-A5C7-83FBDC307D2F}">
      <dgm:prSet/>
      <dgm:spPr/>
      <dgm:t>
        <a:bodyPr/>
        <a:lstStyle/>
        <a:p>
          <a:endParaRPr lang="en-US" sz="1400"/>
        </a:p>
      </dgm:t>
    </dgm:pt>
    <dgm:pt modelId="{1F621427-D522-4ECA-9295-D137704A7DC9}" type="pres">
      <dgm:prSet presAssocID="{269CA7FE-87DA-453E-89B7-DF887F715353}" presName="cycle" presStyleCnt="0">
        <dgm:presLayoutVars>
          <dgm:dir/>
          <dgm:resizeHandles val="exact"/>
        </dgm:presLayoutVars>
      </dgm:prSet>
      <dgm:spPr/>
      <dgm:t>
        <a:bodyPr/>
        <a:lstStyle/>
        <a:p>
          <a:endParaRPr lang="en-US"/>
        </a:p>
      </dgm:t>
    </dgm:pt>
    <dgm:pt modelId="{7CCF2918-D8A1-4175-860A-FED15E5C50FE}" type="pres">
      <dgm:prSet presAssocID="{996B4601-4C4F-470B-8ECD-3FFEA43B8835}" presName="node" presStyleLbl="node1" presStyleIdx="0" presStyleCnt="5" custScaleX="125047" custScaleY="143854">
        <dgm:presLayoutVars>
          <dgm:bulletEnabled val="1"/>
        </dgm:presLayoutVars>
      </dgm:prSet>
      <dgm:spPr/>
      <dgm:t>
        <a:bodyPr/>
        <a:lstStyle/>
        <a:p>
          <a:endParaRPr lang="en-US"/>
        </a:p>
      </dgm:t>
    </dgm:pt>
    <dgm:pt modelId="{AC8BE6FF-F8E3-42EF-8ECF-9E42B2AE3144}" type="pres">
      <dgm:prSet presAssocID="{996B4601-4C4F-470B-8ECD-3FFEA43B8835}" presName="spNode" presStyleCnt="0"/>
      <dgm:spPr/>
    </dgm:pt>
    <dgm:pt modelId="{1B0C891F-2EAE-469D-840F-240EA7E99173}" type="pres">
      <dgm:prSet presAssocID="{148E6FD0-8AA6-49D1-BD0E-41D487BF9151}" presName="sibTrans" presStyleLbl="sibTrans1D1" presStyleIdx="0" presStyleCnt="5"/>
      <dgm:spPr/>
      <dgm:t>
        <a:bodyPr/>
        <a:lstStyle/>
        <a:p>
          <a:endParaRPr lang="en-US"/>
        </a:p>
      </dgm:t>
    </dgm:pt>
    <dgm:pt modelId="{BBCA839E-2623-4D04-82CF-7357D32C984B}" type="pres">
      <dgm:prSet presAssocID="{E3364283-9338-402D-B193-093C206895E4}" presName="node" presStyleLbl="node1" presStyleIdx="1" presStyleCnt="5" custScaleX="125047" custScaleY="143854" custRadScaleRad="97089" custRadScaleInc="26659">
        <dgm:presLayoutVars>
          <dgm:bulletEnabled val="1"/>
        </dgm:presLayoutVars>
      </dgm:prSet>
      <dgm:spPr/>
      <dgm:t>
        <a:bodyPr/>
        <a:lstStyle/>
        <a:p>
          <a:endParaRPr lang="en-US"/>
        </a:p>
      </dgm:t>
    </dgm:pt>
    <dgm:pt modelId="{7413D219-0B7C-448F-A8EF-D0BB98D573A1}" type="pres">
      <dgm:prSet presAssocID="{E3364283-9338-402D-B193-093C206895E4}" presName="spNode" presStyleCnt="0"/>
      <dgm:spPr/>
    </dgm:pt>
    <dgm:pt modelId="{5CF6E0C3-5BCC-4AA7-95E5-A209262232E1}" type="pres">
      <dgm:prSet presAssocID="{429B8DFD-9231-4B07-9C8C-A400D64B79A2}" presName="sibTrans" presStyleLbl="sibTrans1D1" presStyleIdx="1" presStyleCnt="5"/>
      <dgm:spPr/>
      <dgm:t>
        <a:bodyPr/>
        <a:lstStyle/>
        <a:p>
          <a:endParaRPr lang="en-US"/>
        </a:p>
      </dgm:t>
    </dgm:pt>
    <dgm:pt modelId="{22207C34-7C82-4C19-9BD0-E6D87BC0F50F}" type="pres">
      <dgm:prSet presAssocID="{39089EDC-9788-4603-9CE2-4D8DDC11B2DF}" presName="node" presStyleLbl="node1" presStyleIdx="2" presStyleCnt="5" custScaleX="125047" custScaleY="143854">
        <dgm:presLayoutVars>
          <dgm:bulletEnabled val="1"/>
        </dgm:presLayoutVars>
      </dgm:prSet>
      <dgm:spPr/>
      <dgm:t>
        <a:bodyPr/>
        <a:lstStyle/>
        <a:p>
          <a:endParaRPr lang="en-US"/>
        </a:p>
      </dgm:t>
    </dgm:pt>
    <dgm:pt modelId="{612CAB26-D73D-4881-940B-489A6AD4BFA3}" type="pres">
      <dgm:prSet presAssocID="{39089EDC-9788-4603-9CE2-4D8DDC11B2DF}" presName="spNode" presStyleCnt="0"/>
      <dgm:spPr/>
    </dgm:pt>
    <dgm:pt modelId="{82AC0E1D-FB8B-43E7-9D65-E6BCB043A649}" type="pres">
      <dgm:prSet presAssocID="{E3C3C57B-03B1-46CE-9EC0-08F50B8B2953}" presName="sibTrans" presStyleLbl="sibTrans1D1" presStyleIdx="2" presStyleCnt="5"/>
      <dgm:spPr/>
      <dgm:t>
        <a:bodyPr/>
        <a:lstStyle/>
        <a:p>
          <a:endParaRPr lang="en-US"/>
        </a:p>
      </dgm:t>
    </dgm:pt>
    <dgm:pt modelId="{8E2C9D9C-EC75-4C36-B429-04489FE85336}" type="pres">
      <dgm:prSet presAssocID="{5CFE7BC2-4509-4AB1-8EF9-129613039B8C}" presName="node" presStyleLbl="node1" presStyleIdx="3" presStyleCnt="5" custScaleX="125047" custScaleY="143854">
        <dgm:presLayoutVars>
          <dgm:bulletEnabled val="1"/>
        </dgm:presLayoutVars>
      </dgm:prSet>
      <dgm:spPr/>
      <dgm:t>
        <a:bodyPr/>
        <a:lstStyle/>
        <a:p>
          <a:endParaRPr lang="en-US"/>
        </a:p>
      </dgm:t>
    </dgm:pt>
    <dgm:pt modelId="{172A9F93-3854-4F5E-AFBA-747C8D61CD96}" type="pres">
      <dgm:prSet presAssocID="{5CFE7BC2-4509-4AB1-8EF9-129613039B8C}" presName="spNode" presStyleCnt="0"/>
      <dgm:spPr/>
    </dgm:pt>
    <dgm:pt modelId="{EAB122EC-7E7E-445A-9D76-532C0D0874EE}" type="pres">
      <dgm:prSet presAssocID="{D3E31837-62F4-43F7-AFC5-DAF06401500E}" presName="sibTrans" presStyleLbl="sibTrans1D1" presStyleIdx="3" presStyleCnt="5"/>
      <dgm:spPr/>
      <dgm:t>
        <a:bodyPr/>
        <a:lstStyle/>
        <a:p>
          <a:endParaRPr lang="en-US"/>
        </a:p>
      </dgm:t>
    </dgm:pt>
    <dgm:pt modelId="{306D3164-E45E-49FD-AEFD-10F965A319EB}" type="pres">
      <dgm:prSet presAssocID="{6C949615-96D5-436B-961C-26EEF18AC62F}" presName="node" presStyleLbl="node1" presStyleIdx="4" presStyleCnt="5" custScaleX="125047" custScaleY="143854" custRadScaleRad="97089" custRadScaleInc="-26659">
        <dgm:presLayoutVars>
          <dgm:bulletEnabled val="1"/>
        </dgm:presLayoutVars>
      </dgm:prSet>
      <dgm:spPr/>
      <dgm:t>
        <a:bodyPr/>
        <a:lstStyle/>
        <a:p>
          <a:endParaRPr lang="en-US"/>
        </a:p>
      </dgm:t>
    </dgm:pt>
    <dgm:pt modelId="{F72C2018-1C45-4413-9506-864E03F04B0C}" type="pres">
      <dgm:prSet presAssocID="{6C949615-96D5-436B-961C-26EEF18AC62F}" presName="spNode" presStyleCnt="0"/>
      <dgm:spPr/>
    </dgm:pt>
    <dgm:pt modelId="{DC3F01C9-46A7-48C9-BD8C-F59824468E9A}" type="pres">
      <dgm:prSet presAssocID="{9D9B8744-3197-46F6-8BDF-A3E9AFF3FFD2}" presName="sibTrans" presStyleLbl="sibTrans1D1" presStyleIdx="4" presStyleCnt="5"/>
      <dgm:spPr/>
      <dgm:t>
        <a:bodyPr/>
        <a:lstStyle/>
        <a:p>
          <a:endParaRPr lang="en-US"/>
        </a:p>
      </dgm:t>
    </dgm:pt>
  </dgm:ptLst>
  <dgm:cxnLst>
    <dgm:cxn modelId="{BE56D1DA-B944-4426-8D66-3F82813BC90E}" srcId="{269CA7FE-87DA-453E-89B7-DF887F715353}" destId="{E3364283-9338-402D-B193-093C206895E4}" srcOrd="1" destOrd="0" parTransId="{F1B1FB91-8647-4931-A25F-AF89351CA4C3}" sibTransId="{429B8DFD-9231-4B07-9C8C-A400D64B79A2}"/>
    <dgm:cxn modelId="{33E535C9-1E06-4296-8203-9BD44E78D8BA}" type="presOf" srcId="{148E6FD0-8AA6-49D1-BD0E-41D487BF9151}" destId="{1B0C891F-2EAE-469D-840F-240EA7E99173}" srcOrd="0" destOrd="0" presId="urn:microsoft.com/office/officeart/2005/8/layout/cycle6"/>
    <dgm:cxn modelId="{055DD2E0-46F7-4D2D-A139-7AAA2A361492}" type="presOf" srcId="{E3C3C57B-03B1-46CE-9EC0-08F50B8B2953}" destId="{82AC0E1D-FB8B-43E7-9D65-E6BCB043A649}" srcOrd="0" destOrd="0" presId="urn:microsoft.com/office/officeart/2005/8/layout/cycle6"/>
    <dgm:cxn modelId="{E9E6C083-FB24-4CFD-A5C7-83FBDC307D2F}" srcId="{269CA7FE-87DA-453E-89B7-DF887F715353}" destId="{6C949615-96D5-436B-961C-26EEF18AC62F}" srcOrd="4" destOrd="0" parTransId="{D1B21BC4-627A-4C3B-ABF3-06F7F4D5644A}" sibTransId="{9D9B8744-3197-46F6-8BDF-A3E9AFF3FFD2}"/>
    <dgm:cxn modelId="{1ADFD056-72D1-4577-B120-A2DFC6080DE7}" type="presOf" srcId="{39089EDC-9788-4603-9CE2-4D8DDC11B2DF}" destId="{22207C34-7C82-4C19-9BD0-E6D87BC0F50F}" srcOrd="0" destOrd="0" presId="urn:microsoft.com/office/officeart/2005/8/layout/cycle6"/>
    <dgm:cxn modelId="{A29D8601-6B27-4E79-A941-88F226EDAFF3}" type="presOf" srcId="{D3E31837-62F4-43F7-AFC5-DAF06401500E}" destId="{EAB122EC-7E7E-445A-9D76-532C0D0874EE}" srcOrd="0" destOrd="0" presId="urn:microsoft.com/office/officeart/2005/8/layout/cycle6"/>
    <dgm:cxn modelId="{002DF4C3-D0B4-43F3-8504-A2D7BF973E10}" srcId="{269CA7FE-87DA-453E-89B7-DF887F715353}" destId="{996B4601-4C4F-470B-8ECD-3FFEA43B8835}" srcOrd="0" destOrd="0" parTransId="{4026DBF3-76CD-4347-A0A3-AE88D613FCD7}" sibTransId="{148E6FD0-8AA6-49D1-BD0E-41D487BF9151}"/>
    <dgm:cxn modelId="{5EE2CDE8-68BD-43F0-8DB9-FAAA56698A5D}" type="presOf" srcId="{E3364283-9338-402D-B193-093C206895E4}" destId="{BBCA839E-2623-4D04-82CF-7357D32C984B}" srcOrd="0" destOrd="0" presId="urn:microsoft.com/office/officeart/2005/8/layout/cycle6"/>
    <dgm:cxn modelId="{5D7A808F-334D-442E-A863-E06FCB7EF059}" type="presOf" srcId="{6C949615-96D5-436B-961C-26EEF18AC62F}" destId="{306D3164-E45E-49FD-AEFD-10F965A319EB}" srcOrd="0" destOrd="0" presId="urn:microsoft.com/office/officeart/2005/8/layout/cycle6"/>
    <dgm:cxn modelId="{95120D85-EF5E-40EE-9B25-5EC0C5E59F75}" type="presOf" srcId="{269CA7FE-87DA-453E-89B7-DF887F715353}" destId="{1F621427-D522-4ECA-9295-D137704A7DC9}" srcOrd="0" destOrd="0" presId="urn:microsoft.com/office/officeart/2005/8/layout/cycle6"/>
    <dgm:cxn modelId="{C22D1B72-B01E-4D0F-882D-ED1459DA6AB5}" srcId="{269CA7FE-87DA-453E-89B7-DF887F715353}" destId="{5CFE7BC2-4509-4AB1-8EF9-129613039B8C}" srcOrd="3" destOrd="0" parTransId="{E632818A-0036-4CBF-B692-2EC91CA1CD06}" sibTransId="{D3E31837-62F4-43F7-AFC5-DAF06401500E}"/>
    <dgm:cxn modelId="{E4FC7DE4-EB3B-4013-822D-DBEA55A90A05}" type="presOf" srcId="{429B8DFD-9231-4B07-9C8C-A400D64B79A2}" destId="{5CF6E0C3-5BCC-4AA7-95E5-A209262232E1}" srcOrd="0" destOrd="0" presId="urn:microsoft.com/office/officeart/2005/8/layout/cycle6"/>
    <dgm:cxn modelId="{AEFC1DDA-1FC4-4FB0-BCC7-A2E861F7914A}" type="presOf" srcId="{9D9B8744-3197-46F6-8BDF-A3E9AFF3FFD2}" destId="{DC3F01C9-46A7-48C9-BD8C-F59824468E9A}" srcOrd="0" destOrd="0" presId="urn:microsoft.com/office/officeart/2005/8/layout/cycle6"/>
    <dgm:cxn modelId="{012A84B7-C10B-44CE-AFE3-58B982617991}" type="presOf" srcId="{5CFE7BC2-4509-4AB1-8EF9-129613039B8C}" destId="{8E2C9D9C-EC75-4C36-B429-04489FE85336}" srcOrd="0" destOrd="0" presId="urn:microsoft.com/office/officeart/2005/8/layout/cycle6"/>
    <dgm:cxn modelId="{9007A4F3-76FB-4E33-B5C8-96384302EC2C}" type="presOf" srcId="{996B4601-4C4F-470B-8ECD-3FFEA43B8835}" destId="{7CCF2918-D8A1-4175-860A-FED15E5C50FE}" srcOrd="0" destOrd="0" presId="urn:microsoft.com/office/officeart/2005/8/layout/cycle6"/>
    <dgm:cxn modelId="{23388237-4803-4291-8C21-944E7315EC9D}" srcId="{269CA7FE-87DA-453E-89B7-DF887F715353}" destId="{39089EDC-9788-4603-9CE2-4D8DDC11B2DF}" srcOrd="2" destOrd="0" parTransId="{5F1D9042-E1EE-4775-9B06-68217C479846}" sibTransId="{E3C3C57B-03B1-46CE-9EC0-08F50B8B2953}"/>
    <dgm:cxn modelId="{6A25319A-1DD1-4121-B681-1C1B44C76641}" type="presParOf" srcId="{1F621427-D522-4ECA-9295-D137704A7DC9}" destId="{7CCF2918-D8A1-4175-860A-FED15E5C50FE}" srcOrd="0" destOrd="0" presId="urn:microsoft.com/office/officeart/2005/8/layout/cycle6"/>
    <dgm:cxn modelId="{8D5A99C3-15D5-4EA1-B067-0242E48CF1C5}" type="presParOf" srcId="{1F621427-D522-4ECA-9295-D137704A7DC9}" destId="{AC8BE6FF-F8E3-42EF-8ECF-9E42B2AE3144}" srcOrd="1" destOrd="0" presId="urn:microsoft.com/office/officeart/2005/8/layout/cycle6"/>
    <dgm:cxn modelId="{39B2ED45-A11D-49AB-B01B-AA7E1F681FBC}" type="presParOf" srcId="{1F621427-D522-4ECA-9295-D137704A7DC9}" destId="{1B0C891F-2EAE-469D-840F-240EA7E99173}" srcOrd="2" destOrd="0" presId="urn:microsoft.com/office/officeart/2005/8/layout/cycle6"/>
    <dgm:cxn modelId="{F551AA82-61F2-46E4-9A76-E66C521D75EF}" type="presParOf" srcId="{1F621427-D522-4ECA-9295-D137704A7DC9}" destId="{BBCA839E-2623-4D04-82CF-7357D32C984B}" srcOrd="3" destOrd="0" presId="urn:microsoft.com/office/officeart/2005/8/layout/cycle6"/>
    <dgm:cxn modelId="{19C69372-88C4-4059-98EE-972675991D55}" type="presParOf" srcId="{1F621427-D522-4ECA-9295-D137704A7DC9}" destId="{7413D219-0B7C-448F-A8EF-D0BB98D573A1}" srcOrd="4" destOrd="0" presId="urn:microsoft.com/office/officeart/2005/8/layout/cycle6"/>
    <dgm:cxn modelId="{66F22681-D610-4FE3-B345-7D072815D196}" type="presParOf" srcId="{1F621427-D522-4ECA-9295-D137704A7DC9}" destId="{5CF6E0C3-5BCC-4AA7-95E5-A209262232E1}" srcOrd="5" destOrd="0" presId="urn:microsoft.com/office/officeart/2005/8/layout/cycle6"/>
    <dgm:cxn modelId="{A468D2BE-A518-401E-BF3E-E1984B9E99F9}" type="presParOf" srcId="{1F621427-D522-4ECA-9295-D137704A7DC9}" destId="{22207C34-7C82-4C19-9BD0-E6D87BC0F50F}" srcOrd="6" destOrd="0" presId="urn:microsoft.com/office/officeart/2005/8/layout/cycle6"/>
    <dgm:cxn modelId="{7A02927B-FD6A-4B64-8079-6DD9D187E26D}" type="presParOf" srcId="{1F621427-D522-4ECA-9295-D137704A7DC9}" destId="{612CAB26-D73D-4881-940B-489A6AD4BFA3}" srcOrd="7" destOrd="0" presId="urn:microsoft.com/office/officeart/2005/8/layout/cycle6"/>
    <dgm:cxn modelId="{B6628466-BBC5-4EAC-B7E5-5764A5F5EE6A}" type="presParOf" srcId="{1F621427-D522-4ECA-9295-D137704A7DC9}" destId="{82AC0E1D-FB8B-43E7-9D65-E6BCB043A649}" srcOrd="8" destOrd="0" presId="urn:microsoft.com/office/officeart/2005/8/layout/cycle6"/>
    <dgm:cxn modelId="{4AA07C58-5FB3-46B2-8E75-8E1775439313}" type="presParOf" srcId="{1F621427-D522-4ECA-9295-D137704A7DC9}" destId="{8E2C9D9C-EC75-4C36-B429-04489FE85336}" srcOrd="9" destOrd="0" presId="urn:microsoft.com/office/officeart/2005/8/layout/cycle6"/>
    <dgm:cxn modelId="{DDC56673-4B20-4140-A67F-3E7FAC2F9E91}" type="presParOf" srcId="{1F621427-D522-4ECA-9295-D137704A7DC9}" destId="{172A9F93-3854-4F5E-AFBA-747C8D61CD96}" srcOrd="10" destOrd="0" presId="urn:microsoft.com/office/officeart/2005/8/layout/cycle6"/>
    <dgm:cxn modelId="{1FA30177-80B0-43B6-9EE9-988257C5DDAC}" type="presParOf" srcId="{1F621427-D522-4ECA-9295-D137704A7DC9}" destId="{EAB122EC-7E7E-445A-9D76-532C0D0874EE}" srcOrd="11" destOrd="0" presId="urn:microsoft.com/office/officeart/2005/8/layout/cycle6"/>
    <dgm:cxn modelId="{34355FDD-11B1-4CF5-A012-0AADACD70126}" type="presParOf" srcId="{1F621427-D522-4ECA-9295-D137704A7DC9}" destId="{306D3164-E45E-49FD-AEFD-10F965A319EB}" srcOrd="12" destOrd="0" presId="urn:microsoft.com/office/officeart/2005/8/layout/cycle6"/>
    <dgm:cxn modelId="{E7D851B7-B268-4145-8806-5D0D87CD82C2}" type="presParOf" srcId="{1F621427-D522-4ECA-9295-D137704A7DC9}" destId="{F72C2018-1C45-4413-9506-864E03F04B0C}" srcOrd="13" destOrd="0" presId="urn:microsoft.com/office/officeart/2005/8/layout/cycle6"/>
    <dgm:cxn modelId="{AF8471FF-385B-490A-A128-95AC32C04AA4}" type="presParOf" srcId="{1F621427-D522-4ECA-9295-D137704A7DC9}" destId="{DC3F01C9-46A7-48C9-BD8C-F59824468E9A}"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F2918-D8A1-4175-860A-FED15E5C50FE}">
      <dsp:nvSpPr>
        <dsp:cNvPr id="0" name=""/>
        <dsp:cNvSpPr/>
      </dsp:nvSpPr>
      <dsp:spPr>
        <a:xfrm>
          <a:off x="1425019" y="-113921"/>
          <a:ext cx="1188560" cy="888757"/>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Public Health</a:t>
          </a:r>
          <a:endParaRPr lang="en-US" sz="1400" kern="1200" dirty="0"/>
        </a:p>
      </dsp:txBody>
      <dsp:txXfrm>
        <a:off x="1468405" y="-70535"/>
        <a:ext cx="1101788" cy="801985"/>
      </dsp:txXfrm>
    </dsp:sp>
    <dsp:sp modelId="{1B0C891F-2EAE-469D-840F-240EA7E99173}">
      <dsp:nvSpPr>
        <dsp:cNvPr id="0" name=""/>
        <dsp:cNvSpPr/>
      </dsp:nvSpPr>
      <dsp:spPr>
        <a:xfrm>
          <a:off x="713981" y="288978"/>
          <a:ext cx="2470606" cy="2470606"/>
        </a:xfrm>
        <a:custGeom>
          <a:avLst/>
          <a:gdLst/>
          <a:ahLst/>
          <a:cxnLst/>
          <a:rect l="0" t="0" r="0" b="0"/>
          <a:pathLst>
            <a:path>
              <a:moveTo>
                <a:pt x="1904284" y="196824"/>
              </a:moveTo>
              <a:arcTo wR="1235303" hR="1235303" stAng="18167362" swAng="153153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CA839E-2623-4D04-82CF-7357D32C984B}">
      <dsp:nvSpPr>
        <dsp:cNvPr id="0" name=""/>
        <dsp:cNvSpPr/>
      </dsp:nvSpPr>
      <dsp:spPr>
        <a:xfrm>
          <a:off x="2599859" y="880183"/>
          <a:ext cx="1188560" cy="888757"/>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Improvement </a:t>
          </a:r>
          <a:r>
            <a:rPr lang="en-US" sz="1400" kern="1200" dirty="0" smtClean="0"/>
            <a:t>Partnership</a:t>
          </a:r>
          <a:br>
            <a:rPr lang="en-US" sz="1400" kern="1200" dirty="0" smtClean="0"/>
          </a:br>
          <a:r>
            <a:rPr lang="en-US" sz="1400" kern="1200" dirty="0" smtClean="0"/>
            <a:t>(VCHIP)</a:t>
          </a:r>
        </a:p>
      </dsp:txBody>
      <dsp:txXfrm>
        <a:off x="2643245" y="923569"/>
        <a:ext cx="1101788" cy="801985"/>
      </dsp:txXfrm>
    </dsp:sp>
    <dsp:sp modelId="{5CF6E0C3-5BCC-4AA7-95E5-A209262232E1}">
      <dsp:nvSpPr>
        <dsp:cNvPr id="0" name=""/>
        <dsp:cNvSpPr/>
      </dsp:nvSpPr>
      <dsp:spPr>
        <a:xfrm>
          <a:off x="733977" y="443732"/>
          <a:ext cx="2470606" cy="2470606"/>
        </a:xfrm>
        <a:custGeom>
          <a:avLst/>
          <a:gdLst/>
          <a:ahLst/>
          <a:cxnLst/>
          <a:rect l="0" t="0" r="0" b="0"/>
          <a:pathLst>
            <a:path>
              <a:moveTo>
                <a:pt x="2467063" y="1328802"/>
              </a:moveTo>
              <a:arcTo wR="1235303" hR="1235303" stAng="260448" swAng="98664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207C34-7C82-4C19-9BD0-E6D87BC0F50F}">
      <dsp:nvSpPr>
        <dsp:cNvPr id="0" name=""/>
        <dsp:cNvSpPr/>
      </dsp:nvSpPr>
      <dsp:spPr>
        <a:xfrm>
          <a:off x="2151113" y="2120763"/>
          <a:ext cx="1188560" cy="888757"/>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AAP / AAFP</a:t>
          </a:r>
          <a:endParaRPr lang="en-US" sz="1400" kern="1200" dirty="0"/>
        </a:p>
      </dsp:txBody>
      <dsp:txXfrm>
        <a:off x="2194499" y="2164149"/>
        <a:ext cx="1101788" cy="801985"/>
      </dsp:txXfrm>
    </dsp:sp>
    <dsp:sp modelId="{82AC0E1D-FB8B-43E7-9D65-E6BCB043A649}">
      <dsp:nvSpPr>
        <dsp:cNvPr id="0" name=""/>
        <dsp:cNvSpPr/>
      </dsp:nvSpPr>
      <dsp:spPr>
        <a:xfrm>
          <a:off x="783996" y="330457"/>
          <a:ext cx="2470606" cy="2470606"/>
        </a:xfrm>
        <a:custGeom>
          <a:avLst/>
          <a:gdLst/>
          <a:ahLst/>
          <a:cxnLst/>
          <a:rect l="0" t="0" r="0" b="0"/>
          <a:pathLst>
            <a:path>
              <a:moveTo>
                <a:pt x="1364494" y="2463832"/>
              </a:moveTo>
              <a:arcTo wR="1235303" hR="1235303" stAng="5039812" swAng="72037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E2C9D9C-EC75-4C36-B429-04489FE85336}">
      <dsp:nvSpPr>
        <dsp:cNvPr id="0" name=""/>
        <dsp:cNvSpPr/>
      </dsp:nvSpPr>
      <dsp:spPr>
        <a:xfrm>
          <a:off x="698926" y="2120763"/>
          <a:ext cx="1188560" cy="888757"/>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Private Insurers</a:t>
          </a:r>
          <a:endParaRPr lang="en-US" sz="1400" kern="1200" dirty="0"/>
        </a:p>
      </dsp:txBody>
      <dsp:txXfrm>
        <a:off x="742312" y="2164149"/>
        <a:ext cx="1101788" cy="801985"/>
      </dsp:txXfrm>
    </dsp:sp>
    <dsp:sp modelId="{EAB122EC-7E7E-445A-9D76-532C0D0874EE}">
      <dsp:nvSpPr>
        <dsp:cNvPr id="0" name=""/>
        <dsp:cNvSpPr/>
      </dsp:nvSpPr>
      <dsp:spPr>
        <a:xfrm>
          <a:off x="834015" y="443732"/>
          <a:ext cx="2470606" cy="2470606"/>
        </a:xfrm>
        <a:custGeom>
          <a:avLst/>
          <a:gdLst/>
          <a:ahLst/>
          <a:cxnLst/>
          <a:rect l="0" t="0" r="0" b="0"/>
          <a:pathLst>
            <a:path>
              <a:moveTo>
                <a:pt x="80394" y="1673662"/>
              </a:moveTo>
              <a:arcTo wR="1235303" hR="1235303" stAng="9552910" swAng="98664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6D3164-E45E-49FD-AEFD-10F965A319EB}">
      <dsp:nvSpPr>
        <dsp:cNvPr id="0" name=""/>
        <dsp:cNvSpPr/>
      </dsp:nvSpPr>
      <dsp:spPr>
        <a:xfrm>
          <a:off x="250180" y="880183"/>
          <a:ext cx="1188560" cy="888757"/>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Medicaid</a:t>
          </a:r>
          <a:endParaRPr lang="en-US" sz="1400" kern="1200" dirty="0"/>
        </a:p>
      </dsp:txBody>
      <dsp:txXfrm>
        <a:off x="293566" y="923569"/>
        <a:ext cx="1101788" cy="801985"/>
      </dsp:txXfrm>
    </dsp:sp>
    <dsp:sp modelId="{DC3F01C9-46A7-48C9-BD8C-F59824468E9A}">
      <dsp:nvSpPr>
        <dsp:cNvPr id="0" name=""/>
        <dsp:cNvSpPr/>
      </dsp:nvSpPr>
      <dsp:spPr>
        <a:xfrm>
          <a:off x="854011" y="288978"/>
          <a:ext cx="2470606" cy="2470606"/>
        </a:xfrm>
        <a:custGeom>
          <a:avLst/>
          <a:gdLst/>
          <a:ahLst/>
          <a:cxnLst/>
          <a:rect l="0" t="0" r="0" b="0"/>
          <a:pathLst>
            <a:path>
              <a:moveTo>
                <a:pt x="184124" y="586460"/>
              </a:moveTo>
              <a:arcTo wR="1235303" hR="1235303" stAng="12701103" swAng="153153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513" y="0"/>
            <a:ext cx="2982742" cy="465138"/>
          </a:xfrm>
          <a:prstGeom prst="rect">
            <a:avLst/>
          </a:prstGeom>
        </p:spPr>
        <p:txBody>
          <a:bodyPr vert="horz" lIns="91440" tIns="45720" rIns="91440" bIns="45720" rtlCol="0"/>
          <a:lstStyle>
            <a:lvl1pPr algn="r">
              <a:defRPr sz="1200"/>
            </a:lvl1pPr>
          </a:lstStyle>
          <a:p>
            <a:fld id="{A2D95A6E-65F9-4E0A-B378-53D47488DED9}" type="datetimeFigureOut">
              <a:rPr lang="en-US" smtClean="0"/>
              <a:pPr/>
              <a:t>10/19/15</a:t>
            </a:fld>
            <a:endParaRPr lang="en-US"/>
          </a:p>
        </p:txBody>
      </p:sp>
      <p:sp>
        <p:nvSpPr>
          <p:cNvPr id="4" name="Footer Placeholder 3"/>
          <p:cNvSpPr>
            <a:spLocks noGrp="1"/>
          </p:cNvSpPr>
          <p:nvPr>
            <p:ph type="ftr" sz="quarter" idx="2"/>
          </p:nvPr>
        </p:nvSpPr>
        <p:spPr>
          <a:xfrm>
            <a:off x="1" y="8829675"/>
            <a:ext cx="2982742"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AF561C6B-0786-45E2-AA1C-E1D6284EB51B}" type="slidenum">
              <a:rPr lang="en-US" smtClean="0"/>
              <a:pPr/>
              <a:t>‹#›</a:t>
            </a:fld>
            <a:endParaRPr lang="en-US"/>
          </a:p>
        </p:txBody>
      </p:sp>
    </p:spTree>
    <p:extLst>
      <p:ext uri="{BB962C8B-B14F-4D97-AF65-F5344CB8AC3E}">
        <p14:creationId xmlns:p14="http://schemas.microsoft.com/office/powerpoint/2010/main" val="2917263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9FC4B749-A3C4-44DC-A220-4EC96539E23C}" type="datetimeFigureOut">
              <a:rPr lang="en-US" smtClean="0"/>
              <a:pPr/>
              <a:t>10/19/15</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EA80FF04-1B34-48F5-BAAF-9846DB37B015}" type="slidenum">
              <a:rPr lang="en-US" smtClean="0"/>
              <a:pPr/>
              <a:t>‹#›</a:t>
            </a:fld>
            <a:endParaRPr lang="en-US"/>
          </a:p>
        </p:txBody>
      </p:sp>
    </p:spTree>
    <p:extLst>
      <p:ext uri="{BB962C8B-B14F-4D97-AF65-F5344CB8AC3E}">
        <p14:creationId xmlns:p14="http://schemas.microsoft.com/office/powerpoint/2010/main" val="3953821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1</a:t>
            </a:fld>
            <a:endParaRPr lang="en-US" dirty="0"/>
          </a:p>
        </p:txBody>
      </p:sp>
    </p:spTree>
    <p:extLst>
      <p:ext uri="{BB962C8B-B14F-4D97-AF65-F5344CB8AC3E}">
        <p14:creationId xmlns:p14="http://schemas.microsoft.com/office/powerpoint/2010/main" val="2602673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p>
            <a:pPr>
              <a:defRPr/>
            </a:pPr>
            <a:fld id="{709A5DF3-DA3C-4398-84BE-349938E529DB}" type="slidenum">
              <a:rPr lang="en-US" smtClean="0">
                <a:solidFill>
                  <a:srgbClr val="000000"/>
                </a:solidFill>
              </a:rPr>
              <a:pPr>
                <a:defRPr/>
              </a:pPr>
              <a:t>10</a:t>
            </a:fld>
            <a:endParaRPr lang="en-US" smtClean="0">
              <a:solidFill>
                <a:srgbClr val="000000"/>
              </a:solidFill>
            </a:endParaRPr>
          </a:p>
        </p:txBody>
      </p:sp>
      <p:sp>
        <p:nvSpPr>
          <p:cNvPr id="49155" name="Rectangle 2"/>
          <p:cNvSpPr>
            <a:spLocks noGrp="1" noRot="1" noChangeAspect="1" noChangeArrowheads="1" noTextEdit="1"/>
          </p:cNvSpPr>
          <p:nvPr>
            <p:ph type="sldImg"/>
          </p:nvPr>
        </p:nvSpPr>
        <p:spPr>
          <a:xfrm>
            <a:off x="1157288" y="684213"/>
            <a:ext cx="4573587" cy="3430587"/>
          </a:xfrm>
          <a:ln/>
        </p:spPr>
      </p:sp>
      <p:sp>
        <p:nvSpPr>
          <p:cNvPr id="49156" name="Rectangle 3"/>
          <p:cNvSpPr>
            <a:spLocks noGrp="1" noChangeArrowheads="1"/>
          </p:cNvSpPr>
          <p:nvPr>
            <p:ph type="body" idx="1"/>
          </p:nvPr>
        </p:nvSpPr>
        <p:spPr>
          <a:noFill/>
          <a:ln/>
        </p:spPr>
        <p:txBody>
          <a:bodyPr lIns="90524" tIns="45261" rIns="90524" bIns="45261"/>
          <a:lstStyle/>
          <a:p>
            <a:pPr eaLnBrk="1" hangingPunct="1"/>
            <a:endParaRPr lang="en-US" b="1" smtClean="0"/>
          </a:p>
        </p:txBody>
      </p:sp>
    </p:spTree>
    <p:extLst>
      <p:ext uri="{BB962C8B-B14F-4D97-AF65-F5344CB8AC3E}">
        <p14:creationId xmlns:p14="http://schemas.microsoft.com/office/powerpoint/2010/main" val="144258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a:defRPr sz="2400">
                <a:solidFill>
                  <a:schemeClr val="tx1"/>
                </a:solidFill>
                <a:latin typeface="Arial" panose="020B0604020202020204" pitchFamily="34" charset="0"/>
                <a:ea typeface="ＭＳ Ｐゴシック" panose="020B0600070205080204" pitchFamily="34" charset="-128"/>
              </a:defRPr>
            </a:lvl1pPr>
            <a:lvl2pPr marL="751122" indent="-288893" defTabSz="942113">
              <a:defRPr sz="2400">
                <a:solidFill>
                  <a:schemeClr val="tx1"/>
                </a:solidFill>
                <a:latin typeface="Arial" panose="020B0604020202020204" pitchFamily="34" charset="0"/>
                <a:ea typeface="ＭＳ Ｐゴシック" panose="020B0600070205080204" pitchFamily="34" charset="-128"/>
              </a:defRPr>
            </a:lvl2pPr>
            <a:lvl3pPr marL="1155573" indent="-231115" defTabSz="942113">
              <a:defRPr sz="2400">
                <a:solidFill>
                  <a:schemeClr val="tx1"/>
                </a:solidFill>
                <a:latin typeface="Arial" panose="020B0604020202020204" pitchFamily="34" charset="0"/>
                <a:ea typeface="ＭＳ Ｐゴシック" panose="020B0600070205080204" pitchFamily="34" charset="-128"/>
              </a:defRPr>
            </a:lvl3pPr>
            <a:lvl4pPr marL="1617802" indent="-231115" defTabSz="942113">
              <a:defRPr sz="2400">
                <a:solidFill>
                  <a:schemeClr val="tx1"/>
                </a:solidFill>
                <a:latin typeface="Arial" panose="020B0604020202020204" pitchFamily="34" charset="0"/>
                <a:ea typeface="ＭＳ Ｐゴシック" panose="020B0600070205080204" pitchFamily="34" charset="-128"/>
              </a:defRPr>
            </a:lvl4pPr>
            <a:lvl5pPr marL="2080031" indent="-231115" defTabSz="942113">
              <a:defRPr sz="2400">
                <a:solidFill>
                  <a:schemeClr val="tx1"/>
                </a:solidFill>
                <a:latin typeface="Arial" panose="020B0604020202020204" pitchFamily="34" charset="0"/>
                <a:ea typeface="ＭＳ Ｐゴシック" panose="020B0600070205080204" pitchFamily="34" charset="-128"/>
              </a:defRPr>
            </a:lvl5pPr>
            <a:lvl6pPr marL="2542261" indent="-231115" defTabSz="9421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04490" indent="-231115" defTabSz="9421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6719" indent="-231115" defTabSz="9421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8948" indent="-231115" defTabSz="9421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C177C51-B3D8-4BF4-A931-6E97CCF6302B}" type="slidenum">
              <a:rPr lang="en-US" sz="1200"/>
              <a:pPr/>
              <a:t>11</a:t>
            </a:fld>
            <a:endParaRPr lang="en-US" sz="1200"/>
          </a:p>
        </p:txBody>
      </p:sp>
      <p:sp>
        <p:nvSpPr>
          <p:cNvPr id="108547" name="Rectangle 2"/>
          <p:cNvSpPr>
            <a:spLocks noGrp="1" noRot="1" noChangeAspect="1" noChangeArrowheads="1" noTextEdit="1"/>
          </p:cNvSpPr>
          <p:nvPr>
            <p:ph type="sldImg"/>
          </p:nvPr>
        </p:nvSpPr>
        <p:spPr>
          <a:xfrm>
            <a:off x="1143000" y="695325"/>
            <a:ext cx="4756150" cy="3568700"/>
          </a:xfrm>
          <a:ln/>
        </p:spPr>
      </p:sp>
      <p:sp>
        <p:nvSpPr>
          <p:cNvPr id="108548" name="Rectangle 3"/>
          <p:cNvSpPr>
            <a:spLocks noGrp="1" noChangeArrowheads="1"/>
          </p:cNvSpPr>
          <p:nvPr>
            <p:ph type="body" idx="1"/>
          </p:nvPr>
        </p:nvSpPr>
        <p:spPr>
          <a:xfrm>
            <a:off x="917575" y="4494874"/>
            <a:ext cx="5201186" cy="4260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14818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80FF04-1B34-48F5-BAAF-9846DB37B015}" type="slidenum">
              <a:rPr lang="en-US" smtClean="0"/>
              <a:pPr/>
              <a:t>12</a:t>
            </a:fld>
            <a:endParaRPr lang="en-US"/>
          </a:p>
        </p:txBody>
      </p:sp>
    </p:spTree>
    <p:extLst>
      <p:ext uri="{BB962C8B-B14F-4D97-AF65-F5344CB8AC3E}">
        <p14:creationId xmlns:p14="http://schemas.microsoft.com/office/powerpoint/2010/main" val="964357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80FF04-1B34-48F5-BAAF-9846DB37B015}" type="slidenum">
              <a:rPr lang="en-US" smtClean="0"/>
              <a:pPr/>
              <a:t>13</a:t>
            </a:fld>
            <a:endParaRPr lang="en-US"/>
          </a:p>
        </p:txBody>
      </p:sp>
    </p:spTree>
    <p:extLst>
      <p:ext uri="{BB962C8B-B14F-4D97-AF65-F5344CB8AC3E}">
        <p14:creationId xmlns:p14="http://schemas.microsoft.com/office/powerpoint/2010/main" val="916399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80FF04-1B34-48F5-BAAF-9846DB37B015}" type="slidenum">
              <a:rPr lang="en-US" smtClean="0"/>
              <a:pPr/>
              <a:t>14</a:t>
            </a:fld>
            <a:endParaRPr lang="en-US"/>
          </a:p>
        </p:txBody>
      </p:sp>
    </p:spTree>
    <p:extLst>
      <p:ext uri="{BB962C8B-B14F-4D97-AF65-F5344CB8AC3E}">
        <p14:creationId xmlns:p14="http://schemas.microsoft.com/office/powerpoint/2010/main" val="4049300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80FF04-1B34-48F5-BAAF-9846DB37B015}" type="slidenum">
              <a:rPr lang="en-US" smtClean="0"/>
              <a:pPr/>
              <a:t>15</a:t>
            </a:fld>
            <a:endParaRPr lang="en-US"/>
          </a:p>
        </p:txBody>
      </p:sp>
    </p:spTree>
    <p:extLst>
      <p:ext uri="{BB962C8B-B14F-4D97-AF65-F5344CB8AC3E}">
        <p14:creationId xmlns:p14="http://schemas.microsoft.com/office/powerpoint/2010/main" val="1545585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80FF04-1B34-48F5-BAAF-9846DB37B015}" type="slidenum">
              <a:rPr lang="en-US" smtClean="0"/>
              <a:pPr/>
              <a:t>16</a:t>
            </a:fld>
            <a:endParaRPr lang="en-US"/>
          </a:p>
        </p:txBody>
      </p:sp>
    </p:spTree>
    <p:extLst>
      <p:ext uri="{BB962C8B-B14F-4D97-AF65-F5344CB8AC3E}">
        <p14:creationId xmlns:p14="http://schemas.microsoft.com/office/powerpoint/2010/main" val="3007479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80FF04-1B34-48F5-BAAF-9846DB37B015}" type="slidenum">
              <a:rPr lang="en-US" smtClean="0"/>
              <a:pPr/>
              <a:t>17</a:t>
            </a:fld>
            <a:endParaRPr lang="en-US"/>
          </a:p>
        </p:txBody>
      </p:sp>
    </p:spTree>
    <p:extLst>
      <p:ext uri="{BB962C8B-B14F-4D97-AF65-F5344CB8AC3E}">
        <p14:creationId xmlns:p14="http://schemas.microsoft.com/office/powerpoint/2010/main" val="2322366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80FF04-1B34-48F5-BAAF-9846DB37B015}" type="slidenum">
              <a:rPr lang="en-US" smtClean="0"/>
              <a:pPr/>
              <a:t>18</a:t>
            </a:fld>
            <a:endParaRPr lang="en-US"/>
          </a:p>
        </p:txBody>
      </p:sp>
    </p:spTree>
    <p:extLst>
      <p:ext uri="{BB962C8B-B14F-4D97-AF65-F5344CB8AC3E}">
        <p14:creationId xmlns:p14="http://schemas.microsoft.com/office/powerpoint/2010/main" val="505588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Statewide:</a:t>
            </a:r>
            <a:r>
              <a:rPr lang="en-US" baseline="0" dirty="0" smtClean="0"/>
              <a:t>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Strengths</a:t>
            </a:r>
          </a:p>
          <a:p>
            <a:pPr marL="171450" indent="-171450">
              <a:buFont typeface="Arial" panose="020B0604020202020204" pitchFamily="34" charset="0"/>
              <a:buChar char="•"/>
            </a:pPr>
            <a:r>
              <a:rPr lang="en-US" baseline="0" dirty="0" smtClean="0"/>
              <a:t>Engaged chapters of AAP/VAFP</a:t>
            </a:r>
          </a:p>
          <a:p>
            <a:pPr marL="171450" indent="-171450">
              <a:buFont typeface="Arial" panose="020B0604020202020204" pitchFamily="34" charset="0"/>
              <a:buChar char="•"/>
            </a:pPr>
            <a:r>
              <a:rPr lang="en-US" baseline="0" dirty="0" smtClean="0"/>
              <a:t>Local level engagement of schools with public health</a:t>
            </a:r>
          </a:p>
          <a:p>
            <a:pPr marL="171450" indent="-171450">
              <a:buFont typeface="Arial" panose="020B0604020202020204" pitchFamily="34" charset="0"/>
              <a:buChar char="•"/>
            </a:pPr>
            <a:r>
              <a:rPr lang="en-US" baseline="0" dirty="0" smtClean="0"/>
              <a:t>Promote Bright Futures guidelines (EPSDT periodicity schedule)</a:t>
            </a:r>
          </a:p>
          <a:p>
            <a:pPr marL="171450" indent="-171450">
              <a:buFont typeface="Arial" panose="020B0604020202020204" pitchFamily="34" charset="0"/>
              <a:buChar char="•"/>
            </a:pPr>
            <a:r>
              <a:rPr lang="en-US" baseline="0" dirty="0" smtClean="0"/>
              <a:t>Strong QI infrastructure</a:t>
            </a:r>
          </a:p>
          <a:p>
            <a:pPr marL="171450" indent="-171450">
              <a:buFont typeface="Arial" panose="020B0604020202020204" pitchFamily="34" charset="0"/>
              <a:buChar char="•"/>
            </a:pPr>
            <a:r>
              <a:rPr lang="en-US" baseline="0" dirty="0" smtClean="0"/>
              <a:t>Strong relationships with education leadership </a:t>
            </a:r>
          </a:p>
          <a:p>
            <a:pPr marL="171450" indent="-171450">
              <a:buFont typeface="Arial" panose="020B0604020202020204" pitchFamily="34" charset="0"/>
              <a:buChar char="•"/>
            </a:pPr>
            <a:r>
              <a:rPr lang="en-US" baseline="0" dirty="0" smtClean="0"/>
              <a:t>Good relationships with Medicaid and private insurers </a:t>
            </a:r>
          </a:p>
          <a:p>
            <a:pPr marL="171450" indent="-171450">
              <a:buFont typeface="Arial" panose="020B0604020202020204" pitchFamily="34" charset="0"/>
              <a:buChar char="•"/>
            </a:pPr>
            <a:r>
              <a:rPr lang="en-US" baseline="0" dirty="0" smtClean="0"/>
              <a:t>Getting to ‘Y’</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Barriers</a:t>
            </a:r>
          </a:p>
          <a:p>
            <a:pPr marL="171450" indent="-171450">
              <a:buFont typeface="Arial" panose="020B0604020202020204" pitchFamily="34" charset="0"/>
              <a:buChar char="•"/>
            </a:pPr>
            <a:r>
              <a:rPr lang="en-US" baseline="0" dirty="0" smtClean="0"/>
              <a:t>Misunderstandings (the what? the benefits?) by schools, families, students:</a:t>
            </a:r>
          </a:p>
          <a:p>
            <a:pPr marL="628650" lvl="1" indent="-171450">
              <a:buFont typeface="Arial" panose="020B0604020202020204" pitchFamily="34" charset="0"/>
              <a:buChar char="•"/>
            </a:pPr>
            <a:r>
              <a:rPr lang="en-US" baseline="0" dirty="0" smtClean="0"/>
              <a:t>Well exams vs. sports clearance, acute injury/illness and IZ visits</a:t>
            </a:r>
          </a:p>
          <a:p>
            <a:pPr marL="628650" lvl="1" indent="-171450">
              <a:buFont typeface="Arial" panose="020B0604020202020204" pitchFamily="34" charset="0"/>
              <a:buChar char="•"/>
            </a:pPr>
            <a:r>
              <a:rPr lang="en-US" baseline="0" dirty="0" smtClean="0"/>
              <a:t>Confidentiality</a:t>
            </a:r>
          </a:p>
          <a:p>
            <a:pPr marL="171450" indent="-171450">
              <a:buFont typeface="Arial" panose="020B0604020202020204" pitchFamily="34" charset="0"/>
              <a:buChar char="•"/>
            </a:pPr>
            <a:r>
              <a:rPr lang="en-US" dirty="0" smtClean="0"/>
              <a:t>Provider</a:t>
            </a:r>
          </a:p>
          <a:p>
            <a:pPr marL="628650" lvl="1" indent="-171450">
              <a:buFont typeface="Arial" panose="020B0604020202020204" pitchFamily="34" charset="0"/>
              <a:buChar char="•"/>
            </a:pPr>
            <a:r>
              <a:rPr lang="en-US" dirty="0" smtClean="0"/>
              <a:t>Provider capacity at local level</a:t>
            </a:r>
          </a:p>
          <a:p>
            <a:pPr marL="628650" lvl="1" indent="-171450">
              <a:buFont typeface="Arial" panose="020B0604020202020204" pitchFamily="34" charset="0"/>
              <a:buChar char="•"/>
            </a:pPr>
            <a:r>
              <a:rPr lang="en-US" dirty="0" smtClean="0"/>
              <a:t>Systems infrastructure</a:t>
            </a:r>
            <a:r>
              <a:rPr lang="en-US" baseline="0" dirty="0" smtClean="0"/>
              <a:t> (recall-reminder, pre-visit questionnaire)</a:t>
            </a:r>
          </a:p>
          <a:p>
            <a:pPr marL="628650" lvl="1" indent="-171450">
              <a:buFont typeface="Arial" panose="020B0604020202020204" pitchFamily="34" charset="0"/>
              <a:buChar char="•"/>
            </a:pPr>
            <a:r>
              <a:rPr lang="en-US" baseline="0" dirty="0" smtClean="0"/>
              <a:t>Comfort with adolescence (how to talk about tough issues, what if they screen positive)</a:t>
            </a:r>
          </a:p>
          <a:p>
            <a:pPr marL="628650" lvl="1" indent="-171450">
              <a:buFont typeface="Arial" panose="020B0604020202020204" pitchFamily="34" charset="0"/>
              <a:buChar char="•"/>
            </a:pPr>
            <a:r>
              <a:rPr lang="en-US" baseline="0" dirty="0" smtClean="0"/>
              <a:t>H</a:t>
            </a:r>
          </a:p>
          <a:p>
            <a:pPr marL="171450" lvl="0" indent="-171450">
              <a:buFont typeface="Arial" panose="020B0604020202020204" pitchFamily="34" charset="0"/>
              <a:buChar char="•"/>
            </a:pPr>
            <a:r>
              <a:rPr lang="en-US" baseline="0" dirty="0" smtClean="0"/>
              <a:t>Data</a:t>
            </a:r>
          </a:p>
          <a:p>
            <a:pPr marL="628650" lvl="1" indent="-171450">
              <a:buFont typeface="Arial" panose="020B0604020202020204" pitchFamily="34" charset="0"/>
              <a:buChar char="•"/>
            </a:pPr>
            <a:r>
              <a:rPr lang="en-US" baseline="0" dirty="0" smtClean="0"/>
              <a:t>+ 	school nurse report, YRBS</a:t>
            </a:r>
          </a:p>
          <a:p>
            <a:pPr marL="628650" lvl="1" indent="-171450">
              <a:buFont typeface="Arial" panose="020B0604020202020204" pitchFamily="34" charset="0"/>
              <a:buChar char="•"/>
            </a:pPr>
            <a:r>
              <a:rPr lang="en-US" baseline="0" dirty="0" smtClean="0"/>
              <a:t> - 	HEDIS, CMS416, NSCH</a:t>
            </a:r>
          </a:p>
        </p:txBody>
      </p:sp>
      <p:sp>
        <p:nvSpPr>
          <p:cNvPr id="4" name="Slide Number Placeholder 3"/>
          <p:cNvSpPr>
            <a:spLocks noGrp="1"/>
          </p:cNvSpPr>
          <p:nvPr>
            <p:ph type="sldNum" sz="quarter" idx="10"/>
          </p:nvPr>
        </p:nvSpPr>
        <p:spPr/>
        <p:txBody>
          <a:bodyPr/>
          <a:lstStyle/>
          <a:p>
            <a:fld id="{6015D1F4-0EF7-40FE-8B2B-E432ED05CAB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575839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80FF04-1B34-48F5-BAAF-9846DB37B01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035152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80FF04-1B34-48F5-BAAF-9846DB37B01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052445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pPr/>
              <a:t>21</a:t>
            </a:fld>
            <a:endParaRPr lang="en-US" dirty="0"/>
          </a:p>
        </p:txBody>
      </p:sp>
    </p:spTree>
    <p:extLst>
      <p:ext uri="{BB962C8B-B14F-4D97-AF65-F5344CB8AC3E}">
        <p14:creationId xmlns:p14="http://schemas.microsoft.com/office/powerpoint/2010/main" val="2378911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latin typeface="Arial" panose="020B0604020202020204" pitchFamily="34" charset="0"/>
                <a:cs typeface="Arial" panose="020B0604020202020204" pitchFamily="34" charset="0"/>
              </a:rPr>
              <a:t>Quick description of NIPN as umbrella organization for IPs</a:t>
            </a: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A80FF04-1B34-48F5-BAAF-9846DB37B015}" type="slidenum">
              <a:rPr lang="en-US" smtClean="0"/>
              <a:pPr/>
              <a:t>22</a:t>
            </a:fld>
            <a:endParaRPr lang="en-US"/>
          </a:p>
        </p:txBody>
      </p:sp>
    </p:spTree>
    <p:extLst>
      <p:ext uri="{BB962C8B-B14F-4D97-AF65-F5344CB8AC3E}">
        <p14:creationId xmlns:p14="http://schemas.microsoft.com/office/powerpoint/2010/main" val="4044723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DE97B-AD9B-4B75-9237-8AC3D82E8745}" type="slidenum">
              <a:rPr lang="en-US" altLang="en-US" smtClean="0"/>
              <a:pPr/>
              <a:t>23</a:t>
            </a:fld>
            <a:endParaRPr lang="en-US" altLang="en-US"/>
          </a:p>
        </p:txBody>
      </p:sp>
    </p:spTree>
    <p:extLst>
      <p:ext uri="{BB962C8B-B14F-4D97-AF65-F5344CB8AC3E}">
        <p14:creationId xmlns:p14="http://schemas.microsoft.com/office/powerpoint/2010/main" val="3734452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80FF04-1B34-48F5-BAAF-9846DB37B015}" type="slidenum">
              <a:rPr lang="en-US" smtClean="0"/>
              <a:pPr/>
              <a:t>24</a:t>
            </a:fld>
            <a:endParaRPr lang="en-US"/>
          </a:p>
        </p:txBody>
      </p:sp>
    </p:spTree>
    <p:extLst>
      <p:ext uri="{BB962C8B-B14F-4D97-AF65-F5344CB8AC3E}">
        <p14:creationId xmlns:p14="http://schemas.microsoft.com/office/powerpoint/2010/main" val="2349960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Provide</a:t>
            </a:r>
            <a:r>
              <a:rPr lang="en-US" sz="1600" baseline="0" dirty="0" smtClean="0"/>
              <a:t> examples (</a:t>
            </a:r>
            <a:r>
              <a:rPr lang="en-US" sz="1600" baseline="0" dirty="0" err="1" smtClean="0"/>
              <a:t>ie</a:t>
            </a:r>
            <a:r>
              <a:rPr lang="en-US" sz="1600" baseline="0" dirty="0" smtClean="0"/>
              <a:t> difference between 12 vs. 21 </a:t>
            </a:r>
            <a:r>
              <a:rPr lang="en-US" sz="1600" baseline="0" dirty="0" err="1" smtClean="0"/>
              <a:t>yr</a:t>
            </a:r>
            <a:r>
              <a:rPr lang="en-US" sz="1600" baseline="0" dirty="0" smtClean="0"/>
              <a:t> with risk for chlamydia testing)</a:t>
            </a:r>
            <a:endParaRPr lang="en-US" sz="1600" dirty="0"/>
          </a:p>
        </p:txBody>
      </p:sp>
      <p:sp>
        <p:nvSpPr>
          <p:cNvPr id="4" name="Slide Number Placeholder 3"/>
          <p:cNvSpPr>
            <a:spLocks noGrp="1"/>
          </p:cNvSpPr>
          <p:nvPr>
            <p:ph type="sldNum" sz="quarter" idx="10"/>
          </p:nvPr>
        </p:nvSpPr>
        <p:spPr/>
        <p:txBody>
          <a:bodyPr/>
          <a:lstStyle/>
          <a:p>
            <a:fld id="{EF4DE97B-AD9B-4B75-9237-8AC3D82E8745}" type="slidenum">
              <a:rPr lang="en-US" altLang="en-US" smtClean="0"/>
              <a:pPr/>
              <a:t>25</a:t>
            </a:fld>
            <a:endParaRPr lang="en-US" altLang="en-US"/>
          </a:p>
        </p:txBody>
      </p:sp>
    </p:spTree>
    <p:extLst>
      <p:ext uri="{BB962C8B-B14F-4D97-AF65-F5344CB8AC3E}">
        <p14:creationId xmlns:p14="http://schemas.microsoft.com/office/powerpoint/2010/main" val="3255729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develop these AYAH Measures, a crosswalk of pediatric and young adult measures was constructed, and AYA-specific measures endorsed by a national measure steward were identified.  While recommendations and guidelines from multiple national institutes were synthesized, Bright Futures 3</a:t>
            </a:r>
            <a:r>
              <a:rPr lang="en-US" baseline="30000" dirty="0" smtClean="0"/>
              <a:t>rd</a:t>
            </a:r>
            <a:r>
              <a:rPr lang="en-US" dirty="0" smtClean="0"/>
              <a:t> Edition (plus the updated Periodicity Schedule) was used as the “gold standard” up to age 21 and ACOG guidelines for older females. </a:t>
            </a:r>
          </a:p>
          <a:p>
            <a:r>
              <a:rPr lang="en-US" dirty="0" smtClean="0"/>
              <a:t>Age: We chose 11 as the lower age to match with Bright Futures grouping of young adolescents.  Depending on patient population and measure selected, some may wish to use 9 or 10.  We selected 25 (up until the 26</a:t>
            </a:r>
            <a:r>
              <a:rPr lang="en-US" baseline="30000" dirty="0" smtClean="0"/>
              <a:t>th</a:t>
            </a:r>
            <a:r>
              <a:rPr lang="en-US" dirty="0" smtClean="0"/>
              <a:t> birthday) to match with AYAH Resource Center definition.  </a:t>
            </a:r>
          </a:p>
          <a:p>
            <a:r>
              <a:rPr lang="en-US" dirty="0" smtClean="0"/>
              <a:t>Clear standardized guidelines for young men aged 21-26 does not seem to exist.</a:t>
            </a:r>
          </a:p>
          <a:p>
            <a:endParaRPr lang="en-US" dirty="0"/>
          </a:p>
        </p:txBody>
      </p:sp>
      <p:sp>
        <p:nvSpPr>
          <p:cNvPr id="4" name="Slide Number Placeholder 3"/>
          <p:cNvSpPr>
            <a:spLocks noGrp="1"/>
          </p:cNvSpPr>
          <p:nvPr>
            <p:ph type="sldNum" sz="quarter" idx="10"/>
          </p:nvPr>
        </p:nvSpPr>
        <p:spPr/>
        <p:txBody>
          <a:bodyPr/>
          <a:lstStyle/>
          <a:p>
            <a:fld id="{EF4DE97B-AD9B-4B75-9237-8AC3D82E8745}" type="slidenum">
              <a:rPr lang="en-US" altLang="en-US" smtClean="0"/>
              <a:pPr/>
              <a:t>26</a:t>
            </a:fld>
            <a:endParaRPr lang="en-US" altLang="en-US"/>
          </a:p>
        </p:txBody>
      </p:sp>
    </p:spTree>
    <p:extLst>
      <p:ext uri="{BB962C8B-B14F-4D97-AF65-F5344CB8AC3E}">
        <p14:creationId xmlns:p14="http://schemas.microsoft.com/office/powerpoint/2010/main" val="2744211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9126" indent="-229126">
              <a:buAutoNum type="arabicPeriod"/>
            </a:pPr>
            <a:r>
              <a:rPr lang="en-US" sz="1600" baseline="0" dirty="0" smtClean="0">
                <a:latin typeface="Arial" panose="020B0604020202020204" pitchFamily="34" charset="0"/>
                <a:cs typeface="Arial" panose="020B0604020202020204" pitchFamily="34" charset="0"/>
              </a:rPr>
              <a:t>Selecting measures</a:t>
            </a:r>
          </a:p>
          <a:p>
            <a:pPr marL="229126" indent="-229126">
              <a:buAutoNum type="arabicPeriod"/>
            </a:pPr>
            <a:r>
              <a:rPr lang="en-US" sz="1600" baseline="0" dirty="0" smtClean="0">
                <a:latin typeface="Arial" panose="020B0604020202020204" pitchFamily="34" charset="0"/>
                <a:cs typeface="Arial" panose="020B0604020202020204" pitchFamily="34" charset="0"/>
              </a:rPr>
              <a:t>Define denominator</a:t>
            </a:r>
          </a:p>
          <a:p>
            <a:pPr marL="229126" indent="-229126">
              <a:buAutoNum type="arabicPeriod"/>
            </a:pPr>
            <a:r>
              <a:rPr lang="en-US" sz="1600" baseline="0" dirty="0" smtClean="0">
                <a:latin typeface="Arial" panose="020B0604020202020204" pitchFamily="34" charset="0"/>
                <a:cs typeface="Arial" panose="020B0604020202020204" pitchFamily="34" charset="0"/>
              </a:rPr>
              <a:t>Set Target Goal</a:t>
            </a: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F4DE97B-AD9B-4B75-9237-8AC3D82E8745}" type="slidenum">
              <a:rPr lang="en-US" altLang="en-US" smtClean="0"/>
              <a:pPr/>
              <a:t>27</a:t>
            </a:fld>
            <a:endParaRPr lang="en-US" altLang="en-US"/>
          </a:p>
        </p:txBody>
      </p:sp>
    </p:spTree>
    <p:extLst>
      <p:ext uri="{BB962C8B-B14F-4D97-AF65-F5344CB8AC3E}">
        <p14:creationId xmlns:p14="http://schemas.microsoft.com/office/powerpoint/2010/main" val="1927573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80FF04-1B34-48F5-BAAF-9846DB37B015}" type="slidenum">
              <a:rPr lang="en-US" smtClean="0"/>
              <a:pPr/>
              <a:t>28</a:t>
            </a:fld>
            <a:endParaRPr lang="en-US"/>
          </a:p>
        </p:txBody>
      </p:sp>
    </p:spTree>
    <p:extLst>
      <p:ext uri="{BB962C8B-B14F-4D97-AF65-F5344CB8AC3E}">
        <p14:creationId xmlns:p14="http://schemas.microsoft.com/office/powerpoint/2010/main" val="3675256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80FF04-1B34-48F5-BAAF-9846DB37B015}" type="slidenum">
              <a:rPr lang="en-US" smtClean="0"/>
              <a:pPr/>
              <a:t>29</a:t>
            </a:fld>
            <a:endParaRPr lang="en-US"/>
          </a:p>
        </p:txBody>
      </p:sp>
    </p:spTree>
    <p:extLst>
      <p:ext uri="{BB962C8B-B14F-4D97-AF65-F5344CB8AC3E}">
        <p14:creationId xmlns:p14="http://schemas.microsoft.com/office/powerpoint/2010/main" val="345478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latin typeface="Arial" panose="020B0604020202020204" pitchFamily="34" charset="0"/>
                <a:cs typeface="Arial" panose="020B0604020202020204" pitchFamily="34" charset="0"/>
              </a:rPr>
              <a:t>QI principles are the same whether applied in public health or clinical care settings</a:t>
            </a: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REVIEW</a:t>
            </a: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6E49B88-C793-41F8-9EA0-1766465DAF74}" type="slidenum">
              <a:rPr lang="en-US" smtClean="0"/>
              <a:pPr/>
              <a:t>3</a:t>
            </a:fld>
            <a:endParaRPr lang="en-US" dirty="0"/>
          </a:p>
        </p:txBody>
      </p:sp>
    </p:spTree>
    <p:extLst>
      <p:ext uri="{BB962C8B-B14F-4D97-AF65-F5344CB8AC3E}">
        <p14:creationId xmlns:p14="http://schemas.microsoft.com/office/powerpoint/2010/main" val="3084445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80FF04-1B34-48F5-BAAF-9846DB37B015}" type="slidenum">
              <a:rPr lang="en-US" smtClean="0"/>
              <a:pPr/>
              <a:t>30</a:t>
            </a:fld>
            <a:endParaRPr lang="en-US"/>
          </a:p>
        </p:txBody>
      </p:sp>
    </p:spTree>
    <p:extLst>
      <p:ext uri="{BB962C8B-B14F-4D97-AF65-F5344CB8AC3E}">
        <p14:creationId xmlns:p14="http://schemas.microsoft.com/office/powerpoint/2010/main" val="4182961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Patient Engagement</a:t>
            </a:r>
            <a:r>
              <a:rPr lang="en-US" dirty="0" smtClean="0"/>
              <a:t>, </a:t>
            </a:r>
            <a:r>
              <a:rPr lang="en-US" dirty="0"/>
              <a:t>though not often documented and difficult to measure, is the “heart” of the high-quality preventive visit.  Through these components, a trustworthy relationship is built between the provider and patient, the AYA is encouraged to speak openly and honestly about their health, and the stage is set to address and mitigate identified behavioral risks. The strengths-based approach to preventive care and anticipatory guidance is endorsed by Bright Futures. Ongoing research shows that identifying and building strengths can ameliorate risk-taking and unhealthy behaviors, and also helps to address social determinants of health.</a:t>
            </a:r>
          </a:p>
          <a:p>
            <a:r>
              <a:rPr lang="en-US" dirty="0"/>
              <a:t>For those less familiar with strengths, </a:t>
            </a:r>
            <a:r>
              <a:rPr lang="en-US" b="1" dirty="0"/>
              <a:t>Appendix II </a:t>
            </a:r>
            <a:r>
              <a:rPr lang="en-US" dirty="0"/>
              <a:t>illustrates one framework for assessing strengths.  Refer to Bright Futures for a more detailed discussion.</a:t>
            </a:r>
          </a:p>
          <a:p>
            <a:endParaRPr lang="en-US" dirty="0"/>
          </a:p>
        </p:txBody>
      </p:sp>
      <p:sp>
        <p:nvSpPr>
          <p:cNvPr id="4" name="Slide Number Placeholder 3"/>
          <p:cNvSpPr>
            <a:spLocks noGrp="1"/>
          </p:cNvSpPr>
          <p:nvPr>
            <p:ph type="sldNum" sz="quarter" idx="10"/>
          </p:nvPr>
        </p:nvSpPr>
        <p:spPr/>
        <p:txBody>
          <a:bodyPr/>
          <a:lstStyle/>
          <a:p>
            <a:fld id="{EF4DE97B-AD9B-4B75-9237-8AC3D82E8745}" type="slidenum">
              <a:rPr lang="en-US" altLang="en-US" smtClean="0"/>
              <a:pPr/>
              <a:t>31</a:t>
            </a:fld>
            <a:endParaRPr lang="en-US" altLang="en-US"/>
          </a:p>
        </p:txBody>
      </p:sp>
    </p:spTree>
    <p:extLst>
      <p:ext uri="{BB962C8B-B14F-4D97-AF65-F5344CB8AC3E}">
        <p14:creationId xmlns:p14="http://schemas.microsoft.com/office/powerpoint/2010/main" val="2574135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80FF04-1B34-48F5-BAAF-9846DB37B015}" type="slidenum">
              <a:rPr lang="en-US" smtClean="0"/>
              <a:pPr/>
              <a:t>32</a:t>
            </a:fld>
            <a:endParaRPr lang="en-US"/>
          </a:p>
        </p:txBody>
      </p:sp>
    </p:spTree>
    <p:extLst>
      <p:ext uri="{BB962C8B-B14F-4D97-AF65-F5344CB8AC3E}">
        <p14:creationId xmlns:p14="http://schemas.microsoft.com/office/powerpoint/2010/main" val="1187805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80FF04-1B34-48F5-BAAF-9846DB37B015}" type="slidenum">
              <a:rPr lang="en-US" smtClean="0"/>
              <a:pPr/>
              <a:t>33</a:t>
            </a:fld>
            <a:endParaRPr lang="en-US"/>
          </a:p>
        </p:txBody>
      </p:sp>
    </p:spTree>
    <p:extLst>
      <p:ext uri="{BB962C8B-B14F-4D97-AF65-F5344CB8AC3E}">
        <p14:creationId xmlns:p14="http://schemas.microsoft.com/office/powerpoint/2010/main" val="2595720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Sexual Health</a:t>
            </a:r>
            <a:r>
              <a:rPr lang="en-US" dirty="0" smtClean="0"/>
              <a:t> and </a:t>
            </a:r>
            <a:r>
              <a:rPr lang="en-US" b="1" dirty="0" smtClean="0"/>
              <a:t>Substance Use </a:t>
            </a:r>
            <a:r>
              <a:rPr lang="en-US" dirty="0" smtClean="0"/>
              <a:t>measures address some of the behaviors and choices that impact immediate morbidity and mortality for the AYA population, as well as adult health outcomes.  These aspects of the patient’s wellbeing should be identified and screened, and modified through counseling and strategies where appropriate. Measures are included that address initial follow-up for some of these behaviors (such as STI Counseling), where evidence exists for such action. </a:t>
            </a:r>
          </a:p>
          <a:p>
            <a:endParaRPr lang="en-US" dirty="0"/>
          </a:p>
        </p:txBody>
      </p:sp>
      <p:sp>
        <p:nvSpPr>
          <p:cNvPr id="4" name="Slide Number Placeholder 3"/>
          <p:cNvSpPr>
            <a:spLocks noGrp="1"/>
          </p:cNvSpPr>
          <p:nvPr>
            <p:ph type="sldNum" sz="quarter" idx="10"/>
          </p:nvPr>
        </p:nvSpPr>
        <p:spPr/>
        <p:txBody>
          <a:bodyPr/>
          <a:lstStyle/>
          <a:p>
            <a:fld id="{EF4DE97B-AD9B-4B75-9237-8AC3D82E8745}" type="slidenum">
              <a:rPr lang="en-US" altLang="en-US" smtClean="0"/>
              <a:pPr/>
              <a:t>34</a:t>
            </a:fld>
            <a:endParaRPr lang="en-US" altLang="en-US"/>
          </a:p>
        </p:txBody>
      </p:sp>
    </p:spTree>
    <p:extLst>
      <p:ext uri="{BB962C8B-B14F-4D97-AF65-F5344CB8AC3E}">
        <p14:creationId xmlns:p14="http://schemas.microsoft.com/office/powerpoint/2010/main" val="42327131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DE97B-AD9B-4B75-9237-8AC3D82E8745}" type="slidenum">
              <a:rPr lang="en-US" altLang="en-US" smtClean="0"/>
              <a:pPr/>
              <a:t>35</a:t>
            </a:fld>
            <a:endParaRPr lang="en-US" altLang="en-US"/>
          </a:p>
        </p:txBody>
      </p:sp>
    </p:spTree>
    <p:extLst>
      <p:ext uri="{BB962C8B-B14F-4D97-AF65-F5344CB8AC3E}">
        <p14:creationId xmlns:p14="http://schemas.microsoft.com/office/powerpoint/2010/main" val="371764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latin typeface="Arial" panose="020B0604020202020204" pitchFamily="34" charset="0"/>
                <a:cs typeface="Arial" panose="020B0604020202020204" pitchFamily="34" charset="0"/>
              </a:rPr>
              <a:t>Every visit</a:t>
            </a:r>
          </a:p>
          <a:p>
            <a:r>
              <a:rPr lang="en-US" sz="1600" dirty="0" smtClean="0">
                <a:latin typeface="Arial" panose="020B0604020202020204" pitchFamily="34" charset="0"/>
                <a:cs typeface="Arial" panose="020B0604020202020204" pitchFamily="34" charset="0"/>
              </a:rPr>
              <a:t>New IZ</a:t>
            </a:r>
            <a:r>
              <a:rPr lang="en-US" sz="1600" baseline="0" dirty="0" smtClean="0">
                <a:latin typeface="Arial" panose="020B0604020202020204" pitchFamily="34" charset="0"/>
                <a:cs typeface="Arial" panose="020B0604020202020204" pitchFamily="34" charset="0"/>
              </a:rPr>
              <a:t> – REVIEW ACIP</a:t>
            </a:r>
          </a:p>
          <a:p>
            <a:r>
              <a:rPr lang="en-US" sz="1600" baseline="0" dirty="0" smtClean="0">
                <a:latin typeface="Arial" panose="020B0604020202020204" pitchFamily="34" charset="0"/>
                <a:cs typeface="Arial" panose="020B0604020202020204" pitchFamily="34" charset="0"/>
              </a:rPr>
              <a:t>Use as your target </a:t>
            </a:r>
            <a:r>
              <a:rPr lang="en-US" sz="1600" baseline="0" dirty="0" err="1" smtClean="0">
                <a:latin typeface="Arial" panose="020B0604020202020204" pitchFamily="34" charset="0"/>
                <a:cs typeface="Arial" panose="020B0604020202020204" pitchFamily="34" charset="0"/>
              </a:rPr>
              <a:t>initation</a:t>
            </a:r>
            <a:r>
              <a:rPr lang="en-US" sz="1600" baseline="0" dirty="0" smtClean="0">
                <a:latin typeface="Arial" panose="020B0604020202020204" pitchFamily="34" charset="0"/>
                <a:cs typeface="Arial" panose="020B0604020202020204" pitchFamily="34" charset="0"/>
              </a:rPr>
              <a:t> or completion of series </a:t>
            </a:r>
            <a:r>
              <a:rPr lang="en-US" sz="1600" dirty="0" smtClean="0">
                <a:latin typeface="Arial" panose="020B0604020202020204" pitchFamily="34" charset="0"/>
                <a:cs typeface="Arial" panose="020B0604020202020204" pitchFamily="34" charset="0"/>
              </a:rPr>
              <a:t>IZ</a:t>
            </a:r>
            <a:endParaRPr lang="en-US" sz="16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F4DE97B-AD9B-4B75-9237-8AC3D82E8745}" type="slidenum">
              <a:rPr lang="en-US" altLang="en-US" smtClean="0"/>
              <a:pPr/>
              <a:t>36</a:t>
            </a:fld>
            <a:endParaRPr lang="en-US" altLang="en-US"/>
          </a:p>
        </p:txBody>
      </p:sp>
    </p:spTree>
    <p:extLst>
      <p:ext uri="{BB962C8B-B14F-4D97-AF65-F5344CB8AC3E}">
        <p14:creationId xmlns:p14="http://schemas.microsoft.com/office/powerpoint/2010/main" val="29042413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80FF04-1B34-48F5-BAAF-9846DB37B015}" type="slidenum">
              <a:rPr lang="en-US" smtClean="0"/>
              <a:pPr/>
              <a:t>37</a:t>
            </a:fld>
            <a:endParaRPr lang="en-US"/>
          </a:p>
        </p:txBody>
      </p:sp>
    </p:spTree>
    <p:extLst>
      <p:ext uri="{BB962C8B-B14F-4D97-AF65-F5344CB8AC3E}">
        <p14:creationId xmlns:p14="http://schemas.microsoft.com/office/powerpoint/2010/main" val="5537333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DE97B-AD9B-4B75-9237-8AC3D82E8745}" type="slidenum">
              <a:rPr lang="en-US" altLang="en-US" smtClean="0"/>
              <a:pPr/>
              <a:t>38</a:t>
            </a:fld>
            <a:endParaRPr lang="en-US" altLang="en-US"/>
          </a:p>
        </p:txBody>
      </p:sp>
    </p:spTree>
    <p:extLst>
      <p:ext uri="{BB962C8B-B14F-4D97-AF65-F5344CB8AC3E}">
        <p14:creationId xmlns:p14="http://schemas.microsoft.com/office/powerpoint/2010/main" val="408599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80FF04-1B34-48F5-BAAF-9846DB37B015}" type="slidenum">
              <a:rPr lang="en-US" smtClean="0"/>
              <a:pPr/>
              <a:t>39</a:t>
            </a:fld>
            <a:endParaRPr lang="en-US"/>
          </a:p>
        </p:txBody>
      </p:sp>
    </p:spTree>
    <p:extLst>
      <p:ext uri="{BB962C8B-B14F-4D97-AF65-F5344CB8AC3E}">
        <p14:creationId xmlns:p14="http://schemas.microsoft.com/office/powerpoint/2010/main" val="2345442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6E49B88-C793-41F8-9EA0-1766465DAF74}" type="slidenum">
              <a:rPr lang="en-US" smtClean="0"/>
              <a:pPr/>
              <a:t>4</a:t>
            </a:fld>
            <a:endParaRPr lang="en-US" dirty="0"/>
          </a:p>
        </p:txBody>
      </p:sp>
    </p:spTree>
    <p:extLst>
      <p:ext uri="{BB962C8B-B14F-4D97-AF65-F5344CB8AC3E}">
        <p14:creationId xmlns:p14="http://schemas.microsoft.com/office/powerpoint/2010/main" val="3610315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80FF04-1B34-48F5-BAAF-9846DB37B01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992438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200" dirty="0" smtClean="0"/>
          </a:p>
        </p:txBody>
      </p:sp>
      <p:sp>
        <p:nvSpPr>
          <p:cNvPr id="4" name="Slide Number Placeholder 3"/>
          <p:cNvSpPr>
            <a:spLocks noGrp="1"/>
          </p:cNvSpPr>
          <p:nvPr>
            <p:ph type="sldNum" sz="quarter" idx="10"/>
          </p:nvPr>
        </p:nvSpPr>
        <p:spPr/>
        <p:txBody>
          <a:bodyPr/>
          <a:lstStyle/>
          <a:p>
            <a:fld id="{EA80FF04-1B34-48F5-BAAF-9846DB37B01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4190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a:t>
            </a:r>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pPr/>
              <a:t>5</a:t>
            </a:fld>
            <a:endParaRPr lang="en-US" dirty="0"/>
          </a:p>
        </p:txBody>
      </p:sp>
      <p:sp>
        <p:nvSpPr>
          <p:cNvPr id="5" name="TextBox 4"/>
          <p:cNvSpPr txBox="1"/>
          <p:nvPr/>
        </p:nvSpPr>
        <p:spPr>
          <a:xfrm>
            <a:off x="688182" y="4799320"/>
            <a:ext cx="5498363" cy="3139321"/>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We’ve presented the </a:t>
            </a:r>
            <a:r>
              <a:rPr lang="en-US" dirty="0" smtClean="0"/>
              <a:t>“Model for Improvement”</a:t>
            </a:r>
          </a:p>
          <a:p>
            <a:endParaRPr lang="en-US" dirty="0"/>
          </a:p>
          <a:p>
            <a:r>
              <a:rPr lang="en-US" dirty="0" smtClean="0"/>
              <a:t>Aim: stating as clearly as possible with a SMART framework exactly what it is that you are trying to accomplish</a:t>
            </a:r>
          </a:p>
          <a:p>
            <a:r>
              <a:rPr lang="en-US" dirty="0" smtClean="0"/>
              <a:t> </a:t>
            </a:r>
            <a:endParaRPr lang="en-US" dirty="0"/>
          </a:p>
          <a:p>
            <a:r>
              <a:rPr lang="en-US" dirty="0" smtClean="0"/>
              <a:t>To determine a </a:t>
            </a:r>
            <a:r>
              <a:rPr lang="en-US" dirty="0"/>
              <a:t>measurement </a:t>
            </a:r>
            <a:r>
              <a:rPr lang="en-US" dirty="0" smtClean="0"/>
              <a:t>plan – I’m going to talk about some measures</a:t>
            </a:r>
          </a:p>
          <a:p>
            <a:endParaRPr lang="en-US" dirty="0"/>
          </a:p>
          <a:p>
            <a:r>
              <a:rPr lang="en-US" dirty="0"/>
              <a:t>And </a:t>
            </a:r>
            <a:r>
              <a:rPr lang="en-US" dirty="0" smtClean="0"/>
              <a:t>then to </a:t>
            </a:r>
            <a:r>
              <a:rPr lang="en-US" dirty="0"/>
              <a:t>identify and test strategies for change that you think will lead to the improvement you are seeking</a:t>
            </a:r>
            <a:r>
              <a:rPr lang="en-US" dirty="0" smtClean="0"/>
              <a:t>.</a:t>
            </a:r>
            <a:endParaRPr lang="en-US" dirty="0"/>
          </a:p>
        </p:txBody>
      </p:sp>
    </p:spTree>
    <p:extLst>
      <p:ext uri="{BB962C8B-B14F-4D97-AF65-F5344CB8AC3E}">
        <p14:creationId xmlns:p14="http://schemas.microsoft.com/office/powerpoint/2010/main" val="3173593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8983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A1A29-C778-4F61-9F63-891478311DD7}" type="slidenum">
              <a:rPr lang="en-US"/>
              <a:pPr/>
              <a:t>7</a:t>
            </a:fld>
            <a:endParaRPr lang="en-US"/>
          </a:p>
        </p:txBody>
      </p:sp>
      <p:sp>
        <p:nvSpPr>
          <p:cNvPr id="636930" name="Rectangle 2"/>
          <p:cNvSpPr>
            <a:spLocks noGrp="1" noRot="1" noChangeAspect="1" noChangeArrowheads="1" noTextEdit="1"/>
          </p:cNvSpPr>
          <p:nvPr>
            <p:ph type="sldImg"/>
          </p:nvPr>
        </p:nvSpPr>
        <p:spPr>
          <a:xfrm>
            <a:off x="1257300" y="719138"/>
            <a:ext cx="4800600" cy="3600450"/>
          </a:xfrm>
          <a:ln/>
        </p:spPr>
      </p:sp>
      <p:sp>
        <p:nvSpPr>
          <p:cNvPr id="636931" name="Rectangle 3"/>
          <p:cNvSpPr>
            <a:spLocks noGrp="1" noChangeArrowheads="1"/>
          </p:cNvSpPr>
          <p:nvPr>
            <p:ph type="body" idx="1"/>
          </p:nvPr>
        </p:nvSpPr>
        <p:spPr>
          <a:xfrm>
            <a:off x="975693" y="4561226"/>
            <a:ext cx="5363817" cy="4320213"/>
          </a:xfrm>
        </p:spPr>
        <p:txBody>
          <a:bodyPr/>
          <a:lstStyle/>
          <a:p>
            <a:endParaRPr lang="en-US" sz="1700" dirty="0"/>
          </a:p>
        </p:txBody>
      </p:sp>
    </p:spTree>
    <p:extLst>
      <p:ext uri="{BB962C8B-B14F-4D97-AF65-F5344CB8AC3E}">
        <p14:creationId xmlns:p14="http://schemas.microsoft.com/office/powerpoint/2010/main" val="4032556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688182" y="4414519"/>
            <a:ext cx="5505450" cy="44145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altLang="en-US" sz="1600" dirty="0" smtClean="0"/>
              <a:t>WHAT: </a:t>
            </a:r>
            <a:endParaRPr lang="en-US" altLang="en-US" sz="1600" dirty="0"/>
          </a:p>
          <a:p>
            <a:pPr marL="0" lvl="1" eaLnBrk="1" hangingPunct="1">
              <a:spcBef>
                <a:spcPct val="0"/>
              </a:spcBef>
            </a:pPr>
            <a:r>
              <a:rPr lang="en-US" altLang="en-US" sz="1600" dirty="0" smtClean="0"/>
              <a:t>PARTNERS:</a:t>
            </a:r>
            <a:r>
              <a:rPr lang="en-US" altLang="en-US" sz="1600" baseline="0" dirty="0" smtClean="0"/>
              <a:t> some </a:t>
            </a:r>
            <a:r>
              <a:rPr lang="en-US" altLang="en-US" sz="1600" dirty="0" smtClean="0"/>
              <a:t>common and some different benefits for different stakeholders:</a:t>
            </a:r>
          </a:p>
          <a:p>
            <a:pPr marL="0" lvl="1" eaLnBrk="1" hangingPunct="1">
              <a:spcBef>
                <a:spcPct val="0"/>
              </a:spcBef>
            </a:pPr>
            <a:r>
              <a:rPr lang="en-US" altLang="en-US" sz="1600" dirty="0" smtClean="0"/>
              <a:t>Especially for </a:t>
            </a:r>
            <a:r>
              <a:rPr lang="en-US" altLang="en-US" sz="1600" b="1" dirty="0" smtClean="0"/>
              <a:t>health care professionals</a:t>
            </a:r>
            <a:r>
              <a:rPr lang="en-US" altLang="en-US" sz="1600" dirty="0" smtClean="0"/>
              <a:t>, IPs can support </a:t>
            </a:r>
            <a:r>
              <a:rPr lang="en-US" altLang="en-US" sz="1600" dirty="0"/>
              <a:t>practices/clinicians in meeting regulatory and </a:t>
            </a:r>
            <a:r>
              <a:rPr lang="en-US" altLang="en-US" sz="1600" b="1" u="sng" dirty="0" smtClean="0"/>
              <a:t>certification </a:t>
            </a:r>
            <a:r>
              <a:rPr lang="en-US" altLang="en-US" sz="1600" b="1" u="sng" dirty="0"/>
              <a:t>requirements (e.g., PCMH, MOC, CME</a:t>
            </a:r>
            <a:r>
              <a:rPr lang="en-US" altLang="en-US" sz="1600" b="1" u="sng" dirty="0" smtClean="0"/>
              <a:t>)</a:t>
            </a:r>
            <a:endParaRPr lang="en-US" altLang="en-US" sz="1600" b="1" u="sng" dirty="0"/>
          </a:p>
          <a:p>
            <a:pPr marL="0" lvl="1" eaLnBrk="1" hangingPunct="1">
              <a:spcBef>
                <a:spcPct val="0"/>
              </a:spcBef>
            </a:pPr>
            <a:endParaRPr lang="en-US" altLang="en-US" sz="1600" dirty="0"/>
          </a:p>
          <a:p>
            <a:pPr marL="0" lvl="1" eaLnBrk="1" hangingPunct="1">
              <a:spcBef>
                <a:spcPct val="0"/>
              </a:spcBef>
            </a:pPr>
            <a:r>
              <a:rPr lang="en-US" altLang="en-US" sz="1600" dirty="0" smtClean="0"/>
              <a:t>WHY: </a:t>
            </a:r>
            <a:r>
              <a:rPr lang="en-US" altLang="en-US" sz="1600" b="1" dirty="0" smtClean="0"/>
              <a:t>serve as convener and  “</a:t>
            </a:r>
            <a:r>
              <a:rPr lang="en-US" altLang="en-US" sz="1600" b="1" dirty="0"/>
              <a:t>honest broker” for interested organizations and entities; engage reluctant </a:t>
            </a:r>
            <a:r>
              <a:rPr lang="en-US" altLang="en-US" sz="1600" b="1" dirty="0" smtClean="0"/>
              <a:t>stakeholders</a:t>
            </a:r>
            <a:endParaRPr lang="en-US" altLang="en-US" sz="1600" b="1" dirty="0"/>
          </a:p>
          <a:p>
            <a:pPr marL="0" lvl="1" eaLnBrk="1" hangingPunct="1">
              <a:spcBef>
                <a:spcPct val="0"/>
              </a:spcBef>
            </a:pPr>
            <a:r>
              <a:rPr lang="en-US" altLang="en-US" sz="1600" b="1" dirty="0" smtClean="0"/>
              <a:t>Spread </a:t>
            </a:r>
            <a:r>
              <a:rPr lang="en-US" altLang="en-US" sz="1600" b="1" dirty="0"/>
              <a:t>successful approaches </a:t>
            </a:r>
            <a:r>
              <a:rPr lang="en-US" altLang="en-US" sz="1600" b="1" dirty="0" smtClean="0"/>
              <a:t>statewide</a:t>
            </a:r>
          </a:p>
          <a:p>
            <a:pPr marL="0" lvl="1" eaLnBrk="1" hangingPunct="1">
              <a:spcBef>
                <a:spcPct val="0"/>
              </a:spcBef>
            </a:pPr>
            <a:endParaRPr lang="en-US" altLang="en-US" sz="1600" dirty="0"/>
          </a:p>
          <a:p>
            <a:pPr>
              <a:spcBef>
                <a:spcPts val="300"/>
              </a:spcBef>
              <a:spcAft>
                <a:spcPts val="600"/>
              </a:spcAft>
              <a:buFont typeface="Arial" panose="020B0604020202020204" pitchFamily="34" charset="0"/>
              <a:buChar char="•"/>
            </a:pPr>
            <a:r>
              <a:rPr lang="en-US" sz="1600" dirty="0" smtClean="0"/>
              <a:t>Serve as a resource for improvement assistance</a:t>
            </a:r>
          </a:p>
          <a:p>
            <a:pPr>
              <a:spcBef>
                <a:spcPts val="300"/>
              </a:spcBef>
              <a:spcAft>
                <a:spcPts val="600"/>
              </a:spcAft>
              <a:buFont typeface="Arial" panose="020B0604020202020204" pitchFamily="34" charset="0"/>
              <a:buChar char="•"/>
            </a:pPr>
            <a:r>
              <a:rPr lang="en-US" sz="1600" dirty="0" smtClean="0"/>
              <a:t>Translate </a:t>
            </a:r>
            <a:r>
              <a:rPr lang="en-US" sz="1600" dirty="0"/>
              <a:t>knowledge through engagement of national and local experts</a:t>
            </a:r>
          </a:p>
          <a:p>
            <a:pPr>
              <a:spcBef>
                <a:spcPts val="300"/>
              </a:spcBef>
              <a:spcAft>
                <a:spcPts val="600"/>
              </a:spcAft>
              <a:buFont typeface="Arial" panose="020B0604020202020204" pitchFamily="34" charset="0"/>
              <a:buChar char="•"/>
            </a:pPr>
            <a:r>
              <a:rPr lang="en-US" sz="1600" dirty="0" smtClean="0"/>
              <a:t>Disseminate findings, spreading successful approaches and informing policy</a:t>
            </a:r>
          </a:p>
          <a:p>
            <a:pPr marL="0" lvl="1" eaLnBrk="1" hangingPunct="1">
              <a:spcBef>
                <a:spcPct val="0"/>
              </a:spcBef>
            </a:pPr>
            <a:endParaRPr lang="en-US" altLang="en-US" sz="1600" dirty="0"/>
          </a:p>
          <a:p>
            <a:pPr marL="0" lvl="1" eaLnBrk="1" hangingPunct="1">
              <a:spcBef>
                <a:spcPct val="0"/>
              </a:spcBef>
            </a:pPr>
            <a:endParaRPr lang="en-US" altLang="en-US" sz="1600" dirty="0"/>
          </a:p>
          <a:p>
            <a:pPr eaLnBrk="1" hangingPunct="1">
              <a:spcBef>
                <a:spcPct val="0"/>
              </a:spcBef>
            </a:pPr>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12788" indent="-273050">
              <a:spcBef>
                <a:spcPct val="30000"/>
              </a:spcBef>
              <a:defRPr sz="1200">
                <a:solidFill>
                  <a:schemeClr val="tx1"/>
                </a:solidFill>
                <a:latin typeface="Calibri" panose="020F0502020204030204" pitchFamily="34" charset="0"/>
              </a:defRPr>
            </a:lvl2pPr>
            <a:lvl3pPr marL="1096963" indent="-219075">
              <a:spcBef>
                <a:spcPct val="30000"/>
              </a:spcBef>
              <a:defRPr sz="1200">
                <a:solidFill>
                  <a:schemeClr val="tx1"/>
                </a:solidFill>
                <a:latin typeface="Calibri" panose="020F0502020204030204" pitchFamily="34" charset="0"/>
              </a:defRPr>
            </a:lvl3pPr>
            <a:lvl4pPr marL="1535113" indent="-219075">
              <a:spcBef>
                <a:spcPct val="30000"/>
              </a:spcBef>
              <a:defRPr sz="1200">
                <a:solidFill>
                  <a:schemeClr val="tx1"/>
                </a:solidFill>
                <a:latin typeface="Calibri" panose="020F0502020204030204" pitchFamily="34" charset="0"/>
              </a:defRPr>
            </a:lvl4pPr>
            <a:lvl5pPr marL="1974850" indent="-219075">
              <a:spcBef>
                <a:spcPct val="30000"/>
              </a:spcBef>
              <a:defRPr sz="1200">
                <a:solidFill>
                  <a:schemeClr val="tx1"/>
                </a:solidFill>
                <a:latin typeface="Calibri" panose="020F0502020204030204" pitchFamily="34" charset="0"/>
              </a:defRPr>
            </a:lvl5pPr>
            <a:lvl6pPr marL="2432050" indent="-219075" eaLnBrk="0" fontAlgn="base" hangingPunct="0">
              <a:spcBef>
                <a:spcPct val="30000"/>
              </a:spcBef>
              <a:spcAft>
                <a:spcPct val="0"/>
              </a:spcAft>
              <a:defRPr sz="1200">
                <a:solidFill>
                  <a:schemeClr val="tx1"/>
                </a:solidFill>
                <a:latin typeface="Calibri" panose="020F0502020204030204" pitchFamily="34" charset="0"/>
              </a:defRPr>
            </a:lvl6pPr>
            <a:lvl7pPr marL="2889250" indent="-219075" eaLnBrk="0" fontAlgn="base" hangingPunct="0">
              <a:spcBef>
                <a:spcPct val="30000"/>
              </a:spcBef>
              <a:spcAft>
                <a:spcPct val="0"/>
              </a:spcAft>
              <a:defRPr sz="1200">
                <a:solidFill>
                  <a:schemeClr val="tx1"/>
                </a:solidFill>
                <a:latin typeface="Calibri" panose="020F0502020204030204" pitchFamily="34" charset="0"/>
              </a:defRPr>
            </a:lvl7pPr>
            <a:lvl8pPr marL="3346450" indent="-219075" eaLnBrk="0" fontAlgn="base" hangingPunct="0">
              <a:spcBef>
                <a:spcPct val="30000"/>
              </a:spcBef>
              <a:spcAft>
                <a:spcPct val="0"/>
              </a:spcAft>
              <a:defRPr sz="1200">
                <a:solidFill>
                  <a:schemeClr val="tx1"/>
                </a:solidFill>
                <a:latin typeface="Calibri" panose="020F0502020204030204" pitchFamily="34" charset="0"/>
              </a:defRPr>
            </a:lvl8pPr>
            <a:lvl9pPr marL="3803650"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BBB5315-B2E7-475B-BC16-57C55E01DE6A}" type="slidenum">
              <a:rPr lang="en-US" altLang="en-US" smtClean="0">
                <a:solidFill>
                  <a:srgbClr val="000000"/>
                </a:solidFill>
                <a:latin typeface="Arial" panose="020B0604020202020204" pitchFamily="34" charset="0"/>
                <a:cs typeface="Arial" panose="020B0604020202020204" pitchFamily="34" charset="0"/>
              </a:rPr>
              <a:pPr eaLnBrk="1" hangingPunct="1">
                <a:spcBef>
                  <a:spcPct val="0"/>
                </a:spcBef>
              </a:pPr>
              <a:t>8</a:t>
            </a:fld>
            <a:endParaRPr lang="en-US" altLang="en-US"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1581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80FF04-1B34-48F5-BAAF-9846DB37B015}" type="slidenum">
              <a:rPr lang="en-US" smtClean="0"/>
              <a:pPr/>
              <a:t>9</a:t>
            </a:fld>
            <a:endParaRPr lang="en-US"/>
          </a:p>
        </p:txBody>
      </p:sp>
    </p:spTree>
    <p:extLst>
      <p:ext uri="{BB962C8B-B14F-4D97-AF65-F5344CB8AC3E}">
        <p14:creationId xmlns:p14="http://schemas.microsoft.com/office/powerpoint/2010/main" val="508171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10/19/15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10/19/15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10/19/15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10/19/15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1216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4F5ACE-5D88-7843-9922-4053CEB5C4E3}" type="datetimeFigureOut">
              <a:rPr lang="en-US" smtClean="0"/>
              <a:pPr/>
              <a:t>10/19/15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5734C-E5B8-5A40-A795-8D9C69D3A84B}" type="slidenum">
              <a:rPr lang="en-US" smtClean="0"/>
              <a:pPr/>
              <a:t>‹#›</a:t>
            </a:fld>
            <a:endParaRPr lang="en-US"/>
          </a:p>
        </p:txBody>
      </p:sp>
    </p:spTree>
    <p:extLst>
      <p:ext uri="{BB962C8B-B14F-4D97-AF65-F5344CB8AC3E}">
        <p14:creationId xmlns:p14="http://schemas.microsoft.com/office/powerpoint/2010/main" val="3764438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4F5ACE-5D88-7843-9922-4053CEB5C4E3}" type="datetimeFigureOut">
              <a:rPr lang="en-US" smtClean="0"/>
              <a:pPr/>
              <a:t>10/19/15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5734C-E5B8-5A40-A795-8D9C69D3A84B}" type="slidenum">
              <a:rPr lang="en-US" smtClean="0"/>
              <a:pPr/>
              <a:t>‹#›</a:t>
            </a:fld>
            <a:endParaRPr lang="en-US"/>
          </a:p>
        </p:txBody>
      </p:sp>
    </p:spTree>
    <p:extLst>
      <p:ext uri="{BB962C8B-B14F-4D97-AF65-F5344CB8AC3E}">
        <p14:creationId xmlns:p14="http://schemas.microsoft.com/office/powerpoint/2010/main" val="3861553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4F5ACE-5D88-7843-9922-4053CEB5C4E3}" type="datetimeFigureOut">
              <a:rPr lang="en-US" smtClean="0"/>
              <a:pPr/>
              <a:t>10/19/15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5734C-E5B8-5A40-A795-8D9C69D3A84B}" type="slidenum">
              <a:rPr lang="en-US" smtClean="0"/>
              <a:pPr/>
              <a:t>‹#›</a:t>
            </a:fld>
            <a:endParaRPr lang="en-US"/>
          </a:p>
        </p:txBody>
      </p:sp>
    </p:spTree>
    <p:extLst>
      <p:ext uri="{BB962C8B-B14F-4D97-AF65-F5344CB8AC3E}">
        <p14:creationId xmlns:p14="http://schemas.microsoft.com/office/powerpoint/2010/main" val="129867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4F5ACE-5D88-7843-9922-4053CEB5C4E3}" type="datetimeFigureOut">
              <a:rPr lang="en-US" smtClean="0"/>
              <a:pPr/>
              <a:t>10/19/15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5734C-E5B8-5A40-A795-8D9C69D3A84B}" type="slidenum">
              <a:rPr lang="en-US" smtClean="0"/>
              <a:pPr/>
              <a:t>‹#›</a:t>
            </a:fld>
            <a:endParaRPr lang="en-US"/>
          </a:p>
        </p:txBody>
      </p:sp>
    </p:spTree>
    <p:extLst>
      <p:ext uri="{BB962C8B-B14F-4D97-AF65-F5344CB8AC3E}">
        <p14:creationId xmlns:p14="http://schemas.microsoft.com/office/powerpoint/2010/main" val="3323332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4F5ACE-5D88-7843-9922-4053CEB5C4E3}" type="datetimeFigureOut">
              <a:rPr lang="en-US" smtClean="0"/>
              <a:pPr/>
              <a:t>10/19/15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5734C-E5B8-5A40-A795-8D9C69D3A84B}" type="slidenum">
              <a:rPr lang="en-US" smtClean="0"/>
              <a:pPr/>
              <a:t>‹#›</a:t>
            </a:fld>
            <a:endParaRPr lang="en-US"/>
          </a:p>
        </p:txBody>
      </p:sp>
    </p:spTree>
    <p:extLst>
      <p:ext uri="{BB962C8B-B14F-4D97-AF65-F5344CB8AC3E}">
        <p14:creationId xmlns:p14="http://schemas.microsoft.com/office/powerpoint/2010/main" val="1753311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4F5ACE-5D88-7843-9922-4053CEB5C4E3}" type="datetimeFigureOut">
              <a:rPr lang="en-US" smtClean="0"/>
              <a:pPr/>
              <a:t>10/19/15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5734C-E5B8-5A40-A795-8D9C69D3A84B}" type="slidenum">
              <a:rPr lang="en-US" smtClean="0"/>
              <a:pPr/>
              <a:t>‹#›</a:t>
            </a:fld>
            <a:endParaRPr lang="en-US"/>
          </a:p>
        </p:txBody>
      </p:sp>
    </p:spTree>
    <p:extLst>
      <p:ext uri="{BB962C8B-B14F-4D97-AF65-F5344CB8AC3E}">
        <p14:creationId xmlns:p14="http://schemas.microsoft.com/office/powerpoint/2010/main" val="60289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10/19/15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F5ACE-5D88-7843-9922-4053CEB5C4E3}" type="datetimeFigureOut">
              <a:rPr lang="en-US" smtClean="0"/>
              <a:pPr/>
              <a:t>10/19/15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5734C-E5B8-5A40-A795-8D9C69D3A84B}" type="slidenum">
              <a:rPr lang="en-US" smtClean="0"/>
              <a:pPr/>
              <a:t>‹#›</a:t>
            </a:fld>
            <a:endParaRPr lang="en-US"/>
          </a:p>
        </p:txBody>
      </p:sp>
    </p:spTree>
    <p:extLst>
      <p:ext uri="{BB962C8B-B14F-4D97-AF65-F5344CB8AC3E}">
        <p14:creationId xmlns:p14="http://schemas.microsoft.com/office/powerpoint/2010/main" val="820378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4F5ACE-5D88-7843-9922-4053CEB5C4E3}" type="datetimeFigureOut">
              <a:rPr lang="en-US" smtClean="0"/>
              <a:pPr/>
              <a:t>10/19/15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5734C-E5B8-5A40-A795-8D9C69D3A84B}" type="slidenum">
              <a:rPr lang="en-US" smtClean="0"/>
              <a:pPr/>
              <a:t>‹#›</a:t>
            </a:fld>
            <a:endParaRPr lang="en-US"/>
          </a:p>
        </p:txBody>
      </p:sp>
    </p:spTree>
    <p:extLst>
      <p:ext uri="{BB962C8B-B14F-4D97-AF65-F5344CB8AC3E}">
        <p14:creationId xmlns:p14="http://schemas.microsoft.com/office/powerpoint/2010/main" val="115615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4F5ACE-5D88-7843-9922-4053CEB5C4E3}" type="datetimeFigureOut">
              <a:rPr lang="en-US" smtClean="0"/>
              <a:pPr/>
              <a:t>10/19/15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5734C-E5B8-5A40-A795-8D9C69D3A84B}" type="slidenum">
              <a:rPr lang="en-US" smtClean="0"/>
              <a:pPr/>
              <a:t>‹#›</a:t>
            </a:fld>
            <a:endParaRPr lang="en-US"/>
          </a:p>
        </p:txBody>
      </p:sp>
    </p:spTree>
    <p:extLst>
      <p:ext uri="{BB962C8B-B14F-4D97-AF65-F5344CB8AC3E}">
        <p14:creationId xmlns:p14="http://schemas.microsoft.com/office/powerpoint/2010/main" val="3014489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4F5ACE-5D88-7843-9922-4053CEB5C4E3}" type="datetimeFigureOut">
              <a:rPr lang="en-US" smtClean="0"/>
              <a:pPr/>
              <a:t>10/19/15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5734C-E5B8-5A40-A795-8D9C69D3A84B}" type="slidenum">
              <a:rPr lang="en-US" smtClean="0"/>
              <a:pPr/>
              <a:t>‹#›</a:t>
            </a:fld>
            <a:endParaRPr lang="en-US"/>
          </a:p>
        </p:txBody>
      </p:sp>
    </p:spTree>
    <p:extLst>
      <p:ext uri="{BB962C8B-B14F-4D97-AF65-F5344CB8AC3E}">
        <p14:creationId xmlns:p14="http://schemas.microsoft.com/office/powerpoint/2010/main" val="233640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4F5ACE-5D88-7843-9922-4053CEB5C4E3}" type="datetimeFigureOut">
              <a:rPr lang="en-US" smtClean="0"/>
              <a:pPr/>
              <a:t>10/19/15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5734C-E5B8-5A40-A795-8D9C69D3A84B}" type="slidenum">
              <a:rPr lang="en-US" smtClean="0"/>
              <a:pPr/>
              <a:t>‹#›</a:t>
            </a:fld>
            <a:endParaRPr lang="en-US"/>
          </a:p>
        </p:txBody>
      </p:sp>
    </p:spTree>
    <p:extLst>
      <p:ext uri="{BB962C8B-B14F-4D97-AF65-F5344CB8AC3E}">
        <p14:creationId xmlns:p14="http://schemas.microsoft.com/office/powerpoint/2010/main" val="1943793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4F5ACE-5D88-7843-9922-4053CEB5C4E3}" type="datetimeFigureOut">
              <a:rPr lang="en-US" smtClean="0"/>
              <a:pPr/>
              <a:t>10/19/15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5734C-E5B8-5A40-A795-8D9C69D3A84B}" type="slidenum">
              <a:rPr lang="en-US" smtClean="0"/>
              <a:pPr/>
              <a:t>‹#›</a:t>
            </a:fld>
            <a:endParaRPr lang="en-US"/>
          </a:p>
        </p:txBody>
      </p:sp>
    </p:spTree>
    <p:extLst>
      <p:ext uri="{BB962C8B-B14F-4D97-AF65-F5344CB8AC3E}">
        <p14:creationId xmlns:p14="http://schemas.microsoft.com/office/powerpoint/2010/main" val="3527840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3604AF-0259-4F2B-8A44-D125D0424F79}" type="datetime1">
              <a:rPr lang="en-US" smtClean="0">
                <a:solidFill>
                  <a:prstClr val="black"/>
                </a:solidFill>
              </a:rPr>
              <a:pPr/>
              <a:t>10/19/15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76238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5867401" y="6434441"/>
            <a:ext cx="2209800" cy="365760"/>
          </a:xfrm>
          <a:prstGeom prst="rect">
            <a:avLst/>
          </a:prstGeom>
        </p:spPr>
        <p:txBody>
          <a:bodyPr/>
          <a:lstStyle/>
          <a:p>
            <a:endParaRPr lang="en-US" dirty="0">
              <a:solidFill>
                <a:srgbClr val="675E47"/>
              </a:solidFill>
            </a:endParaRPr>
          </a:p>
        </p:txBody>
      </p:sp>
      <p:sp>
        <p:nvSpPr>
          <p:cNvPr id="8" name="Footer Placeholder 7"/>
          <p:cNvSpPr>
            <a:spLocks noGrp="1"/>
          </p:cNvSpPr>
          <p:nvPr>
            <p:ph type="ftr" sz="quarter" idx="11"/>
          </p:nvPr>
        </p:nvSpPr>
        <p:spPr>
          <a:xfrm>
            <a:off x="1371600" y="6444927"/>
            <a:ext cx="2367281" cy="365760"/>
          </a:xfrm>
          <a:prstGeom prst="rect">
            <a:avLst/>
          </a:prstGeom>
        </p:spPr>
        <p:txBody>
          <a:bodyPr/>
          <a:lstStyle/>
          <a:p>
            <a:endParaRPr lang="en-US" dirty="0">
              <a:solidFill>
                <a:srgbClr val="675E47"/>
              </a:solidFill>
            </a:endParaRPr>
          </a:p>
        </p:txBody>
      </p:sp>
      <p:sp>
        <p:nvSpPr>
          <p:cNvPr id="9" name="Slide Number Placeholder 8"/>
          <p:cNvSpPr>
            <a:spLocks noGrp="1"/>
          </p:cNvSpPr>
          <p:nvPr>
            <p:ph type="sldNum" sz="quarter" idx="12"/>
          </p:nvPr>
        </p:nvSpPr>
        <p:spPr>
          <a:xfrm>
            <a:off x="8534400" y="6517871"/>
            <a:ext cx="464820" cy="221609"/>
          </a:xfrm>
          <a:prstGeom prst="bracketPair">
            <a:avLst>
              <a:gd name="adj" fmla="val 17949"/>
            </a:avLst>
          </a:prstGeom>
        </p:spPr>
        <p:txBody>
          <a:bodyPr/>
          <a:lstStyle/>
          <a:p>
            <a:fld id="{6E2D2B3B-882E-40F3-A32F-6DD516915044}" type="slidenum">
              <a:rPr lang="en-US" smtClean="0">
                <a:solidFill>
                  <a:srgbClr val="675E47"/>
                </a:solidFill>
              </a:rPr>
              <a:pPr/>
              <a:t>‹#›</a:t>
            </a:fld>
            <a:endParaRPr lang="en-US" dirty="0">
              <a:solidFill>
                <a:srgbClr val="675E47"/>
              </a:solidFill>
            </a:endParaRPr>
          </a:p>
        </p:txBody>
      </p:sp>
    </p:spTree>
    <p:extLst>
      <p:ext uri="{BB962C8B-B14F-4D97-AF65-F5344CB8AC3E}">
        <p14:creationId xmlns:p14="http://schemas.microsoft.com/office/powerpoint/2010/main" val="909749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B747BF-A9EE-4C26-880C-234CDC6A33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4429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219200"/>
          </a:xfrm>
        </p:spPr>
        <p:txBody>
          <a:bodyPr/>
          <a:lstStyle>
            <a:lvl1pPr algn="l">
              <a:lnSpc>
                <a:spcPct val="95000"/>
              </a:lnSpc>
              <a:defRPr sz="2200">
                <a:solidFill>
                  <a:srgbClr val="08223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marL="0" indent="0">
              <a:lnSpc>
                <a:spcPct val="120000"/>
              </a:lnSpc>
              <a:spcAft>
                <a:spcPts val="800"/>
              </a:spcAft>
              <a:buNone/>
              <a:defRPr sz="2400"/>
            </a:lvl1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10/19/15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a:p>
        </p:txBody>
      </p:sp>
    </p:spTree>
    <p:extLst>
      <p:ext uri="{BB962C8B-B14F-4D97-AF65-F5344CB8AC3E}">
        <p14:creationId xmlns:p14="http://schemas.microsoft.com/office/powerpoint/2010/main" val="49151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10/19/15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3733800" cy="4297363"/>
          </a:xfrm>
        </p:spPr>
        <p:txBody>
          <a:bodyPr/>
          <a:lstStyle>
            <a:lvl1pPr marL="344488" indent="-344488">
              <a:buFont typeface="Arial"/>
              <a:buChar cha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3657600" cy="42973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10/19/15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a:p>
        </p:txBody>
      </p:sp>
      <p:sp>
        <p:nvSpPr>
          <p:cNvPr id="8" name="Title 1"/>
          <p:cNvSpPr>
            <a:spLocks noGrp="1"/>
          </p:cNvSpPr>
          <p:nvPr>
            <p:ph type="title"/>
          </p:nvPr>
        </p:nvSpPr>
        <p:spPr>
          <a:xfrm>
            <a:off x="304800" y="152400"/>
            <a:ext cx="8229600" cy="1219200"/>
          </a:xfrm>
        </p:spPr>
        <p:txBody>
          <a:bodyPr/>
          <a:lstStyle>
            <a:lvl1pPr algn="l">
              <a:lnSpc>
                <a:spcPct val="95000"/>
              </a:lnSpc>
              <a:defRPr sz="2200">
                <a:solidFill>
                  <a:srgbClr val="08223F"/>
                </a:solidFill>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p:cNvSpPr/>
          <p:nvPr userDrawn="1"/>
        </p:nvSpPr>
        <p:spPr>
          <a:xfrm>
            <a:off x="4495800" y="1447800"/>
            <a:ext cx="3962400" cy="685800"/>
          </a:xfrm>
          <a:prstGeom prst="rect">
            <a:avLst/>
          </a:prstGeom>
          <a:solidFill>
            <a:srgbClr val="D700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381000" y="1447800"/>
            <a:ext cx="3962400" cy="685800"/>
          </a:xfrm>
          <a:prstGeom prst="rect">
            <a:avLst/>
          </a:prstGeom>
          <a:solidFill>
            <a:srgbClr val="0822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3733800" cy="639762"/>
          </a:xfrm>
        </p:spPr>
        <p:txBody>
          <a:bodyPr anchor="b">
            <a:noAutofit/>
          </a:bodyPr>
          <a:lstStyle>
            <a:lvl1pPr marL="0" indent="0" algn="ctr">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10000" cy="3951288"/>
          </a:xfrm>
        </p:spPr>
        <p:txBody>
          <a:bodyPr/>
          <a:lstStyle>
            <a:lvl1pPr marL="225425" indent="-225425">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3660775" cy="639762"/>
          </a:xfrm>
        </p:spPr>
        <p:txBody>
          <a:bodyPr anchor="b"/>
          <a:lstStyle>
            <a:lvl1pPr marL="0" indent="0" algn="ctr">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225425" indent="-225425">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10/19/15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10/19/15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10/19/15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10/19/15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4" Type="http://schemas.openxmlformats.org/officeDocument/2006/relationships/image" Target="../media/image1.jpeg"/><Relationship Id="rId1" Type="http://schemas.openxmlformats.org/officeDocument/2006/relationships/slideLayout" Target="../slideLayouts/slideLayout26.xml"/><Relationship Id="rId2"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52400"/>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417637"/>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pic>
        <p:nvPicPr>
          <p:cNvPr id="7" name="Picture 6" descr="AYAHNRC2_Type.jp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162800" y="5834901"/>
            <a:ext cx="1765300" cy="870699"/>
          </a:xfrm>
          <a:prstGeom prst="rect">
            <a:avLst/>
          </a:prstGeom>
        </p:spPr>
      </p:pic>
      <p:cxnSp>
        <p:nvCxnSpPr>
          <p:cNvPr id="9" name="Straight Connector 8"/>
          <p:cNvCxnSpPr/>
          <p:nvPr userDrawn="1"/>
        </p:nvCxnSpPr>
        <p:spPr>
          <a:xfrm flipV="1">
            <a:off x="8686800" y="922338"/>
            <a:ext cx="0" cy="4792662"/>
          </a:xfrm>
          <a:prstGeom prst="line">
            <a:avLst/>
          </a:prstGeom>
          <a:ln w="19050" cmpd="sng">
            <a:solidFill>
              <a:srgbClr val="EEA82F"/>
            </a:solidFill>
          </a:ln>
        </p:spPr>
        <p:style>
          <a:lnRef idx="2">
            <a:schemeClr val="accent1"/>
          </a:lnRef>
          <a:fillRef idx="0">
            <a:schemeClr val="accent1"/>
          </a:fillRef>
          <a:effectRef idx="1">
            <a:schemeClr val="accent1"/>
          </a:effectRef>
          <a:fontRef idx="minor">
            <a:schemeClr val="tx1"/>
          </a:fontRef>
        </p:style>
      </p:cxnSp>
      <p:sp>
        <p:nvSpPr>
          <p:cNvPr id="10" name="Oval 9"/>
          <p:cNvSpPr/>
          <p:nvPr userDrawn="1"/>
        </p:nvSpPr>
        <p:spPr>
          <a:xfrm rot="19800000">
            <a:off x="8576237" y="720163"/>
            <a:ext cx="228600" cy="228600"/>
          </a:xfrm>
          <a:prstGeom prst="ellipse">
            <a:avLst/>
          </a:prstGeom>
          <a:solidFill>
            <a:srgbClr val="EEA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6393326"/>
            <a:ext cx="6629400" cy="7474"/>
          </a:xfrm>
          <a:prstGeom prst="line">
            <a:avLst/>
          </a:prstGeom>
          <a:ln w="38100" cmpd="sng">
            <a:solidFill>
              <a:srgbClr val="EEA82F"/>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rot="19800000">
            <a:off x="422837" y="6282763"/>
            <a:ext cx="228600" cy="228600"/>
          </a:xfrm>
          <a:prstGeom prst="ellipse">
            <a:avLst/>
          </a:prstGeom>
          <a:solidFill>
            <a:srgbClr val="EEA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3" r:id="rId13"/>
  </p:sldLayoutIdLst>
  <p:txStyles>
    <p:titleStyle>
      <a:lvl1pPr algn="l" defTabSz="914400" rtl="0" eaLnBrk="1" latinLnBrk="0" hangingPunct="1">
        <a:spcBef>
          <a:spcPct val="0"/>
        </a:spcBef>
        <a:buNone/>
        <a:defRPr sz="3600" kern="1200">
          <a:solidFill>
            <a:srgbClr val="2B9AAA"/>
          </a:solidFill>
          <a:latin typeface="Arial Black"/>
          <a:ea typeface="+mj-ea"/>
          <a:cs typeface="Arial Black"/>
        </a:defRPr>
      </a:lvl1pPr>
    </p:titleStyle>
    <p:bodyStyle>
      <a:lvl1pPr marL="342900" indent="-342900" algn="l" defTabSz="914400" rtl="0" eaLnBrk="1" latinLnBrk="0" hangingPunct="1">
        <a:lnSpc>
          <a:spcPct val="90000"/>
        </a:lnSpc>
        <a:spcBef>
          <a:spcPts val="400"/>
        </a:spcBef>
        <a:spcAft>
          <a:spcPts val="600"/>
        </a:spcAft>
        <a:buClr>
          <a:srgbClr val="D70019"/>
        </a:buClr>
        <a:buSzPct val="130000"/>
        <a:buFont typeface="Arial"/>
        <a:buChar char="•"/>
        <a:defRPr sz="3200" b="1" i="0" kern="1200">
          <a:solidFill>
            <a:srgbClr val="08223F"/>
          </a:solidFill>
          <a:latin typeface="Arial"/>
          <a:ea typeface="+mn-ea"/>
          <a:cs typeface="Arial"/>
        </a:defRPr>
      </a:lvl1pPr>
      <a:lvl2pPr marL="742950" indent="-285750" algn="l" defTabSz="914400" rtl="0" eaLnBrk="1" latinLnBrk="0" hangingPunct="1">
        <a:lnSpc>
          <a:spcPct val="85000"/>
        </a:lnSpc>
        <a:spcBef>
          <a:spcPts val="300"/>
        </a:spcBef>
        <a:spcAft>
          <a:spcPts val="600"/>
        </a:spcAft>
        <a:buSzPct val="130000"/>
        <a:buFont typeface="Arial"/>
        <a:buChar char="•"/>
        <a:defRPr sz="2800" b="1" i="0" kern="1200">
          <a:solidFill>
            <a:srgbClr val="08223F"/>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b="1" i="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b="1" i="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b="1" i="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28" charset="-128"/>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28" charset="-128"/>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28" charset="-128"/>
                <a:cs typeface="+mn-cs"/>
              </a:defRPr>
            </a:lvl1pPr>
          </a:lstStyle>
          <a:p>
            <a:pPr fontAlgn="base">
              <a:spcBef>
                <a:spcPct val="0"/>
              </a:spcBef>
              <a:spcAft>
                <a:spcPct val="0"/>
              </a:spcAft>
              <a:defRPr/>
            </a:pPr>
            <a:fld id="{FB40D9C8-03F9-46B3-9A81-54797DB60465}"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40058401"/>
      </p:ext>
    </p:extLst>
  </p:cSld>
  <p:clrMap bg1="lt1" tx1="dk1" bg2="lt2" tx2="dk2" accent1="accent1" accent2="accent2" accent3="accent3" accent4="accent4" accent5="accent5" accent6="accent6" hlink="hlink" folHlink="folHlink"/>
  <p:sldLayoutIdLst>
    <p:sldLayoutId id="2147483691" r:id="rId1"/>
  </p:sldLayoutIdLst>
  <p:txStyles>
    <p:titleStyle>
      <a:lvl1pPr algn="ctr" rtl="0" eaLnBrk="1" fontAlgn="base" hangingPunct="1">
        <a:spcBef>
          <a:spcPct val="0"/>
        </a:spcBef>
        <a:spcAft>
          <a:spcPct val="0"/>
        </a:spcAft>
        <a:defRPr sz="4400">
          <a:solidFill>
            <a:schemeClr val="tx2"/>
          </a:solidFill>
          <a:latin typeface="+mj-lt"/>
          <a:ea typeface="+mj-ea"/>
          <a:cs typeface="ＭＳ Ｐゴシック" pitchFamily="-123" charset="-128"/>
        </a:defRPr>
      </a:lvl1pPr>
      <a:lvl2pPr algn="ctr" rtl="0" eaLnBrk="1" fontAlgn="base" hangingPunct="1">
        <a:spcBef>
          <a:spcPct val="0"/>
        </a:spcBef>
        <a:spcAft>
          <a:spcPct val="0"/>
        </a:spcAft>
        <a:defRPr sz="4400">
          <a:solidFill>
            <a:schemeClr val="tx2"/>
          </a:solidFill>
          <a:latin typeface="Arial" charset="0"/>
          <a:ea typeface="ＭＳ Ｐゴシック" pitchFamily="28" charset="-128"/>
          <a:cs typeface="ＭＳ Ｐゴシック" pitchFamily="-123" charset="-128"/>
        </a:defRPr>
      </a:lvl2pPr>
      <a:lvl3pPr algn="ctr" rtl="0" eaLnBrk="1" fontAlgn="base" hangingPunct="1">
        <a:spcBef>
          <a:spcPct val="0"/>
        </a:spcBef>
        <a:spcAft>
          <a:spcPct val="0"/>
        </a:spcAft>
        <a:defRPr sz="4400">
          <a:solidFill>
            <a:schemeClr val="tx2"/>
          </a:solidFill>
          <a:latin typeface="Arial" charset="0"/>
          <a:ea typeface="ＭＳ Ｐゴシック" pitchFamily="28" charset="-128"/>
          <a:cs typeface="ＭＳ Ｐゴシック" pitchFamily="-123" charset="-128"/>
        </a:defRPr>
      </a:lvl3pPr>
      <a:lvl4pPr algn="ctr" rtl="0" eaLnBrk="1" fontAlgn="base" hangingPunct="1">
        <a:spcBef>
          <a:spcPct val="0"/>
        </a:spcBef>
        <a:spcAft>
          <a:spcPct val="0"/>
        </a:spcAft>
        <a:defRPr sz="4400">
          <a:solidFill>
            <a:schemeClr val="tx2"/>
          </a:solidFill>
          <a:latin typeface="Arial" charset="0"/>
          <a:ea typeface="ＭＳ Ｐゴシック" pitchFamily="28" charset="-128"/>
          <a:cs typeface="ＭＳ Ｐゴシック" pitchFamily="-123" charset="-128"/>
        </a:defRPr>
      </a:lvl4pPr>
      <a:lvl5pPr algn="ctr" rtl="0" eaLnBrk="1" fontAlgn="base" hangingPunct="1">
        <a:spcBef>
          <a:spcPct val="0"/>
        </a:spcBef>
        <a:spcAft>
          <a:spcPct val="0"/>
        </a:spcAft>
        <a:defRPr sz="4400">
          <a:solidFill>
            <a:schemeClr val="tx2"/>
          </a:solidFill>
          <a:latin typeface="Arial" charset="0"/>
          <a:ea typeface="ＭＳ Ｐゴシック" pitchFamily="28" charset="-128"/>
          <a:cs typeface="ＭＳ Ｐゴシック" pitchFamily="-123"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2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pitchFamily="-123" charset="-128"/>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F5ACE-5D88-7843-9922-4053CEB5C4E3}" type="datetimeFigureOut">
              <a:rPr lang="en-US" smtClean="0"/>
              <a:pPr/>
              <a:t>10/19/15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5734C-E5B8-5A40-A795-8D9C69D3A84B}" type="slidenum">
              <a:rPr lang="en-US" smtClean="0"/>
              <a:pPr/>
              <a:t>‹#›</a:t>
            </a:fld>
            <a:endParaRPr lang="en-US"/>
          </a:p>
        </p:txBody>
      </p:sp>
    </p:spTree>
    <p:extLst>
      <p:ext uri="{BB962C8B-B14F-4D97-AF65-F5344CB8AC3E}">
        <p14:creationId xmlns:p14="http://schemas.microsoft.com/office/powerpoint/2010/main" val="2019902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12"/>
          <p:cNvSpPr>
            <a:spLocks noGrp="1"/>
          </p:cNvSpPr>
          <p:nvPr>
            <p:ph type="body" idx="1"/>
          </p:nvPr>
        </p:nvSpPr>
        <p:spPr bwMode="auto">
          <a:xfrm>
            <a:off x="612775" y="1404938"/>
            <a:ext cx="81534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r>
              <a:rPr lang="en-US" b="1" smtClean="0">
                <a:solidFill>
                  <a:srgbClr val="8B8178"/>
                </a:solidFill>
              </a:rPr>
              <a:t>September 3, 2013</a:t>
            </a:r>
            <a:endParaRPr lang="en-US" b="1" dirty="0">
              <a:solidFill>
                <a:srgbClr val="8B8178"/>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r>
              <a:rPr lang="en-US" b="1" smtClean="0">
                <a:solidFill>
                  <a:srgbClr val="8B8178"/>
                </a:solidFill>
              </a:rPr>
              <a:t>NIPN Learning Community Webinar  </a:t>
            </a:r>
            <a:endParaRPr lang="en-US" b="1" dirty="0">
              <a:solidFill>
                <a:srgbClr val="8B8178"/>
              </a:solidFill>
            </a:endParaRPr>
          </a:p>
        </p:txBody>
      </p:sp>
      <p:sp>
        <p:nvSpPr>
          <p:cNvPr id="7" name="Rectangle 6"/>
          <p:cNvSpPr/>
          <p:nvPr/>
        </p:nvSpPr>
        <p:spPr bwMode="white">
          <a:xfrm>
            <a:off x="0" y="1235075"/>
            <a:ext cx="9144000" cy="1595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0" b="1">
              <a:solidFill>
                <a:prstClr val="white"/>
              </a:solidFill>
            </a:endParaRPr>
          </a:p>
        </p:txBody>
      </p:sp>
      <p:sp>
        <p:nvSpPr>
          <p:cNvPr id="8" name="Rectangle 7"/>
          <p:cNvSpPr/>
          <p:nvPr/>
        </p:nvSpPr>
        <p:spPr>
          <a:xfrm>
            <a:off x="0" y="10509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0" b="1">
              <a:solidFill>
                <a:prstClr val="white"/>
              </a:solidFill>
            </a:endParaRPr>
          </a:p>
        </p:txBody>
      </p:sp>
      <p:sp>
        <p:nvSpPr>
          <p:cNvPr id="9" name="Rectangle 8"/>
          <p:cNvSpPr/>
          <p:nvPr/>
        </p:nvSpPr>
        <p:spPr>
          <a:xfrm>
            <a:off x="590550" y="10509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0" b="1">
              <a:solidFill>
                <a:prstClr val="white"/>
              </a:solidFill>
            </a:endParaRPr>
          </a:p>
        </p:txBody>
      </p:sp>
      <p:sp>
        <p:nvSpPr>
          <p:cNvPr id="10" name="Slide Number Placeholder 3"/>
          <p:cNvSpPr>
            <a:spLocks noGrp="1"/>
          </p:cNvSpPr>
          <p:nvPr>
            <p:ph type="sldNum" sz="quarter" idx="4"/>
          </p:nvPr>
        </p:nvSpPr>
        <p:spPr>
          <a:xfrm>
            <a:off x="8229600" y="6248400"/>
            <a:ext cx="533400" cy="3810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Tw Cen MT" charset="0"/>
              </a:defRPr>
            </a:lvl1pPr>
          </a:lstStyle>
          <a:p>
            <a:pPr fontAlgn="base">
              <a:spcBef>
                <a:spcPct val="0"/>
              </a:spcBef>
              <a:spcAft>
                <a:spcPct val="0"/>
              </a:spcAft>
            </a:pPr>
            <a:fld id="{38702C3F-D7FF-449C-9C1A-2234F31883AC}" type="slidenum">
              <a:rPr lang="en-US" altLang="en-US" sz="1400" b="1">
                <a:solidFill>
                  <a:srgbClr val="8B8178"/>
                </a:solidFill>
                <a:cs typeface="Arial" charset="0"/>
              </a:rPr>
              <a:pPr fontAlgn="base">
                <a:spcBef>
                  <a:spcPct val="0"/>
                </a:spcBef>
                <a:spcAft>
                  <a:spcPct val="0"/>
                </a:spcAft>
              </a:pPr>
              <a:t>‹#›</a:t>
            </a:fld>
            <a:endParaRPr lang="en-US" altLang="en-US" sz="1400" b="1" dirty="0">
              <a:solidFill>
                <a:srgbClr val="8B8178"/>
              </a:solidFill>
              <a:cs typeface="Arial" charset="0"/>
            </a:endParaRPr>
          </a:p>
        </p:txBody>
      </p:sp>
      <p:cxnSp>
        <p:nvCxnSpPr>
          <p:cNvPr id="4" name="Straight Connector 3"/>
          <p:cNvCxnSpPr/>
          <p:nvPr userDrawn="1"/>
        </p:nvCxnSpPr>
        <p:spPr>
          <a:xfrm>
            <a:off x="609600" y="6248400"/>
            <a:ext cx="8153400" cy="7937"/>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265573734"/>
      </p:ext>
    </p:extLst>
  </p:cSld>
  <p:clrMap bg1="lt1" tx1="dk1" bg2="lt2" tx2="dk2" accent1="accent1" accent2="accent2" accent3="accent3" accent4="accent4" accent5="accent5" accent6="accent6" hlink="hlink" folHlink="folHlink"/>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600" kern="1200">
          <a:solidFill>
            <a:schemeClr val="tx2"/>
          </a:solidFill>
          <a:latin typeface="Arial" panose="020B0604020202020204" pitchFamily="34" charset="0"/>
          <a:ea typeface="ＭＳ Ｐゴシック" charset="-128"/>
          <a:cs typeface="Arial" panose="020B0604020202020204" pitchFamily="34" charset="0"/>
        </a:defRPr>
      </a:lvl1pPr>
      <a:lvl2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Tw Cen MT" charset="0"/>
          <a:ea typeface="ＭＳ Ｐゴシック" charset="-128"/>
          <a:cs typeface="ＭＳ Ｐゴシック" charset="-128"/>
        </a:defRPr>
      </a:lvl6pPr>
      <a:lvl7pPr marL="914400" algn="l" rtl="0" fontAlgn="base">
        <a:spcBef>
          <a:spcPct val="0"/>
        </a:spcBef>
        <a:spcAft>
          <a:spcPct val="0"/>
        </a:spcAft>
        <a:defRPr sz="3600">
          <a:solidFill>
            <a:schemeClr val="tx2"/>
          </a:solidFill>
          <a:latin typeface="Tw Cen MT" charset="0"/>
          <a:ea typeface="ＭＳ Ｐゴシック" charset="-128"/>
          <a:cs typeface="ＭＳ Ｐゴシック" charset="-128"/>
        </a:defRPr>
      </a:lvl7pPr>
      <a:lvl8pPr marL="1371600" algn="l" rtl="0" fontAlgn="base">
        <a:spcBef>
          <a:spcPct val="0"/>
        </a:spcBef>
        <a:spcAft>
          <a:spcPct val="0"/>
        </a:spcAft>
        <a:defRPr sz="3600">
          <a:solidFill>
            <a:schemeClr val="tx2"/>
          </a:solidFill>
          <a:latin typeface="Tw Cen MT" charset="0"/>
          <a:ea typeface="ＭＳ Ｐゴシック" charset="-128"/>
          <a:cs typeface="ＭＳ Ｐゴシック" charset="-128"/>
        </a:defRPr>
      </a:lvl8pPr>
      <a:lvl9pPr marL="1828800" algn="l" rtl="0" fontAlgn="base">
        <a:spcBef>
          <a:spcPct val="0"/>
        </a:spcBef>
        <a:spcAft>
          <a:spcPct val="0"/>
        </a:spcAft>
        <a:defRPr sz="3600">
          <a:solidFill>
            <a:schemeClr val="tx2"/>
          </a:solidFill>
          <a:latin typeface="Tw Cen MT" charset="0"/>
          <a:ea typeface="ＭＳ Ｐゴシック" charset="-128"/>
          <a:cs typeface="ＭＳ Ｐゴシック" charset="-128"/>
        </a:defRPr>
      </a:lvl9pPr>
    </p:titleStyle>
    <p:bodyStyle>
      <a:lvl1pPr marL="319088" indent="-319088" algn="l" rtl="0" eaLnBrk="0" fontAlgn="base" hangingPunct="0">
        <a:spcBef>
          <a:spcPts val="700"/>
        </a:spcBef>
        <a:spcAft>
          <a:spcPct val="0"/>
        </a:spcAft>
        <a:buClr>
          <a:schemeClr val="accent2"/>
        </a:buClr>
        <a:buSzPct val="60000"/>
        <a:buFont typeface="Wingdings" charset="2"/>
        <a:buChar char=""/>
        <a:defRPr sz="2900" kern="1200">
          <a:solidFill>
            <a:schemeClr val="tx1"/>
          </a:solidFill>
          <a:latin typeface="Arial" panose="020B0604020202020204" pitchFamily="34" charset="0"/>
          <a:ea typeface="ＭＳ Ｐゴシック" charset="-128"/>
          <a:cs typeface="Arial" panose="020B0604020202020204" pitchFamily="34" charset="0"/>
        </a:defRPr>
      </a:lvl1pPr>
      <a:lvl2pPr marL="639763" indent="-273050" algn="l" rtl="0" eaLnBrk="0" fontAlgn="base" hangingPunct="0">
        <a:spcBef>
          <a:spcPts val="550"/>
        </a:spcBef>
        <a:spcAft>
          <a:spcPct val="0"/>
        </a:spcAft>
        <a:buClr>
          <a:schemeClr val="accent1"/>
        </a:buClr>
        <a:buSzPct val="70000"/>
        <a:buFont typeface="Wingdings 2" charset="2"/>
        <a:buChar char=""/>
        <a:defRPr sz="2600" kern="1200">
          <a:solidFill>
            <a:schemeClr val="tx1"/>
          </a:solidFill>
          <a:latin typeface="Arial" panose="020B0604020202020204" pitchFamily="34" charset="0"/>
          <a:ea typeface="ＭＳ Ｐゴシック" charset="-128"/>
          <a:cs typeface="Arial" panose="020B0604020202020204" pitchFamily="34" charset="0"/>
        </a:defRPr>
      </a:lvl2pPr>
      <a:lvl3pPr marL="914400" indent="-228600" algn="l" rtl="0" eaLnBrk="0" fontAlgn="base" hangingPunct="0">
        <a:spcBef>
          <a:spcPts val="500"/>
        </a:spcBef>
        <a:spcAft>
          <a:spcPct val="0"/>
        </a:spcAft>
        <a:buClr>
          <a:schemeClr val="accent2"/>
        </a:buClr>
        <a:buSzPct val="75000"/>
        <a:buFont typeface="Wingdings" charset="2"/>
        <a:buChar char=""/>
        <a:defRPr sz="2300" kern="1200">
          <a:solidFill>
            <a:schemeClr val="tx1"/>
          </a:solidFill>
          <a:latin typeface="Arial" panose="020B0604020202020204" pitchFamily="34" charset="0"/>
          <a:ea typeface="ＭＳ Ｐゴシック" charset="-128"/>
          <a:cs typeface="Arial" panose="020B0604020202020204" pitchFamily="34" charset="0"/>
        </a:defRPr>
      </a:lvl3pPr>
      <a:lvl4pPr marL="1371600" indent="-228600" algn="l" rtl="0" eaLnBrk="0" fontAlgn="base" hangingPunct="0">
        <a:spcBef>
          <a:spcPts val="400"/>
        </a:spcBef>
        <a:spcAft>
          <a:spcPct val="0"/>
        </a:spcAft>
        <a:buClr>
          <a:srgbClr val="A5AB81"/>
        </a:buClr>
        <a:buSzPct val="7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4pPr>
      <a:lvl5pPr marL="1828800" indent="-228600" algn="l" rtl="0" eaLnBrk="0" fontAlgn="base" hangingPunct="0">
        <a:spcBef>
          <a:spcPts val="400"/>
        </a:spcBef>
        <a:spcAft>
          <a:spcPct val="0"/>
        </a:spcAft>
        <a:buClr>
          <a:srgbClr val="D8B25C"/>
        </a:buClr>
        <a:buSzPct val="6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52400"/>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417637"/>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pic>
        <p:nvPicPr>
          <p:cNvPr id="7" name="Picture 6" descr="AYAHNRC2_Type.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62800" y="5834901"/>
            <a:ext cx="1765300" cy="870699"/>
          </a:xfrm>
          <a:prstGeom prst="rect">
            <a:avLst/>
          </a:prstGeom>
        </p:spPr>
      </p:pic>
      <p:cxnSp>
        <p:nvCxnSpPr>
          <p:cNvPr id="9" name="Straight Connector 8"/>
          <p:cNvCxnSpPr/>
          <p:nvPr userDrawn="1"/>
        </p:nvCxnSpPr>
        <p:spPr>
          <a:xfrm flipV="1">
            <a:off x="8686800" y="922338"/>
            <a:ext cx="0" cy="4792662"/>
          </a:xfrm>
          <a:prstGeom prst="line">
            <a:avLst/>
          </a:prstGeom>
          <a:ln w="19050" cmpd="sng">
            <a:solidFill>
              <a:srgbClr val="EEA82F"/>
            </a:solidFill>
          </a:ln>
        </p:spPr>
        <p:style>
          <a:lnRef idx="2">
            <a:schemeClr val="accent1"/>
          </a:lnRef>
          <a:fillRef idx="0">
            <a:schemeClr val="accent1"/>
          </a:fillRef>
          <a:effectRef idx="1">
            <a:schemeClr val="accent1"/>
          </a:effectRef>
          <a:fontRef idx="minor">
            <a:schemeClr val="tx1"/>
          </a:fontRef>
        </p:style>
      </p:cxnSp>
      <p:sp>
        <p:nvSpPr>
          <p:cNvPr id="10" name="Oval 9"/>
          <p:cNvSpPr/>
          <p:nvPr userDrawn="1"/>
        </p:nvSpPr>
        <p:spPr>
          <a:xfrm rot="19800000">
            <a:off x="8576237" y="720163"/>
            <a:ext cx="228600" cy="228600"/>
          </a:xfrm>
          <a:prstGeom prst="ellipse">
            <a:avLst/>
          </a:prstGeom>
          <a:solidFill>
            <a:srgbClr val="EEA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1" name="Straight Connector 10"/>
          <p:cNvCxnSpPr/>
          <p:nvPr userDrawn="1"/>
        </p:nvCxnSpPr>
        <p:spPr>
          <a:xfrm>
            <a:off x="609600" y="6393326"/>
            <a:ext cx="6629400" cy="7474"/>
          </a:xfrm>
          <a:prstGeom prst="line">
            <a:avLst/>
          </a:prstGeom>
          <a:ln w="38100" cmpd="sng">
            <a:solidFill>
              <a:srgbClr val="EEA82F"/>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rot="19800000">
            <a:off x="422837" y="6282763"/>
            <a:ext cx="228600" cy="228600"/>
          </a:xfrm>
          <a:prstGeom prst="ellipse">
            <a:avLst/>
          </a:prstGeom>
          <a:solidFill>
            <a:srgbClr val="EEA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54525058"/>
      </p:ext>
    </p:extLst>
  </p:cSld>
  <p:clrMap bg1="lt1" tx1="dk1" bg2="lt2" tx2="dk2" accent1="accent1" accent2="accent2" accent3="accent3" accent4="accent4" accent5="accent5" accent6="accent6" hlink="hlink" folHlink="folHlink"/>
  <p:sldLayoutIdLst>
    <p:sldLayoutId id="2147483677" r:id="rId1"/>
    <p:sldLayoutId id="2147483689" r:id="rId2"/>
  </p:sldLayoutIdLst>
  <p:hf hdr="0" ftr="0" dt="0"/>
  <p:txStyles>
    <p:titleStyle>
      <a:lvl1pPr algn="l" defTabSz="914400" rtl="0" eaLnBrk="1" latinLnBrk="0" hangingPunct="1">
        <a:spcBef>
          <a:spcPct val="0"/>
        </a:spcBef>
        <a:buNone/>
        <a:defRPr sz="3600" kern="1200">
          <a:solidFill>
            <a:srgbClr val="2B9AAA"/>
          </a:solidFill>
          <a:latin typeface="Arial Black"/>
          <a:ea typeface="+mj-ea"/>
          <a:cs typeface="Arial Black"/>
        </a:defRPr>
      </a:lvl1pPr>
    </p:titleStyle>
    <p:bodyStyle>
      <a:lvl1pPr marL="342900" indent="-342900" algn="l" defTabSz="914400" rtl="0" eaLnBrk="1" latinLnBrk="0" hangingPunct="1">
        <a:lnSpc>
          <a:spcPct val="90000"/>
        </a:lnSpc>
        <a:spcBef>
          <a:spcPts val="400"/>
        </a:spcBef>
        <a:spcAft>
          <a:spcPts val="600"/>
        </a:spcAft>
        <a:buClr>
          <a:srgbClr val="D70019"/>
        </a:buClr>
        <a:buSzPct val="130000"/>
        <a:buFont typeface="Arial"/>
        <a:buChar char="•"/>
        <a:defRPr sz="3200" b="1" i="0" kern="1200">
          <a:solidFill>
            <a:srgbClr val="08223F"/>
          </a:solidFill>
          <a:latin typeface="Arial"/>
          <a:ea typeface="+mn-ea"/>
          <a:cs typeface="Arial"/>
        </a:defRPr>
      </a:lvl1pPr>
      <a:lvl2pPr marL="742950" indent="-285750" algn="l" defTabSz="914400" rtl="0" eaLnBrk="1" latinLnBrk="0" hangingPunct="1">
        <a:lnSpc>
          <a:spcPct val="85000"/>
        </a:lnSpc>
        <a:spcBef>
          <a:spcPts val="300"/>
        </a:spcBef>
        <a:spcAft>
          <a:spcPts val="600"/>
        </a:spcAft>
        <a:buSzPct val="130000"/>
        <a:buFont typeface="Arial"/>
        <a:buChar char="•"/>
        <a:defRPr sz="2800" b="1" i="0" kern="1200">
          <a:solidFill>
            <a:srgbClr val="08223F"/>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b="1" i="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b="1" i="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b="1" i="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12"/>
          <p:cNvSpPr>
            <a:spLocks noGrp="1"/>
          </p:cNvSpPr>
          <p:nvPr>
            <p:ph type="body" idx="1"/>
          </p:nvPr>
        </p:nvSpPr>
        <p:spPr bwMode="auto">
          <a:xfrm>
            <a:off x="612775" y="1404938"/>
            <a:ext cx="81534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r>
              <a:rPr lang="en-US" b="1" smtClean="0">
                <a:solidFill>
                  <a:srgbClr val="8B8178"/>
                </a:solidFill>
              </a:rPr>
              <a:t>September 3, 2013</a:t>
            </a:r>
            <a:endParaRPr lang="en-US" b="1" dirty="0">
              <a:solidFill>
                <a:srgbClr val="8B8178"/>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r>
              <a:rPr lang="en-US" b="1" smtClean="0">
                <a:solidFill>
                  <a:srgbClr val="8B8178"/>
                </a:solidFill>
              </a:rPr>
              <a:t>NIPN Learning Community Webinar  </a:t>
            </a:r>
            <a:endParaRPr lang="en-US" b="1" dirty="0">
              <a:solidFill>
                <a:srgbClr val="8B8178"/>
              </a:solidFill>
            </a:endParaRPr>
          </a:p>
        </p:txBody>
      </p:sp>
      <p:sp>
        <p:nvSpPr>
          <p:cNvPr id="7" name="Rectangle 6"/>
          <p:cNvSpPr/>
          <p:nvPr/>
        </p:nvSpPr>
        <p:spPr bwMode="white">
          <a:xfrm>
            <a:off x="0" y="1235075"/>
            <a:ext cx="9144000" cy="1595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0" b="1">
              <a:solidFill>
                <a:prstClr val="white"/>
              </a:solidFill>
            </a:endParaRPr>
          </a:p>
        </p:txBody>
      </p:sp>
      <p:sp>
        <p:nvSpPr>
          <p:cNvPr id="8" name="Rectangle 7"/>
          <p:cNvSpPr/>
          <p:nvPr/>
        </p:nvSpPr>
        <p:spPr>
          <a:xfrm>
            <a:off x="0" y="10509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0" b="1">
              <a:solidFill>
                <a:prstClr val="white"/>
              </a:solidFill>
            </a:endParaRPr>
          </a:p>
        </p:txBody>
      </p:sp>
      <p:sp>
        <p:nvSpPr>
          <p:cNvPr id="9" name="Rectangle 8"/>
          <p:cNvSpPr/>
          <p:nvPr/>
        </p:nvSpPr>
        <p:spPr>
          <a:xfrm>
            <a:off x="590550" y="10509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0" b="1">
              <a:solidFill>
                <a:prstClr val="white"/>
              </a:solidFill>
            </a:endParaRPr>
          </a:p>
        </p:txBody>
      </p:sp>
      <p:sp>
        <p:nvSpPr>
          <p:cNvPr id="10" name="Slide Number Placeholder 3"/>
          <p:cNvSpPr>
            <a:spLocks noGrp="1"/>
          </p:cNvSpPr>
          <p:nvPr>
            <p:ph type="sldNum" sz="quarter" idx="4"/>
          </p:nvPr>
        </p:nvSpPr>
        <p:spPr>
          <a:xfrm>
            <a:off x="8229600" y="6248400"/>
            <a:ext cx="533400" cy="3810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Tw Cen MT" charset="0"/>
              </a:defRPr>
            </a:lvl1pPr>
          </a:lstStyle>
          <a:p>
            <a:pPr fontAlgn="base">
              <a:spcBef>
                <a:spcPct val="0"/>
              </a:spcBef>
              <a:spcAft>
                <a:spcPct val="0"/>
              </a:spcAft>
            </a:pPr>
            <a:fld id="{38702C3F-D7FF-449C-9C1A-2234F31883AC}" type="slidenum">
              <a:rPr lang="en-US" altLang="en-US" sz="1400" b="1">
                <a:solidFill>
                  <a:srgbClr val="8B8178"/>
                </a:solidFill>
                <a:cs typeface="Arial" charset="0"/>
              </a:rPr>
              <a:pPr fontAlgn="base">
                <a:spcBef>
                  <a:spcPct val="0"/>
                </a:spcBef>
                <a:spcAft>
                  <a:spcPct val="0"/>
                </a:spcAft>
              </a:pPr>
              <a:t>‹#›</a:t>
            </a:fld>
            <a:endParaRPr lang="en-US" altLang="en-US" sz="1400" b="1" dirty="0">
              <a:solidFill>
                <a:srgbClr val="8B8178"/>
              </a:solidFill>
              <a:cs typeface="Arial" charset="0"/>
            </a:endParaRPr>
          </a:p>
        </p:txBody>
      </p:sp>
      <p:cxnSp>
        <p:nvCxnSpPr>
          <p:cNvPr id="4" name="Straight Connector 3"/>
          <p:cNvCxnSpPr/>
          <p:nvPr userDrawn="1"/>
        </p:nvCxnSpPr>
        <p:spPr>
          <a:xfrm>
            <a:off x="609600" y="6248400"/>
            <a:ext cx="8153400" cy="7937"/>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45986940"/>
      </p:ext>
    </p:extLst>
  </p:cSld>
  <p:clrMap bg1="lt1" tx1="dk1" bg2="lt2" tx2="dk2" accent1="accent1" accent2="accent2" accent3="accent3" accent4="accent4" accent5="accent5" accent6="accent6" hlink="hlink" folHlink="folHlink"/>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600" kern="1200">
          <a:solidFill>
            <a:schemeClr val="tx2"/>
          </a:solidFill>
          <a:latin typeface="Arial" panose="020B0604020202020204" pitchFamily="34" charset="0"/>
          <a:ea typeface="ＭＳ Ｐゴシック" charset="-128"/>
          <a:cs typeface="Arial" panose="020B0604020202020204" pitchFamily="34" charset="0"/>
        </a:defRPr>
      </a:lvl1pPr>
      <a:lvl2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Tw Cen MT" charset="0"/>
          <a:ea typeface="ＭＳ Ｐゴシック" charset="-128"/>
          <a:cs typeface="ＭＳ Ｐゴシック" charset="-128"/>
        </a:defRPr>
      </a:lvl6pPr>
      <a:lvl7pPr marL="914400" algn="l" rtl="0" fontAlgn="base">
        <a:spcBef>
          <a:spcPct val="0"/>
        </a:spcBef>
        <a:spcAft>
          <a:spcPct val="0"/>
        </a:spcAft>
        <a:defRPr sz="3600">
          <a:solidFill>
            <a:schemeClr val="tx2"/>
          </a:solidFill>
          <a:latin typeface="Tw Cen MT" charset="0"/>
          <a:ea typeface="ＭＳ Ｐゴシック" charset="-128"/>
          <a:cs typeface="ＭＳ Ｐゴシック" charset="-128"/>
        </a:defRPr>
      </a:lvl7pPr>
      <a:lvl8pPr marL="1371600" algn="l" rtl="0" fontAlgn="base">
        <a:spcBef>
          <a:spcPct val="0"/>
        </a:spcBef>
        <a:spcAft>
          <a:spcPct val="0"/>
        </a:spcAft>
        <a:defRPr sz="3600">
          <a:solidFill>
            <a:schemeClr val="tx2"/>
          </a:solidFill>
          <a:latin typeface="Tw Cen MT" charset="0"/>
          <a:ea typeface="ＭＳ Ｐゴシック" charset="-128"/>
          <a:cs typeface="ＭＳ Ｐゴシック" charset="-128"/>
        </a:defRPr>
      </a:lvl8pPr>
      <a:lvl9pPr marL="1828800" algn="l" rtl="0" fontAlgn="base">
        <a:spcBef>
          <a:spcPct val="0"/>
        </a:spcBef>
        <a:spcAft>
          <a:spcPct val="0"/>
        </a:spcAft>
        <a:defRPr sz="3600">
          <a:solidFill>
            <a:schemeClr val="tx2"/>
          </a:solidFill>
          <a:latin typeface="Tw Cen MT" charset="0"/>
          <a:ea typeface="ＭＳ Ｐゴシック" charset="-128"/>
          <a:cs typeface="ＭＳ Ｐゴシック" charset="-128"/>
        </a:defRPr>
      </a:lvl9pPr>
    </p:titleStyle>
    <p:bodyStyle>
      <a:lvl1pPr marL="319088" indent="-319088" algn="l" rtl="0" eaLnBrk="0" fontAlgn="base" hangingPunct="0">
        <a:spcBef>
          <a:spcPts val="700"/>
        </a:spcBef>
        <a:spcAft>
          <a:spcPct val="0"/>
        </a:spcAft>
        <a:buClr>
          <a:schemeClr val="accent2"/>
        </a:buClr>
        <a:buSzPct val="60000"/>
        <a:buFont typeface="Wingdings" charset="2"/>
        <a:buChar char=""/>
        <a:defRPr sz="2900" kern="1200">
          <a:solidFill>
            <a:schemeClr val="tx1"/>
          </a:solidFill>
          <a:latin typeface="Arial" panose="020B0604020202020204" pitchFamily="34" charset="0"/>
          <a:ea typeface="ＭＳ Ｐゴシック" charset="-128"/>
          <a:cs typeface="Arial" panose="020B0604020202020204" pitchFamily="34" charset="0"/>
        </a:defRPr>
      </a:lvl1pPr>
      <a:lvl2pPr marL="639763" indent="-273050" algn="l" rtl="0" eaLnBrk="0" fontAlgn="base" hangingPunct="0">
        <a:spcBef>
          <a:spcPts val="550"/>
        </a:spcBef>
        <a:spcAft>
          <a:spcPct val="0"/>
        </a:spcAft>
        <a:buClr>
          <a:schemeClr val="accent1"/>
        </a:buClr>
        <a:buSzPct val="70000"/>
        <a:buFont typeface="Wingdings 2" charset="2"/>
        <a:buChar char=""/>
        <a:defRPr sz="2600" kern="1200">
          <a:solidFill>
            <a:schemeClr val="tx1"/>
          </a:solidFill>
          <a:latin typeface="Arial" panose="020B0604020202020204" pitchFamily="34" charset="0"/>
          <a:ea typeface="ＭＳ Ｐゴシック" charset="-128"/>
          <a:cs typeface="Arial" panose="020B0604020202020204" pitchFamily="34" charset="0"/>
        </a:defRPr>
      </a:lvl2pPr>
      <a:lvl3pPr marL="914400" indent="-228600" algn="l" rtl="0" eaLnBrk="0" fontAlgn="base" hangingPunct="0">
        <a:spcBef>
          <a:spcPts val="500"/>
        </a:spcBef>
        <a:spcAft>
          <a:spcPct val="0"/>
        </a:spcAft>
        <a:buClr>
          <a:schemeClr val="accent2"/>
        </a:buClr>
        <a:buSzPct val="75000"/>
        <a:buFont typeface="Wingdings" charset="2"/>
        <a:buChar char=""/>
        <a:defRPr sz="2300" kern="1200">
          <a:solidFill>
            <a:schemeClr val="tx1"/>
          </a:solidFill>
          <a:latin typeface="Arial" panose="020B0604020202020204" pitchFamily="34" charset="0"/>
          <a:ea typeface="ＭＳ Ｐゴシック" charset="-128"/>
          <a:cs typeface="Arial" panose="020B0604020202020204" pitchFamily="34" charset="0"/>
        </a:defRPr>
      </a:lvl3pPr>
      <a:lvl4pPr marL="1371600" indent="-228600" algn="l" rtl="0" eaLnBrk="0" fontAlgn="base" hangingPunct="0">
        <a:spcBef>
          <a:spcPts val="400"/>
        </a:spcBef>
        <a:spcAft>
          <a:spcPct val="0"/>
        </a:spcAft>
        <a:buClr>
          <a:srgbClr val="A5AB81"/>
        </a:buClr>
        <a:buSzPct val="7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4pPr>
      <a:lvl5pPr marL="1828800" indent="-228600" algn="l" rtl="0" eaLnBrk="0" fontAlgn="base" hangingPunct="0">
        <a:spcBef>
          <a:spcPts val="400"/>
        </a:spcBef>
        <a:spcAft>
          <a:spcPct val="0"/>
        </a:spcAft>
        <a:buClr>
          <a:srgbClr val="D8B25C"/>
        </a:buClr>
        <a:buSzPct val="6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12"/>
          <p:cNvSpPr>
            <a:spLocks noGrp="1"/>
          </p:cNvSpPr>
          <p:nvPr>
            <p:ph type="body" idx="1"/>
          </p:nvPr>
        </p:nvSpPr>
        <p:spPr bwMode="auto">
          <a:xfrm>
            <a:off x="612775" y="1404938"/>
            <a:ext cx="81534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r>
              <a:rPr lang="en-US" b="1" smtClean="0">
                <a:solidFill>
                  <a:srgbClr val="8B8178"/>
                </a:solidFill>
              </a:rPr>
              <a:t>September 3, 2013</a:t>
            </a:r>
            <a:endParaRPr lang="en-US" b="1" dirty="0">
              <a:solidFill>
                <a:srgbClr val="8B8178"/>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r>
              <a:rPr lang="en-US" b="1" smtClean="0">
                <a:solidFill>
                  <a:srgbClr val="8B8178"/>
                </a:solidFill>
              </a:rPr>
              <a:t>NIPN Learning Community Webinar  </a:t>
            </a:r>
            <a:endParaRPr lang="en-US" b="1" dirty="0">
              <a:solidFill>
                <a:srgbClr val="8B8178"/>
              </a:solidFill>
            </a:endParaRPr>
          </a:p>
        </p:txBody>
      </p:sp>
      <p:sp>
        <p:nvSpPr>
          <p:cNvPr id="7" name="Rectangle 6"/>
          <p:cNvSpPr/>
          <p:nvPr/>
        </p:nvSpPr>
        <p:spPr bwMode="white">
          <a:xfrm>
            <a:off x="0" y="1235075"/>
            <a:ext cx="9144000" cy="1595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0" b="1">
              <a:solidFill>
                <a:prstClr val="white"/>
              </a:solidFill>
            </a:endParaRPr>
          </a:p>
        </p:txBody>
      </p:sp>
      <p:sp>
        <p:nvSpPr>
          <p:cNvPr id="8" name="Rectangle 7"/>
          <p:cNvSpPr/>
          <p:nvPr/>
        </p:nvSpPr>
        <p:spPr>
          <a:xfrm>
            <a:off x="0" y="10509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0" b="1">
              <a:solidFill>
                <a:prstClr val="white"/>
              </a:solidFill>
            </a:endParaRPr>
          </a:p>
        </p:txBody>
      </p:sp>
      <p:sp>
        <p:nvSpPr>
          <p:cNvPr id="9" name="Rectangle 8"/>
          <p:cNvSpPr/>
          <p:nvPr/>
        </p:nvSpPr>
        <p:spPr>
          <a:xfrm>
            <a:off x="590550" y="10509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0" b="1">
              <a:solidFill>
                <a:prstClr val="white"/>
              </a:solidFill>
            </a:endParaRPr>
          </a:p>
        </p:txBody>
      </p:sp>
      <p:sp>
        <p:nvSpPr>
          <p:cNvPr id="10" name="Slide Number Placeholder 3"/>
          <p:cNvSpPr>
            <a:spLocks noGrp="1"/>
          </p:cNvSpPr>
          <p:nvPr>
            <p:ph type="sldNum" sz="quarter" idx="4"/>
          </p:nvPr>
        </p:nvSpPr>
        <p:spPr>
          <a:xfrm>
            <a:off x="8229600" y="6248400"/>
            <a:ext cx="533400" cy="3810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Tw Cen MT" charset="0"/>
              </a:defRPr>
            </a:lvl1pPr>
          </a:lstStyle>
          <a:p>
            <a:pPr fontAlgn="base">
              <a:spcBef>
                <a:spcPct val="0"/>
              </a:spcBef>
              <a:spcAft>
                <a:spcPct val="0"/>
              </a:spcAft>
            </a:pPr>
            <a:fld id="{38702C3F-D7FF-449C-9C1A-2234F31883AC}" type="slidenum">
              <a:rPr lang="en-US" altLang="en-US" sz="1400" b="1">
                <a:solidFill>
                  <a:srgbClr val="8B8178"/>
                </a:solidFill>
                <a:cs typeface="Arial" charset="0"/>
              </a:rPr>
              <a:pPr fontAlgn="base">
                <a:spcBef>
                  <a:spcPct val="0"/>
                </a:spcBef>
                <a:spcAft>
                  <a:spcPct val="0"/>
                </a:spcAft>
              </a:pPr>
              <a:t>‹#›</a:t>
            </a:fld>
            <a:endParaRPr lang="en-US" altLang="en-US" sz="1400" b="1" dirty="0">
              <a:solidFill>
                <a:srgbClr val="8B8178"/>
              </a:solidFill>
              <a:cs typeface="Arial" charset="0"/>
            </a:endParaRPr>
          </a:p>
        </p:txBody>
      </p:sp>
      <p:cxnSp>
        <p:nvCxnSpPr>
          <p:cNvPr id="4" name="Straight Connector 3"/>
          <p:cNvCxnSpPr/>
          <p:nvPr userDrawn="1"/>
        </p:nvCxnSpPr>
        <p:spPr>
          <a:xfrm>
            <a:off x="609600" y="6248400"/>
            <a:ext cx="8153400" cy="7937"/>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93195629"/>
      </p:ext>
    </p:extLst>
  </p:cSld>
  <p:clrMap bg1="lt1" tx1="dk1" bg2="lt2" tx2="dk2" accent1="accent1" accent2="accent2" accent3="accent3" accent4="accent4" accent5="accent5" accent6="accent6" hlink="hlink" folHlink="folHlink"/>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600" kern="1200">
          <a:solidFill>
            <a:schemeClr val="tx2"/>
          </a:solidFill>
          <a:latin typeface="Arial" panose="020B0604020202020204" pitchFamily="34" charset="0"/>
          <a:ea typeface="ＭＳ Ｐゴシック" charset="-128"/>
          <a:cs typeface="Arial" panose="020B0604020202020204" pitchFamily="34" charset="0"/>
        </a:defRPr>
      </a:lvl1pPr>
      <a:lvl2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Tw Cen MT" charset="0"/>
          <a:ea typeface="ＭＳ Ｐゴシック" charset="-128"/>
          <a:cs typeface="ＭＳ Ｐゴシック" charset="-128"/>
        </a:defRPr>
      </a:lvl6pPr>
      <a:lvl7pPr marL="914400" algn="l" rtl="0" fontAlgn="base">
        <a:spcBef>
          <a:spcPct val="0"/>
        </a:spcBef>
        <a:spcAft>
          <a:spcPct val="0"/>
        </a:spcAft>
        <a:defRPr sz="3600">
          <a:solidFill>
            <a:schemeClr val="tx2"/>
          </a:solidFill>
          <a:latin typeface="Tw Cen MT" charset="0"/>
          <a:ea typeface="ＭＳ Ｐゴシック" charset="-128"/>
          <a:cs typeface="ＭＳ Ｐゴシック" charset="-128"/>
        </a:defRPr>
      </a:lvl7pPr>
      <a:lvl8pPr marL="1371600" algn="l" rtl="0" fontAlgn="base">
        <a:spcBef>
          <a:spcPct val="0"/>
        </a:spcBef>
        <a:spcAft>
          <a:spcPct val="0"/>
        </a:spcAft>
        <a:defRPr sz="3600">
          <a:solidFill>
            <a:schemeClr val="tx2"/>
          </a:solidFill>
          <a:latin typeface="Tw Cen MT" charset="0"/>
          <a:ea typeface="ＭＳ Ｐゴシック" charset="-128"/>
          <a:cs typeface="ＭＳ Ｐゴシック" charset="-128"/>
        </a:defRPr>
      </a:lvl8pPr>
      <a:lvl9pPr marL="1828800" algn="l" rtl="0" fontAlgn="base">
        <a:spcBef>
          <a:spcPct val="0"/>
        </a:spcBef>
        <a:spcAft>
          <a:spcPct val="0"/>
        </a:spcAft>
        <a:defRPr sz="3600">
          <a:solidFill>
            <a:schemeClr val="tx2"/>
          </a:solidFill>
          <a:latin typeface="Tw Cen MT" charset="0"/>
          <a:ea typeface="ＭＳ Ｐゴシック" charset="-128"/>
          <a:cs typeface="ＭＳ Ｐゴシック" charset="-128"/>
        </a:defRPr>
      </a:lvl9pPr>
    </p:titleStyle>
    <p:bodyStyle>
      <a:lvl1pPr marL="319088" indent="-319088" algn="l" rtl="0" eaLnBrk="0" fontAlgn="base" hangingPunct="0">
        <a:spcBef>
          <a:spcPts val="700"/>
        </a:spcBef>
        <a:spcAft>
          <a:spcPct val="0"/>
        </a:spcAft>
        <a:buClr>
          <a:schemeClr val="accent2"/>
        </a:buClr>
        <a:buSzPct val="60000"/>
        <a:buFont typeface="Wingdings" charset="2"/>
        <a:buChar char=""/>
        <a:defRPr sz="2900" kern="1200">
          <a:solidFill>
            <a:schemeClr val="tx1"/>
          </a:solidFill>
          <a:latin typeface="Arial" panose="020B0604020202020204" pitchFamily="34" charset="0"/>
          <a:ea typeface="ＭＳ Ｐゴシック" charset="-128"/>
          <a:cs typeface="Arial" panose="020B0604020202020204" pitchFamily="34" charset="0"/>
        </a:defRPr>
      </a:lvl1pPr>
      <a:lvl2pPr marL="639763" indent="-273050" algn="l" rtl="0" eaLnBrk="0" fontAlgn="base" hangingPunct="0">
        <a:spcBef>
          <a:spcPts val="550"/>
        </a:spcBef>
        <a:spcAft>
          <a:spcPct val="0"/>
        </a:spcAft>
        <a:buClr>
          <a:schemeClr val="accent1"/>
        </a:buClr>
        <a:buSzPct val="70000"/>
        <a:buFont typeface="Wingdings 2" charset="2"/>
        <a:buChar char=""/>
        <a:defRPr sz="2600" kern="1200">
          <a:solidFill>
            <a:schemeClr val="tx1"/>
          </a:solidFill>
          <a:latin typeface="Arial" panose="020B0604020202020204" pitchFamily="34" charset="0"/>
          <a:ea typeface="ＭＳ Ｐゴシック" charset="-128"/>
          <a:cs typeface="Arial" panose="020B0604020202020204" pitchFamily="34" charset="0"/>
        </a:defRPr>
      </a:lvl2pPr>
      <a:lvl3pPr marL="914400" indent="-228600" algn="l" rtl="0" eaLnBrk="0" fontAlgn="base" hangingPunct="0">
        <a:spcBef>
          <a:spcPts val="500"/>
        </a:spcBef>
        <a:spcAft>
          <a:spcPct val="0"/>
        </a:spcAft>
        <a:buClr>
          <a:schemeClr val="accent2"/>
        </a:buClr>
        <a:buSzPct val="75000"/>
        <a:buFont typeface="Wingdings" charset="2"/>
        <a:buChar char=""/>
        <a:defRPr sz="2300" kern="1200">
          <a:solidFill>
            <a:schemeClr val="tx1"/>
          </a:solidFill>
          <a:latin typeface="Arial" panose="020B0604020202020204" pitchFamily="34" charset="0"/>
          <a:ea typeface="ＭＳ Ｐゴシック" charset="-128"/>
          <a:cs typeface="Arial" panose="020B0604020202020204" pitchFamily="34" charset="0"/>
        </a:defRPr>
      </a:lvl3pPr>
      <a:lvl4pPr marL="1371600" indent="-228600" algn="l" rtl="0" eaLnBrk="0" fontAlgn="base" hangingPunct="0">
        <a:spcBef>
          <a:spcPts val="400"/>
        </a:spcBef>
        <a:spcAft>
          <a:spcPct val="0"/>
        </a:spcAft>
        <a:buClr>
          <a:srgbClr val="A5AB81"/>
        </a:buClr>
        <a:buSzPct val="7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4pPr>
      <a:lvl5pPr marL="1828800" indent="-228600" algn="l" rtl="0" eaLnBrk="0" fontAlgn="base" hangingPunct="0">
        <a:spcBef>
          <a:spcPts val="400"/>
        </a:spcBef>
        <a:spcAft>
          <a:spcPct val="0"/>
        </a:spcAft>
        <a:buClr>
          <a:srgbClr val="D8B25C"/>
        </a:buClr>
        <a:buSzPct val="6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12"/>
          <p:cNvSpPr>
            <a:spLocks noGrp="1"/>
          </p:cNvSpPr>
          <p:nvPr>
            <p:ph type="body" idx="1"/>
          </p:nvPr>
        </p:nvSpPr>
        <p:spPr bwMode="auto">
          <a:xfrm>
            <a:off x="612775" y="1404938"/>
            <a:ext cx="81534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r>
              <a:rPr lang="en-US" b="1" smtClean="0">
                <a:solidFill>
                  <a:srgbClr val="8B8178"/>
                </a:solidFill>
              </a:rPr>
              <a:t>September 3, 2013</a:t>
            </a:r>
            <a:endParaRPr lang="en-US" b="1" dirty="0">
              <a:solidFill>
                <a:srgbClr val="8B8178"/>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r>
              <a:rPr lang="en-US" b="1" smtClean="0">
                <a:solidFill>
                  <a:srgbClr val="8B8178"/>
                </a:solidFill>
              </a:rPr>
              <a:t>NIPN Learning Community Webinar  </a:t>
            </a:r>
            <a:endParaRPr lang="en-US" b="1" dirty="0">
              <a:solidFill>
                <a:srgbClr val="8B8178"/>
              </a:solidFill>
            </a:endParaRPr>
          </a:p>
        </p:txBody>
      </p:sp>
      <p:sp>
        <p:nvSpPr>
          <p:cNvPr id="7" name="Rectangle 6"/>
          <p:cNvSpPr/>
          <p:nvPr/>
        </p:nvSpPr>
        <p:spPr bwMode="white">
          <a:xfrm>
            <a:off x="0" y="1235075"/>
            <a:ext cx="9144000" cy="1595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0" b="1">
              <a:solidFill>
                <a:prstClr val="white"/>
              </a:solidFill>
            </a:endParaRPr>
          </a:p>
        </p:txBody>
      </p:sp>
      <p:sp>
        <p:nvSpPr>
          <p:cNvPr id="8" name="Rectangle 7"/>
          <p:cNvSpPr/>
          <p:nvPr/>
        </p:nvSpPr>
        <p:spPr>
          <a:xfrm>
            <a:off x="0" y="10509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0" b="1">
              <a:solidFill>
                <a:prstClr val="white"/>
              </a:solidFill>
            </a:endParaRPr>
          </a:p>
        </p:txBody>
      </p:sp>
      <p:sp>
        <p:nvSpPr>
          <p:cNvPr id="9" name="Rectangle 8"/>
          <p:cNvSpPr/>
          <p:nvPr/>
        </p:nvSpPr>
        <p:spPr>
          <a:xfrm>
            <a:off x="590550" y="10509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0" b="1">
              <a:solidFill>
                <a:prstClr val="white"/>
              </a:solidFill>
            </a:endParaRPr>
          </a:p>
        </p:txBody>
      </p:sp>
      <p:sp>
        <p:nvSpPr>
          <p:cNvPr id="10" name="Slide Number Placeholder 3"/>
          <p:cNvSpPr>
            <a:spLocks noGrp="1"/>
          </p:cNvSpPr>
          <p:nvPr>
            <p:ph type="sldNum" sz="quarter" idx="4"/>
          </p:nvPr>
        </p:nvSpPr>
        <p:spPr>
          <a:xfrm>
            <a:off x="8229600" y="6248400"/>
            <a:ext cx="533400" cy="3810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Tw Cen MT" charset="0"/>
              </a:defRPr>
            </a:lvl1pPr>
          </a:lstStyle>
          <a:p>
            <a:pPr fontAlgn="base">
              <a:spcBef>
                <a:spcPct val="0"/>
              </a:spcBef>
              <a:spcAft>
                <a:spcPct val="0"/>
              </a:spcAft>
            </a:pPr>
            <a:fld id="{38702C3F-D7FF-449C-9C1A-2234F31883AC}" type="slidenum">
              <a:rPr lang="en-US" altLang="en-US" sz="1400" b="1">
                <a:solidFill>
                  <a:srgbClr val="8B8178"/>
                </a:solidFill>
                <a:cs typeface="Arial" charset="0"/>
              </a:rPr>
              <a:pPr fontAlgn="base">
                <a:spcBef>
                  <a:spcPct val="0"/>
                </a:spcBef>
                <a:spcAft>
                  <a:spcPct val="0"/>
                </a:spcAft>
              </a:pPr>
              <a:t>‹#›</a:t>
            </a:fld>
            <a:endParaRPr lang="en-US" altLang="en-US" sz="1400" b="1" dirty="0">
              <a:solidFill>
                <a:srgbClr val="8B8178"/>
              </a:solidFill>
              <a:cs typeface="Arial" charset="0"/>
            </a:endParaRPr>
          </a:p>
        </p:txBody>
      </p:sp>
      <p:cxnSp>
        <p:nvCxnSpPr>
          <p:cNvPr id="4" name="Straight Connector 3"/>
          <p:cNvCxnSpPr/>
          <p:nvPr userDrawn="1"/>
        </p:nvCxnSpPr>
        <p:spPr>
          <a:xfrm>
            <a:off x="609600" y="6248400"/>
            <a:ext cx="8153400" cy="7937"/>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60265889"/>
      </p:ext>
    </p:extLst>
  </p:cSld>
  <p:clrMap bg1="lt1" tx1="dk1" bg2="lt2" tx2="dk2" accent1="accent1" accent2="accent2" accent3="accent3" accent4="accent4" accent5="accent5" accent6="accent6" hlink="hlink" folHlink="folHlink"/>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600" kern="1200">
          <a:solidFill>
            <a:schemeClr val="tx2"/>
          </a:solidFill>
          <a:latin typeface="Arial" panose="020B0604020202020204" pitchFamily="34" charset="0"/>
          <a:ea typeface="ＭＳ Ｐゴシック" charset="-128"/>
          <a:cs typeface="Arial" panose="020B0604020202020204" pitchFamily="34" charset="0"/>
        </a:defRPr>
      </a:lvl1pPr>
      <a:lvl2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Tw Cen MT" charset="0"/>
          <a:ea typeface="ＭＳ Ｐゴシック" charset="-128"/>
          <a:cs typeface="ＭＳ Ｐゴシック" charset="-128"/>
        </a:defRPr>
      </a:lvl6pPr>
      <a:lvl7pPr marL="914400" algn="l" rtl="0" fontAlgn="base">
        <a:spcBef>
          <a:spcPct val="0"/>
        </a:spcBef>
        <a:spcAft>
          <a:spcPct val="0"/>
        </a:spcAft>
        <a:defRPr sz="3600">
          <a:solidFill>
            <a:schemeClr val="tx2"/>
          </a:solidFill>
          <a:latin typeface="Tw Cen MT" charset="0"/>
          <a:ea typeface="ＭＳ Ｐゴシック" charset="-128"/>
          <a:cs typeface="ＭＳ Ｐゴシック" charset="-128"/>
        </a:defRPr>
      </a:lvl7pPr>
      <a:lvl8pPr marL="1371600" algn="l" rtl="0" fontAlgn="base">
        <a:spcBef>
          <a:spcPct val="0"/>
        </a:spcBef>
        <a:spcAft>
          <a:spcPct val="0"/>
        </a:spcAft>
        <a:defRPr sz="3600">
          <a:solidFill>
            <a:schemeClr val="tx2"/>
          </a:solidFill>
          <a:latin typeface="Tw Cen MT" charset="0"/>
          <a:ea typeface="ＭＳ Ｐゴシック" charset="-128"/>
          <a:cs typeface="ＭＳ Ｐゴシック" charset="-128"/>
        </a:defRPr>
      </a:lvl8pPr>
      <a:lvl9pPr marL="1828800" algn="l" rtl="0" fontAlgn="base">
        <a:spcBef>
          <a:spcPct val="0"/>
        </a:spcBef>
        <a:spcAft>
          <a:spcPct val="0"/>
        </a:spcAft>
        <a:defRPr sz="3600">
          <a:solidFill>
            <a:schemeClr val="tx2"/>
          </a:solidFill>
          <a:latin typeface="Tw Cen MT" charset="0"/>
          <a:ea typeface="ＭＳ Ｐゴシック" charset="-128"/>
          <a:cs typeface="ＭＳ Ｐゴシック" charset="-128"/>
        </a:defRPr>
      </a:lvl9pPr>
    </p:titleStyle>
    <p:bodyStyle>
      <a:lvl1pPr marL="319088" indent="-319088" algn="l" rtl="0" eaLnBrk="0" fontAlgn="base" hangingPunct="0">
        <a:spcBef>
          <a:spcPts val="700"/>
        </a:spcBef>
        <a:spcAft>
          <a:spcPct val="0"/>
        </a:spcAft>
        <a:buClr>
          <a:schemeClr val="accent2"/>
        </a:buClr>
        <a:buSzPct val="60000"/>
        <a:buFont typeface="Wingdings" charset="2"/>
        <a:buChar char=""/>
        <a:defRPr sz="2900" kern="1200">
          <a:solidFill>
            <a:schemeClr val="tx1"/>
          </a:solidFill>
          <a:latin typeface="Arial" panose="020B0604020202020204" pitchFamily="34" charset="0"/>
          <a:ea typeface="ＭＳ Ｐゴシック" charset="-128"/>
          <a:cs typeface="Arial" panose="020B0604020202020204" pitchFamily="34" charset="0"/>
        </a:defRPr>
      </a:lvl1pPr>
      <a:lvl2pPr marL="639763" indent="-273050" algn="l" rtl="0" eaLnBrk="0" fontAlgn="base" hangingPunct="0">
        <a:spcBef>
          <a:spcPts val="550"/>
        </a:spcBef>
        <a:spcAft>
          <a:spcPct val="0"/>
        </a:spcAft>
        <a:buClr>
          <a:schemeClr val="accent1"/>
        </a:buClr>
        <a:buSzPct val="70000"/>
        <a:buFont typeface="Wingdings 2" charset="2"/>
        <a:buChar char=""/>
        <a:defRPr sz="2600" kern="1200">
          <a:solidFill>
            <a:schemeClr val="tx1"/>
          </a:solidFill>
          <a:latin typeface="Arial" panose="020B0604020202020204" pitchFamily="34" charset="0"/>
          <a:ea typeface="ＭＳ Ｐゴシック" charset="-128"/>
          <a:cs typeface="Arial" panose="020B0604020202020204" pitchFamily="34" charset="0"/>
        </a:defRPr>
      </a:lvl2pPr>
      <a:lvl3pPr marL="914400" indent="-228600" algn="l" rtl="0" eaLnBrk="0" fontAlgn="base" hangingPunct="0">
        <a:spcBef>
          <a:spcPts val="500"/>
        </a:spcBef>
        <a:spcAft>
          <a:spcPct val="0"/>
        </a:spcAft>
        <a:buClr>
          <a:schemeClr val="accent2"/>
        </a:buClr>
        <a:buSzPct val="75000"/>
        <a:buFont typeface="Wingdings" charset="2"/>
        <a:buChar char=""/>
        <a:defRPr sz="2300" kern="1200">
          <a:solidFill>
            <a:schemeClr val="tx1"/>
          </a:solidFill>
          <a:latin typeface="Arial" panose="020B0604020202020204" pitchFamily="34" charset="0"/>
          <a:ea typeface="ＭＳ Ｐゴシック" charset="-128"/>
          <a:cs typeface="Arial" panose="020B0604020202020204" pitchFamily="34" charset="0"/>
        </a:defRPr>
      </a:lvl3pPr>
      <a:lvl4pPr marL="1371600" indent="-228600" algn="l" rtl="0" eaLnBrk="0" fontAlgn="base" hangingPunct="0">
        <a:spcBef>
          <a:spcPts val="400"/>
        </a:spcBef>
        <a:spcAft>
          <a:spcPct val="0"/>
        </a:spcAft>
        <a:buClr>
          <a:srgbClr val="A5AB81"/>
        </a:buClr>
        <a:buSzPct val="7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4pPr>
      <a:lvl5pPr marL="1828800" indent="-228600" algn="l" rtl="0" eaLnBrk="0" fontAlgn="base" hangingPunct="0">
        <a:spcBef>
          <a:spcPts val="400"/>
        </a:spcBef>
        <a:spcAft>
          <a:spcPct val="0"/>
        </a:spcAft>
        <a:buClr>
          <a:srgbClr val="D8B25C"/>
        </a:buClr>
        <a:buSzPct val="6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12"/>
          <p:cNvSpPr>
            <a:spLocks noGrp="1"/>
          </p:cNvSpPr>
          <p:nvPr>
            <p:ph type="body" idx="1"/>
          </p:nvPr>
        </p:nvSpPr>
        <p:spPr bwMode="auto">
          <a:xfrm>
            <a:off x="612775" y="1404938"/>
            <a:ext cx="81534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r>
              <a:rPr lang="en-US" b="1" smtClean="0">
                <a:solidFill>
                  <a:srgbClr val="8B8178"/>
                </a:solidFill>
              </a:rPr>
              <a:t>September 3, 2013</a:t>
            </a:r>
            <a:endParaRPr lang="en-US" b="1" dirty="0">
              <a:solidFill>
                <a:srgbClr val="8B8178"/>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r>
              <a:rPr lang="en-US" b="1" smtClean="0">
                <a:solidFill>
                  <a:srgbClr val="8B8178"/>
                </a:solidFill>
              </a:rPr>
              <a:t>NIPN Learning Community Webinar  </a:t>
            </a:r>
            <a:endParaRPr lang="en-US" b="1" dirty="0">
              <a:solidFill>
                <a:srgbClr val="8B8178"/>
              </a:solidFill>
            </a:endParaRPr>
          </a:p>
        </p:txBody>
      </p:sp>
      <p:sp>
        <p:nvSpPr>
          <p:cNvPr id="7" name="Rectangle 6"/>
          <p:cNvSpPr/>
          <p:nvPr/>
        </p:nvSpPr>
        <p:spPr bwMode="white">
          <a:xfrm>
            <a:off x="0" y="1235075"/>
            <a:ext cx="9144000" cy="1595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0" b="1">
              <a:solidFill>
                <a:prstClr val="white"/>
              </a:solidFill>
            </a:endParaRPr>
          </a:p>
        </p:txBody>
      </p:sp>
      <p:sp>
        <p:nvSpPr>
          <p:cNvPr id="8" name="Rectangle 7"/>
          <p:cNvSpPr/>
          <p:nvPr/>
        </p:nvSpPr>
        <p:spPr>
          <a:xfrm>
            <a:off x="0" y="10509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0" b="1">
              <a:solidFill>
                <a:prstClr val="white"/>
              </a:solidFill>
            </a:endParaRPr>
          </a:p>
        </p:txBody>
      </p:sp>
      <p:sp>
        <p:nvSpPr>
          <p:cNvPr id="9" name="Rectangle 8"/>
          <p:cNvSpPr/>
          <p:nvPr/>
        </p:nvSpPr>
        <p:spPr>
          <a:xfrm>
            <a:off x="590550" y="10509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0" b="1">
              <a:solidFill>
                <a:prstClr val="white"/>
              </a:solidFill>
            </a:endParaRPr>
          </a:p>
        </p:txBody>
      </p:sp>
      <p:sp>
        <p:nvSpPr>
          <p:cNvPr id="10" name="Slide Number Placeholder 3"/>
          <p:cNvSpPr>
            <a:spLocks noGrp="1"/>
          </p:cNvSpPr>
          <p:nvPr>
            <p:ph type="sldNum" sz="quarter" idx="4"/>
          </p:nvPr>
        </p:nvSpPr>
        <p:spPr>
          <a:xfrm>
            <a:off x="8229600" y="6248400"/>
            <a:ext cx="533400" cy="3810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Tw Cen MT" charset="0"/>
              </a:defRPr>
            </a:lvl1pPr>
          </a:lstStyle>
          <a:p>
            <a:pPr fontAlgn="base">
              <a:spcBef>
                <a:spcPct val="0"/>
              </a:spcBef>
              <a:spcAft>
                <a:spcPct val="0"/>
              </a:spcAft>
            </a:pPr>
            <a:fld id="{38702C3F-D7FF-449C-9C1A-2234F31883AC}" type="slidenum">
              <a:rPr lang="en-US" altLang="en-US" sz="1400" b="1">
                <a:solidFill>
                  <a:srgbClr val="8B8178"/>
                </a:solidFill>
                <a:cs typeface="Arial" charset="0"/>
              </a:rPr>
              <a:pPr fontAlgn="base">
                <a:spcBef>
                  <a:spcPct val="0"/>
                </a:spcBef>
                <a:spcAft>
                  <a:spcPct val="0"/>
                </a:spcAft>
              </a:pPr>
              <a:t>‹#›</a:t>
            </a:fld>
            <a:endParaRPr lang="en-US" altLang="en-US" sz="1400" b="1" dirty="0">
              <a:solidFill>
                <a:srgbClr val="8B8178"/>
              </a:solidFill>
              <a:cs typeface="Arial" charset="0"/>
            </a:endParaRPr>
          </a:p>
        </p:txBody>
      </p:sp>
      <p:cxnSp>
        <p:nvCxnSpPr>
          <p:cNvPr id="4" name="Straight Connector 3"/>
          <p:cNvCxnSpPr/>
          <p:nvPr userDrawn="1"/>
        </p:nvCxnSpPr>
        <p:spPr>
          <a:xfrm>
            <a:off x="609600" y="6248400"/>
            <a:ext cx="8153400" cy="7937"/>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478520543"/>
      </p:ext>
    </p:extLst>
  </p:cSld>
  <p:clrMap bg1="lt1" tx1="dk1" bg2="lt2" tx2="dk2" accent1="accent1" accent2="accent2" accent3="accent3" accent4="accent4" accent5="accent5" accent6="accent6" hlink="hlink" folHlink="folHlink"/>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600" kern="1200">
          <a:solidFill>
            <a:schemeClr val="tx2"/>
          </a:solidFill>
          <a:latin typeface="Arial" panose="020B0604020202020204" pitchFamily="34" charset="0"/>
          <a:ea typeface="ＭＳ Ｐゴシック" charset="-128"/>
          <a:cs typeface="Arial" panose="020B0604020202020204" pitchFamily="34" charset="0"/>
        </a:defRPr>
      </a:lvl1pPr>
      <a:lvl2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Tw Cen MT" charset="0"/>
          <a:ea typeface="ＭＳ Ｐゴシック" charset="-128"/>
          <a:cs typeface="ＭＳ Ｐゴシック" charset="-128"/>
        </a:defRPr>
      </a:lvl6pPr>
      <a:lvl7pPr marL="914400" algn="l" rtl="0" fontAlgn="base">
        <a:spcBef>
          <a:spcPct val="0"/>
        </a:spcBef>
        <a:spcAft>
          <a:spcPct val="0"/>
        </a:spcAft>
        <a:defRPr sz="3600">
          <a:solidFill>
            <a:schemeClr val="tx2"/>
          </a:solidFill>
          <a:latin typeface="Tw Cen MT" charset="0"/>
          <a:ea typeface="ＭＳ Ｐゴシック" charset="-128"/>
          <a:cs typeface="ＭＳ Ｐゴシック" charset="-128"/>
        </a:defRPr>
      </a:lvl7pPr>
      <a:lvl8pPr marL="1371600" algn="l" rtl="0" fontAlgn="base">
        <a:spcBef>
          <a:spcPct val="0"/>
        </a:spcBef>
        <a:spcAft>
          <a:spcPct val="0"/>
        </a:spcAft>
        <a:defRPr sz="3600">
          <a:solidFill>
            <a:schemeClr val="tx2"/>
          </a:solidFill>
          <a:latin typeface="Tw Cen MT" charset="0"/>
          <a:ea typeface="ＭＳ Ｐゴシック" charset="-128"/>
          <a:cs typeface="ＭＳ Ｐゴシック" charset="-128"/>
        </a:defRPr>
      </a:lvl8pPr>
      <a:lvl9pPr marL="1828800" algn="l" rtl="0" fontAlgn="base">
        <a:spcBef>
          <a:spcPct val="0"/>
        </a:spcBef>
        <a:spcAft>
          <a:spcPct val="0"/>
        </a:spcAft>
        <a:defRPr sz="3600">
          <a:solidFill>
            <a:schemeClr val="tx2"/>
          </a:solidFill>
          <a:latin typeface="Tw Cen MT" charset="0"/>
          <a:ea typeface="ＭＳ Ｐゴシック" charset="-128"/>
          <a:cs typeface="ＭＳ Ｐゴシック" charset="-128"/>
        </a:defRPr>
      </a:lvl9pPr>
    </p:titleStyle>
    <p:bodyStyle>
      <a:lvl1pPr marL="319088" indent="-319088" algn="l" rtl="0" eaLnBrk="0" fontAlgn="base" hangingPunct="0">
        <a:spcBef>
          <a:spcPts val="700"/>
        </a:spcBef>
        <a:spcAft>
          <a:spcPct val="0"/>
        </a:spcAft>
        <a:buClr>
          <a:schemeClr val="accent2"/>
        </a:buClr>
        <a:buSzPct val="60000"/>
        <a:buFont typeface="Wingdings" charset="2"/>
        <a:buChar char=""/>
        <a:defRPr sz="2900" kern="1200">
          <a:solidFill>
            <a:schemeClr val="tx1"/>
          </a:solidFill>
          <a:latin typeface="Arial" panose="020B0604020202020204" pitchFamily="34" charset="0"/>
          <a:ea typeface="ＭＳ Ｐゴシック" charset="-128"/>
          <a:cs typeface="Arial" panose="020B0604020202020204" pitchFamily="34" charset="0"/>
        </a:defRPr>
      </a:lvl1pPr>
      <a:lvl2pPr marL="639763" indent="-273050" algn="l" rtl="0" eaLnBrk="0" fontAlgn="base" hangingPunct="0">
        <a:spcBef>
          <a:spcPts val="550"/>
        </a:spcBef>
        <a:spcAft>
          <a:spcPct val="0"/>
        </a:spcAft>
        <a:buClr>
          <a:schemeClr val="accent1"/>
        </a:buClr>
        <a:buSzPct val="70000"/>
        <a:buFont typeface="Wingdings 2" charset="2"/>
        <a:buChar char=""/>
        <a:defRPr sz="2600" kern="1200">
          <a:solidFill>
            <a:schemeClr val="tx1"/>
          </a:solidFill>
          <a:latin typeface="Arial" panose="020B0604020202020204" pitchFamily="34" charset="0"/>
          <a:ea typeface="ＭＳ Ｐゴシック" charset="-128"/>
          <a:cs typeface="Arial" panose="020B0604020202020204" pitchFamily="34" charset="0"/>
        </a:defRPr>
      </a:lvl2pPr>
      <a:lvl3pPr marL="914400" indent="-228600" algn="l" rtl="0" eaLnBrk="0" fontAlgn="base" hangingPunct="0">
        <a:spcBef>
          <a:spcPts val="500"/>
        </a:spcBef>
        <a:spcAft>
          <a:spcPct val="0"/>
        </a:spcAft>
        <a:buClr>
          <a:schemeClr val="accent2"/>
        </a:buClr>
        <a:buSzPct val="75000"/>
        <a:buFont typeface="Wingdings" charset="2"/>
        <a:buChar char=""/>
        <a:defRPr sz="2300" kern="1200">
          <a:solidFill>
            <a:schemeClr val="tx1"/>
          </a:solidFill>
          <a:latin typeface="Arial" panose="020B0604020202020204" pitchFamily="34" charset="0"/>
          <a:ea typeface="ＭＳ Ｐゴシック" charset="-128"/>
          <a:cs typeface="Arial" panose="020B0604020202020204" pitchFamily="34" charset="0"/>
        </a:defRPr>
      </a:lvl3pPr>
      <a:lvl4pPr marL="1371600" indent="-228600" algn="l" rtl="0" eaLnBrk="0" fontAlgn="base" hangingPunct="0">
        <a:spcBef>
          <a:spcPts val="400"/>
        </a:spcBef>
        <a:spcAft>
          <a:spcPct val="0"/>
        </a:spcAft>
        <a:buClr>
          <a:srgbClr val="A5AB81"/>
        </a:buClr>
        <a:buSzPct val="7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4pPr>
      <a:lvl5pPr marL="1828800" indent="-228600" algn="l" rtl="0" eaLnBrk="0" fontAlgn="base" hangingPunct="0">
        <a:spcBef>
          <a:spcPts val="400"/>
        </a:spcBef>
        <a:spcAft>
          <a:spcPct val="0"/>
        </a:spcAft>
        <a:buClr>
          <a:srgbClr val="D8B25C"/>
        </a:buClr>
        <a:buSzPct val="6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12"/>
          <p:cNvSpPr>
            <a:spLocks noGrp="1"/>
          </p:cNvSpPr>
          <p:nvPr>
            <p:ph type="body" idx="1"/>
          </p:nvPr>
        </p:nvSpPr>
        <p:spPr bwMode="auto">
          <a:xfrm>
            <a:off x="612775" y="1404938"/>
            <a:ext cx="81534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r>
              <a:rPr lang="en-US" b="1" smtClean="0">
                <a:solidFill>
                  <a:srgbClr val="8B8178"/>
                </a:solidFill>
              </a:rPr>
              <a:t>September 3, 2013</a:t>
            </a:r>
            <a:endParaRPr lang="en-US" b="1" dirty="0">
              <a:solidFill>
                <a:srgbClr val="8B8178"/>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r>
              <a:rPr lang="en-US" b="1" smtClean="0">
                <a:solidFill>
                  <a:srgbClr val="8B8178"/>
                </a:solidFill>
              </a:rPr>
              <a:t>NIPN Learning Community Webinar  </a:t>
            </a:r>
            <a:endParaRPr lang="en-US" b="1" dirty="0">
              <a:solidFill>
                <a:srgbClr val="8B8178"/>
              </a:solidFill>
            </a:endParaRPr>
          </a:p>
        </p:txBody>
      </p:sp>
      <p:sp>
        <p:nvSpPr>
          <p:cNvPr id="7" name="Rectangle 6"/>
          <p:cNvSpPr/>
          <p:nvPr/>
        </p:nvSpPr>
        <p:spPr bwMode="white">
          <a:xfrm>
            <a:off x="0" y="1235075"/>
            <a:ext cx="9144000" cy="1595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0" b="1">
              <a:solidFill>
                <a:prstClr val="white"/>
              </a:solidFill>
            </a:endParaRPr>
          </a:p>
        </p:txBody>
      </p:sp>
      <p:sp>
        <p:nvSpPr>
          <p:cNvPr id="8" name="Rectangle 7"/>
          <p:cNvSpPr/>
          <p:nvPr/>
        </p:nvSpPr>
        <p:spPr>
          <a:xfrm>
            <a:off x="0" y="10509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0" b="1">
              <a:solidFill>
                <a:prstClr val="white"/>
              </a:solidFill>
            </a:endParaRPr>
          </a:p>
        </p:txBody>
      </p:sp>
      <p:sp>
        <p:nvSpPr>
          <p:cNvPr id="9" name="Rectangle 8"/>
          <p:cNvSpPr/>
          <p:nvPr/>
        </p:nvSpPr>
        <p:spPr>
          <a:xfrm>
            <a:off x="590550" y="10509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0" b="1">
              <a:solidFill>
                <a:prstClr val="white"/>
              </a:solidFill>
            </a:endParaRPr>
          </a:p>
        </p:txBody>
      </p:sp>
      <p:sp>
        <p:nvSpPr>
          <p:cNvPr id="10" name="Slide Number Placeholder 3"/>
          <p:cNvSpPr>
            <a:spLocks noGrp="1"/>
          </p:cNvSpPr>
          <p:nvPr>
            <p:ph type="sldNum" sz="quarter" idx="4"/>
          </p:nvPr>
        </p:nvSpPr>
        <p:spPr>
          <a:xfrm>
            <a:off x="8229600" y="6248400"/>
            <a:ext cx="533400" cy="3810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Tw Cen MT" charset="0"/>
              </a:defRPr>
            </a:lvl1pPr>
          </a:lstStyle>
          <a:p>
            <a:pPr fontAlgn="base">
              <a:spcBef>
                <a:spcPct val="0"/>
              </a:spcBef>
              <a:spcAft>
                <a:spcPct val="0"/>
              </a:spcAft>
            </a:pPr>
            <a:fld id="{38702C3F-D7FF-449C-9C1A-2234F31883AC}" type="slidenum">
              <a:rPr lang="en-US" altLang="en-US" sz="1400" b="1">
                <a:solidFill>
                  <a:srgbClr val="8B8178"/>
                </a:solidFill>
                <a:cs typeface="Arial" charset="0"/>
              </a:rPr>
              <a:pPr fontAlgn="base">
                <a:spcBef>
                  <a:spcPct val="0"/>
                </a:spcBef>
                <a:spcAft>
                  <a:spcPct val="0"/>
                </a:spcAft>
              </a:pPr>
              <a:t>‹#›</a:t>
            </a:fld>
            <a:endParaRPr lang="en-US" altLang="en-US" sz="1400" b="1" dirty="0">
              <a:solidFill>
                <a:srgbClr val="8B8178"/>
              </a:solidFill>
              <a:cs typeface="Arial" charset="0"/>
            </a:endParaRPr>
          </a:p>
        </p:txBody>
      </p:sp>
      <p:cxnSp>
        <p:nvCxnSpPr>
          <p:cNvPr id="4" name="Straight Connector 3"/>
          <p:cNvCxnSpPr/>
          <p:nvPr userDrawn="1"/>
        </p:nvCxnSpPr>
        <p:spPr>
          <a:xfrm>
            <a:off x="609600" y="6248400"/>
            <a:ext cx="8153400" cy="7937"/>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27558707"/>
      </p:ext>
    </p:extLst>
  </p:cSld>
  <p:clrMap bg1="lt1" tx1="dk1" bg2="lt2" tx2="dk2" accent1="accent1" accent2="accent2" accent3="accent3" accent4="accent4" accent5="accent5" accent6="accent6" hlink="hlink" folHlink="folHlink"/>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600" kern="1200">
          <a:solidFill>
            <a:schemeClr val="tx2"/>
          </a:solidFill>
          <a:latin typeface="Arial" panose="020B0604020202020204" pitchFamily="34" charset="0"/>
          <a:ea typeface="ＭＳ Ｐゴシック" charset="-128"/>
          <a:cs typeface="Arial" panose="020B0604020202020204" pitchFamily="34" charset="0"/>
        </a:defRPr>
      </a:lvl1pPr>
      <a:lvl2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Tw Cen MT" charset="0"/>
          <a:ea typeface="ＭＳ Ｐゴシック" charset="-128"/>
          <a:cs typeface="ＭＳ Ｐゴシック" charset="-128"/>
        </a:defRPr>
      </a:lvl6pPr>
      <a:lvl7pPr marL="914400" algn="l" rtl="0" fontAlgn="base">
        <a:spcBef>
          <a:spcPct val="0"/>
        </a:spcBef>
        <a:spcAft>
          <a:spcPct val="0"/>
        </a:spcAft>
        <a:defRPr sz="3600">
          <a:solidFill>
            <a:schemeClr val="tx2"/>
          </a:solidFill>
          <a:latin typeface="Tw Cen MT" charset="0"/>
          <a:ea typeface="ＭＳ Ｐゴシック" charset="-128"/>
          <a:cs typeface="ＭＳ Ｐゴシック" charset="-128"/>
        </a:defRPr>
      </a:lvl7pPr>
      <a:lvl8pPr marL="1371600" algn="l" rtl="0" fontAlgn="base">
        <a:spcBef>
          <a:spcPct val="0"/>
        </a:spcBef>
        <a:spcAft>
          <a:spcPct val="0"/>
        </a:spcAft>
        <a:defRPr sz="3600">
          <a:solidFill>
            <a:schemeClr val="tx2"/>
          </a:solidFill>
          <a:latin typeface="Tw Cen MT" charset="0"/>
          <a:ea typeface="ＭＳ Ｐゴシック" charset="-128"/>
          <a:cs typeface="ＭＳ Ｐゴシック" charset="-128"/>
        </a:defRPr>
      </a:lvl8pPr>
      <a:lvl9pPr marL="1828800" algn="l" rtl="0" fontAlgn="base">
        <a:spcBef>
          <a:spcPct val="0"/>
        </a:spcBef>
        <a:spcAft>
          <a:spcPct val="0"/>
        </a:spcAft>
        <a:defRPr sz="3600">
          <a:solidFill>
            <a:schemeClr val="tx2"/>
          </a:solidFill>
          <a:latin typeface="Tw Cen MT" charset="0"/>
          <a:ea typeface="ＭＳ Ｐゴシック" charset="-128"/>
          <a:cs typeface="ＭＳ Ｐゴシック" charset="-128"/>
        </a:defRPr>
      </a:lvl9pPr>
    </p:titleStyle>
    <p:bodyStyle>
      <a:lvl1pPr marL="319088" indent="-319088" algn="l" rtl="0" eaLnBrk="0" fontAlgn="base" hangingPunct="0">
        <a:spcBef>
          <a:spcPts val="700"/>
        </a:spcBef>
        <a:spcAft>
          <a:spcPct val="0"/>
        </a:spcAft>
        <a:buClr>
          <a:schemeClr val="accent2"/>
        </a:buClr>
        <a:buSzPct val="60000"/>
        <a:buFont typeface="Wingdings" charset="2"/>
        <a:buChar char=""/>
        <a:defRPr sz="2900" kern="1200">
          <a:solidFill>
            <a:schemeClr val="tx1"/>
          </a:solidFill>
          <a:latin typeface="Arial" panose="020B0604020202020204" pitchFamily="34" charset="0"/>
          <a:ea typeface="ＭＳ Ｐゴシック" charset="-128"/>
          <a:cs typeface="Arial" panose="020B0604020202020204" pitchFamily="34" charset="0"/>
        </a:defRPr>
      </a:lvl1pPr>
      <a:lvl2pPr marL="639763" indent="-273050" algn="l" rtl="0" eaLnBrk="0" fontAlgn="base" hangingPunct="0">
        <a:spcBef>
          <a:spcPts val="550"/>
        </a:spcBef>
        <a:spcAft>
          <a:spcPct val="0"/>
        </a:spcAft>
        <a:buClr>
          <a:schemeClr val="accent1"/>
        </a:buClr>
        <a:buSzPct val="70000"/>
        <a:buFont typeface="Wingdings 2" charset="2"/>
        <a:buChar char=""/>
        <a:defRPr sz="2600" kern="1200">
          <a:solidFill>
            <a:schemeClr val="tx1"/>
          </a:solidFill>
          <a:latin typeface="Arial" panose="020B0604020202020204" pitchFamily="34" charset="0"/>
          <a:ea typeface="ＭＳ Ｐゴシック" charset="-128"/>
          <a:cs typeface="Arial" panose="020B0604020202020204" pitchFamily="34" charset="0"/>
        </a:defRPr>
      </a:lvl2pPr>
      <a:lvl3pPr marL="914400" indent="-228600" algn="l" rtl="0" eaLnBrk="0" fontAlgn="base" hangingPunct="0">
        <a:spcBef>
          <a:spcPts val="500"/>
        </a:spcBef>
        <a:spcAft>
          <a:spcPct val="0"/>
        </a:spcAft>
        <a:buClr>
          <a:schemeClr val="accent2"/>
        </a:buClr>
        <a:buSzPct val="75000"/>
        <a:buFont typeface="Wingdings" charset="2"/>
        <a:buChar char=""/>
        <a:defRPr sz="2300" kern="1200">
          <a:solidFill>
            <a:schemeClr val="tx1"/>
          </a:solidFill>
          <a:latin typeface="Arial" panose="020B0604020202020204" pitchFamily="34" charset="0"/>
          <a:ea typeface="ＭＳ Ｐゴシック" charset="-128"/>
          <a:cs typeface="Arial" panose="020B0604020202020204" pitchFamily="34" charset="0"/>
        </a:defRPr>
      </a:lvl3pPr>
      <a:lvl4pPr marL="1371600" indent="-228600" algn="l" rtl="0" eaLnBrk="0" fontAlgn="base" hangingPunct="0">
        <a:spcBef>
          <a:spcPts val="400"/>
        </a:spcBef>
        <a:spcAft>
          <a:spcPct val="0"/>
        </a:spcAft>
        <a:buClr>
          <a:srgbClr val="A5AB81"/>
        </a:buClr>
        <a:buSzPct val="7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4pPr>
      <a:lvl5pPr marL="1828800" indent="-228600" algn="l" rtl="0" eaLnBrk="0" fontAlgn="base" hangingPunct="0">
        <a:spcBef>
          <a:spcPts val="400"/>
        </a:spcBef>
        <a:spcAft>
          <a:spcPct val="0"/>
        </a:spcAft>
        <a:buClr>
          <a:srgbClr val="D8B25C"/>
        </a:buClr>
        <a:buSzPct val="6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hyperlink" Target="http://nahic.ucsf.edu/wp-content/uploads/2015/05/NAHIC-Smaller-250-x-83.jpeg" TargetMode="External"/><Relationship Id="rId4" Type="http://schemas.openxmlformats.org/officeDocument/2006/relationships/image" Target="../media/image12.jpeg"/><Relationship Id="rId5" Type="http://schemas.openxmlformats.org/officeDocument/2006/relationships/image" Target="../media/image13.jpg"/><Relationship Id="rId6" Type="http://schemas.openxmlformats.org/officeDocument/2006/relationships/image" Target="../media/image14.png"/><Relationship Id="rId1" Type="http://schemas.openxmlformats.org/officeDocument/2006/relationships/slideLayout" Target="../slideLayouts/slideLayout2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4" Type="http://schemas.microsoft.com/office/2007/relationships/hdphoto" Target="../media/hdphoto1.wdp"/><Relationship Id="rId1" Type="http://schemas.openxmlformats.org/officeDocument/2006/relationships/slideLayout" Target="../slideLayouts/slideLayout2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2.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3.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5.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7.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9.xml"/><Relationship Id="rId3" Type="http://schemas.openxmlformats.org/officeDocument/2006/relationships/hyperlink" Target="http://www.nipn.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1.xml"/><Relationship Id="rId3" Type="http://schemas.openxmlformats.org/officeDocument/2006/relationships/image" Target="../media/image2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609600"/>
            <a:ext cx="8229600" cy="51435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FFFFFF"/>
                </a:solidFill>
                <a:latin typeface="Avenir Medium"/>
                <a:ea typeface="+mj-ea"/>
                <a:cs typeface="Avenir Medium"/>
              </a:defRPr>
            </a:lvl1pPr>
          </a:lstStyle>
          <a:p>
            <a:endParaRPr lang="en-US" sz="4000" b="1" dirty="0" smtClean="0">
              <a:solidFill>
                <a:srgbClr val="2B9AAA"/>
              </a:solidFill>
              <a:latin typeface="+mn-lt"/>
              <a:cs typeface="Arial" panose="020B0604020202020204" pitchFamily="34" charset="0"/>
            </a:endParaRPr>
          </a:p>
          <a:p>
            <a:endParaRPr lang="en-US" sz="4000" b="1" dirty="0">
              <a:solidFill>
                <a:srgbClr val="2B9AAA"/>
              </a:solidFill>
              <a:latin typeface="+mn-lt"/>
              <a:cs typeface="Arial" panose="020B0604020202020204" pitchFamily="34" charset="0"/>
            </a:endParaRPr>
          </a:p>
          <a:p>
            <a:endParaRPr lang="en-US" sz="4000" b="1" dirty="0">
              <a:solidFill>
                <a:srgbClr val="2B9AAA"/>
              </a:solidFill>
              <a:latin typeface="+mn-lt"/>
              <a:cs typeface="Arial" panose="020B0604020202020204" pitchFamily="34" charset="0"/>
            </a:endParaRPr>
          </a:p>
          <a:p>
            <a:r>
              <a:rPr lang="en-US" sz="4000" b="1" dirty="0" smtClean="0">
                <a:solidFill>
                  <a:srgbClr val="2B9AAA"/>
                </a:solidFill>
                <a:latin typeface="+mn-lt"/>
                <a:cs typeface="Arial" panose="020B0604020202020204" pitchFamily="34" charset="0"/>
              </a:rPr>
              <a:t>Improving Adolescent and Young Adult Clinical Practice</a:t>
            </a:r>
            <a:endParaRPr lang="en-US" sz="3200" b="1" dirty="0" smtClean="0">
              <a:solidFill>
                <a:srgbClr val="2B9AAA"/>
              </a:solidFill>
              <a:latin typeface="+mn-lt"/>
              <a:cs typeface="Arial" panose="020B0604020202020204" pitchFamily="34" charset="0"/>
            </a:endParaRPr>
          </a:p>
          <a:p>
            <a:endParaRPr lang="en-US" sz="3200" b="1" dirty="0">
              <a:solidFill>
                <a:srgbClr val="2B9AAA"/>
              </a:solidFill>
              <a:latin typeface="+mn-lt"/>
              <a:cs typeface="Arial" panose="020B0604020202020204" pitchFamily="34" charset="0"/>
            </a:endParaRPr>
          </a:p>
          <a:p>
            <a:r>
              <a:rPr lang="en-US" sz="3200" dirty="0" smtClean="0">
                <a:solidFill>
                  <a:srgbClr val="2B9AAA"/>
                </a:solidFill>
                <a:latin typeface="+mn-lt"/>
                <a:cs typeface="Arial" panose="020B0604020202020204" pitchFamily="34" charset="0"/>
              </a:rPr>
              <a:t>A Quality Improvement Approach</a:t>
            </a:r>
            <a:endParaRPr lang="en-US" sz="4000" dirty="0" smtClean="0">
              <a:solidFill>
                <a:srgbClr val="2B9AAA"/>
              </a:solidFill>
              <a:latin typeface="+mn-lt"/>
              <a:cs typeface="Arial" panose="020B0604020202020204" pitchFamily="34" charset="0"/>
            </a:endParaRPr>
          </a:p>
          <a:p>
            <a:r>
              <a:rPr lang="en-US" dirty="0" smtClean="0"/>
              <a:t> </a:t>
            </a:r>
          </a:p>
          <a:p>
            <a:endParaRPr lang="en-US" sz="2200" b="1" dirty="0">
              <a:solidFill>
                <a:schemeClr val="tx2">
                  <a:lumMod val="75000"/>
                </a:schemeClr>
              </a:solidFill>
              <a:latin typeface="+mn-lt"/>
              <a:cs typeface="Arial" panose="020B0604020202020204" pitchFamily="34" charset="0"/>
            </a:endParaRPr>
          </a:p>
          <a:p>
            <a:r>
              <a:rPr lang="en-US" sz="2200" b="1" dirty="0" smtClean="0">
                <a:solidFill>
                  <a:schemeClr val="tx2">
                    <a:lumMod val="75000"/>
                  </a:schemeClr>
                </a:solidFill>
                <a:latin typeface="+mn-lt"/>
                <a:cs typeface="Arial" panose="020B0604020202020204" pitchFamily="34" charset="0"/>
              </a:rPr>
              <a:t>Wendy S. Davis, MD FAAP</a:t>
            </a:r>
          </a:p>
          <a:p>
            <a:r>
              <a:rPr lang="en-US" sz="1800" i="1" dirty="0" smtClean="0">
                <a:solidFill>
                  <a:schemeClr val="tx2">
                    <a:lumMod val="75000"/>
                  </a:schemeClr>
                </a:solidFill>
                <a:latin typeface="+mn-lt"/>
                <a:cs typeface="Arial" panose="020B0604020202020204" pitchFamily="34" charset="0"/>
              </a:rPr>
              <a:t>Associate Director, National Improvement Partnership Network</a:t>
            </a:r>
            <a:endParaRPr lang="en-US" sz="1800" i="1" dirty="0">
              <a:solidFill>
                <a:schemeClr val="tx2">
                  <a:lumMod val="75000"/>
                </a:schemeClr>
              </a:solidFill>
              <a:latin typeface="+mn-lt"/>
              <a:cs typeface="Arial" panose="020B0604020202020204" pitchFamily="34" charset="0"/>
            </a:endParaRPr>
          </a:p>
          <a:p>
            <a:pPr>
              <a:spcBef>
                <a:spcPts val="600"/>
              </a:spcBef>
            </a:pPr>
            <a:r>
              <a:rPr lang="en-US" sz="1800" i="1" dirty="0" smtClean="0">
                <a:solidFill>
                  <a:schemeClr val="tx1"/>
                </a:solidFill>
                <a:latin typeface="+mj-lt"/>
                <a:cs typeface="Arial" panose="020B0604020202020204" pitchFamily="34" charset="0"/>
              </a:rPr>
              <a:t>September 24, 2015</a:t>
            </a:r>
          </a:p>
          <a:p>
            <a:endParaRPr lang="en-US" sz="6000" dirty="0">
              <a:solidFill>
                <a:schemeClr val="tx1"/>
              </a:solidFill>
              <a:latin typeface="+mj-lt"/>
            </a:endParaRPr>
          </a:p>
        </p:txBody>
      </p:sp>
    </p:spTree>
    <p:extLst>
      <p:ext uri="{BB962C8B-B14F-4D97-AF65-F5344CB8AC3E}">
        <p14:creationId xmlns:p14="http://schemas.microsoft.com/office/powerpoint/2010/main" val="23801344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6"/>
          <p:cNvSpPr>
            <a:spLocks noGrp="1" noChangeArrowheads="1"/>
          </p:cNvSpPr>
          <p:nvPr>
            <p:ph type="title"/>
          </p:nvPr>
        </p:nvSpPr>
        <p:spPr>
          <a:xfrm>
            <a:off x="9525" y="1600200"/>
            <a:ext cx="9144000" cy="4876800"/>
          </a:xfrm>
          <a:noFill/>
        </p:spPr>
        <p:txBody>
          <a:bodyPr/>
          <a:lstStyle/>
          <a:p>
            <a:pPr indent="63500" algn="ctr" eaLnBrk="1" hangingPunct="1"/>
            <a:r>
              <a:rPr lang="en-US" sz="3600" dirty="0" smtClean="0">
                <a:solidFill>
                  <a:srgbClr val="006600"/>
                </a:solidFill>
              </a:rPr>
              <a:t>Mission</a:t>
            </a:r>
            <a:r>
              <a:rPr lang="en-US" sz="3600" dirty="0" smtClean="0">
                <a:solidFill>
                  <a:schemeClr val="folHlink"/>
                </a:solidFill>
              </a:rPr>
              <a:t> </a:t>
            </a:r>
            <a:r>
              <a:rPr lang="en-US" sz="1800" dirty="0" smtClean="0">
                <a:solidFill>
                  <a:schemeClr val="tx1"/>
                </a:solidFill>
              </a:rPr>
              <a:t/>
            </a:r>
            <a:br>
              <a:rPr lang="en-US" sz="1800" dirty="0" smtClean="0">
                <a:solidFill>
                  <a:schemeClr val="tx1"/>
                </a:solidFill>
              </a:rPr>
            </a:br>
            <a:r>
              <a:rPr lang="en-US" sz="2400" dirty="0" smtClean="0">
                <a:solidFill>
                  <a:schemeClr val="tx1"/>
                </a:solidFill>
              </a:rPr>
              <a:t>to optimize the health of Vermont children </a:t>
            </a:r>
            <a:br>
              <a:rPr lang="en-US" sz="2400" dirty="0" smtClean="0">
                <a:solidFill>
                  <a:schemeClr val="tx1"/>
                </a:solidFill>
              </a:rPr>
            </a:br>
            <a:r>
              <a:rPr lang="en-US" sz="2400" dirty="0" smtClean="0">
                <a:solidFill>
                  <a:schemeClr val="tx1"/>
                </a:solidFill>
              </a:rPr>
              <a:t>by initiating and supporting </a:t>
            </a:r>
            <a:r>
              <a:rPr lang="en-US" sz="2400" i="1" u="sng" dirty="0" smtClean="0">
                <a:solidFill>
                  <a:schemeClr val="tx1"/>
                </a:solidFill>
              </a:rPr>
              <a:t>measurement-based</a:t>
            </a:r>
            <a:r>
              <a:rPr lang="en-US" sz="2400" dirty="0" smtClean="0">
                <a:solidFill>
                  <a:schemeClr val="tx1"/>
                </a:solidFill>
              </a:rPr>
              <a:t> efforts to </a:t>
            </a:r>
            <a:br>
              <a:rPr lang="en-US" sz="2400" dirty="0" smtClean="0">
                <a:solidFill>
                  <a:schemeClr val="tx1"/>
                </a:solidFill>
              </a:rPr>
            </a:br>
            <a:r>
              <a:rPr lang="en-US" sz="2400" dirty="0" smtClean="0">
                <a:solidFill>
                  <a:schemeClr val="tx1"/>
                </a:solidFill>
              </a:rPr>
              <a:t>enhance private and public child health practice.</a:t>
            </a:r>
            <a:r>
              <a:rPr lang="en-US" sz="3200" dirty="0" smtClean="0">
                <a:solidFill>
                  <a:schemeClr val="tx1"/>
                </a:solidFill>
              </a:rPr>
              <a:t/>
            </a:r>
            <a:br>
              <a:rPr lang="en-US" sz="3200" dirty="0" smtClean="0">
                <a:solidFill>
                  <a:schemeClr val="tx1"/>
                </a:solidFill>
              </a:rPr>
            </a:br>
            <a:r>
              <a:rPr lang="en-US" sz="1600" dirty="0" smtClean="0">
                <a:solidFill>
                  <a:schemeClr val="tx1"/>
                </a:solidFill>
              </a:rPr>
              <a:t> </a:t>
            </a:r>
            <a:r>
              <a:rPr lang="en-US" sz="3200" dirty="0" smtClean="0">
                <a:solidFill>
                  <a:schemeClr val="tx1"/>
                </a:solidFill>
              </a:rPr>
              <a:t/>
            </a:r>
            <a:br>
              <a:rPr lang="en-US" sz="3200" dirty="0" smtClean="0">
                <a:solidFill>
                  <a:schemeClr val="tx1"/>
                </a:solidFill>
              </a:rPr>
            </a:br>
            <a:r>
              <a:rPr lang="en-US" sz="3200" i="1" dirty="0" smtClean="0">
                <a:solidFill>
                  <a:srgbClr val="006600"/>
                </a:solidFill>
              </a:rPr>
              <a:t>In partnership with:</a:t>
            </a:r>
            <a:r>
              <a:rPr lang="en-US" sz="3200" dirty="0" smtClean="0">
                <a:solidFill>
                  <a:srgbClr val="006600"/>
                </a:solidFill>
              </a:rPr>
              <a:t> </a:t>
            </a:r>
            <a:r>
              <a:rPr lang="en-US" sz="1800" dirty="0" smtClean="0">
                <a:solidFill>
                  <a:schemeClr val="tx1"/>
                </a:solidFill>
              </a:rPr>
              <a:t/>
            </a:r>
            <a:br>
              <a:rPr lang="en-US" sz="1800" dirty="0" smtClean="0">
                <a:solidFill>
                  <a:schemeClr val="tx1"/>
                </a:solidFill>
              </a:rPr>
            </a:br>
            <a:r>
              <a:rPr lang="en-US" sz="1800" dirty="0" smtClean="0">
                <a:solidFill>
                  <a:schemeClr val="tx1"/>
                </a:solidFill>
              </a:rPr>
              <a:t>Vermont Department of Health  </a:t>
            </a:r>
            <a:br>
              <a:rPr lang="en-US" sz="1800" dirty="0" smtClean="0">
                <a:solidFill>
                  <a:schemeClr val="tx1"/>
                </a:solidFill>
              </a:rPr>
            </a:br>
            <a:r>
              <a:rPr lang="en-US" sz="1800" dirty="0" smtClean="0">
                <a:solidFill>
                  <a:schemeClr val="tx1"/>
                </a:solidFill>
              </a:rPr>
              <a:t>University of Vermont Depts. of Pediatrics, Family Medicine, OB, Psychiatry</a:t>
            </a:r>
            <a:br>
              <a:rPr lang="en-US" sz="1800" dirty="0" smtClean="0">
                <a:solidFill>
                  <a:schemeClr val="tx1"/>
                </a:solidFill>
              </a:rPr>
            </a:br>
            <a:r>
              <a:rPr lang="en-US" sz="1800" dirty="0" smtClean="0">
                <a:solidFill>
                  <a:schemeClr val="tx1"/>
                </a:solidFill>
              </a:rPr>
              <a:t>  Vermont Chapter of the American Academy of Pediatrics </a:t>
            </a:r>
            <a:br>
              <a:rPr lang="en-US" sz="1800" dirty="0" smtClean="0">
                <a:solidFill>
                  <a:schemeClr val="tx1"/>
                </a:solidFill>
              </a:rPr>
            </a:br>
            <a:r>
              <a:rPr lang="en-US" sz="1800" dirty="0" smtClean="0">
                <a:solidFill>
                  <a:schemeClr val="tx1"/>
                </a:solidFill>
              </a:rPr>
              <a:t>  Vermont Chapter of the American Academy of Family Physicians</a:t>
            </a:r>
            <a:br>
              <a:rPr lang="en-US" sz="1800" dirty="0" smtClean="0">
                <a:solidFill>
                  <a:schemeClr val="tx1"/>
                </a:solidFill>
              </a:rPr>
            </a:br>
            <a:r>
              <a:rPr lang="en-US" sz="1800" dirty="0" smtClean="0">
                <a:solidFill>
                  <a:schemeClr val="tx1"/>
                </a:solidFill>
              </a:rPr>
              <a:t>Department of Vermont Health Access (Medicaid)</a:t>
            </a:r>
            <a:br>
              <a:rPr lang="en-US" sz="1800" dirty="0" smtClean="0">
                <a:solidFill>
                  <a:schemeClr val="tx1"/>
                </a:solidFill>
              </a:rPr>
            </a:br>
            <a:r>
              <a:rPr lang="en-US" sz="1800" dirty="0" smtClean="0">
                <a:solidFill>
                  <a:schemeClr val="tx1"/>
                </a:solidFill>
              </a:rPr>
              <a:t>  Vermont Agency of Human Services</a:t>
            </a:r>
            <a:br>
              <a:rPr lang="en-US" sz="1800" dirty="0" smtClean="0">
                <a:solidFill>
                  <a:schemeClr val="tx1"/>
                </a:solidFill>
              </a:rPr>
            </a:br>
            <a:r>
              <a:rPr lang="en-US" sz="1800" dirty="0" smtClean="0">
                <a:solidFill>
                  <a:schemeClr val="tx1"/>
                </a:solidFill>
              </a:rPr>
              <a:t>Insurers, </a:t>
            </a:r>
            <a:r>
              <a:rPr lang="en-US" sz="1800" dirty="0" smtClean="0">
                <a:solidFill>
                  <a:schemeClr val="tx1"/>
                </a:solidFill>
                <a:cs typeface="Times New Roman" pitchFamily="18" charset="0"/>
              </a:rPr>
              <a:t>Managed Care Organizations</a:t>
            </a:r>
            <a:endParaRPr lang="en-US" sz="4000" dirty="0" smtClean="0"/>
          </a:p>
        </p:txBody>
      </p:sp>
      <p:pic>
        <p:nvPicPr>
          <p:cNvPr id="7" name="Picture 3" descr="L:\Groups\VCHIP\VCHIP Graphics &amp; Logos &amp; Templates\VCHIP\current VCHIP logos\VCHIP_LOGO_4COLOR.jpg"/>
          <p:cNvPicPr>
            <a:picLocks noChangeAspect="1" noChangeArrowheads="1"/>
          </p:cNvPicPr>
          <p:nvPr/>
        </p:nvPicPr>
        <p:blipFill>
          <a:blip r:embed="rId3" cstate="print"/>
          <a:srcRect/>
          <a:stretch>
            <a:fillRect/>
          </a:stretch>
        </p:blipFill>
        <p:spPr bwMode="auto">
          <a:xfrm>
            <a:off x="3429000" y="228600"/>
            <a:ext cx="2305050" cy="1061877"/>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3032"/>
            <a:ext cx="9372600" cy="715962"/>
          </a:xfrm>
        </p:spPr>
        <p:txBody>
          <a:bodyPr/>
          <a:lstStyle/>
          <a:p>
            <a:r>
              <a:rPr lang="en-US" sz="4000" dirty="0" smtClean="0">
                <a:ea typeface="Arial" pitchFamily="1" charset="0"/>
                <a:cs typeface="Arial" pitchFamily="1" charset="0"/>
              </a:rPr>
              <a:t/>
            </a:r>
            <a:br>
              <a:rPr lang="en-US" sz="4000" dirty="0" smtClean="0">
                <a:ea typeface="Arial" pitchFamily="1" charset="0"/>
                <a:cs typeface="Arial" pitchFamily="1" charset="0"/>
              </a:rPr>
            </a:br>
            <a:r>
              <a:rPr lang="en-US" sz="3400" dirty="0" smtClean="0">
                <a:ea typeface="Arial" pitchFamily="1" charset="0"/>
                <a:cs typeface="Arial" pitchFamily="1" charset="0"/>
              </a:rPr>
              <a:t>Clinical Practice-Based Improvement</a:t>
            </a:r>
            <a:r>
              <a:rPr lang="en-US" sz="3400" dirty="0">
                <a:ea typeface="Arial" pitchFamily="1" charset="0"/>
                <a:cs typeface="Arial" pitchFamily="1" charset="0"/>
              </a:rPr>
              <a:t/>
            </a:r>
            <a:br>
              <a:rPr lang="en-US" sz="3400" dirty="0">
                <a:ea typeface="Arial" pitchFamily="1" charset="0"/>
                <a:cs typeface="Arial" pitchFamily="1" charset="0"/>
              </a:rPr>
            </a:br>
            <a:endParaRPr lang="en-US" sz="3400" dirty="0"/>
          </a:p>
        </p:txBody>
      </p:sp>
      <p:sp>
        <p:nvSpPr>
          <p:cNvPr id="107522" name="Slide Number Placeholder 3"/>
          <p:cNvSpPr>
            <a:spLocks noGrp="1"/>
          </p:cNvSpPr>
          <p:nvPr>
            <p:ph type="sldNum" sz="quarter" idx="4294967295"/>
          </p:nvPr>
        </p:nvSpPr>
        <p:spPr>
          <a:xfrm>
            <a:off x="8470900" y="6400800"/>
            <a:ext cx="673100" cy="3190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sz="24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Wingdings" panose="05000000000000000000" pitchFamily="2" charset="2"/>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3D040358-9BFC-4D30-9983-39E755D6F828}" type="slidenum">
              <a:rPr lang="en-US" sz="1400"/>
              <a:pPr>
                <a:spcBef>
                  <a:spcPct val="0"/>
                </a:spcBef>
                <a:buClrTx/>
                <a:buFontTx/>
                <a:buNone/>
              </a:pPr>
              <a:t>11</a:t>
            </a:fld>
            <a:endParaRPr lang="en-US" sz="1400">
              <a:latin typeface="Times" panose="02020603050405020304" pitchFamily="18" charset="0"/>
            </a:endParaRPr>
          </a:p>
        </p:txBody>
      </p:sp>
      <p:sp>
        <p:nvSpPr>
          <p:cNvPr id="107523" name="Oval 2"/>
          <p:cNvSpPr>
            <a:spLocks noChangeArrowheads="1"/>
          </p:cNvSpPr>
          <p:nvPr/>
        </p:nvSpPr>
        <p:spPr bwMode="auto">
          <a:xfrm>
            <a:off x="3200400" y="1295400"/>
            <a:ext cx="2743200" cy="1524000"/>
          </a:xfrm>
          <a:prstGeom prst="ellipse">
            <a:avLst/>
          </a:prstGeom>
          <a:solidFill>
            <a:srgbClr val="FFC000"/>
          </a:solidFill>
          <a:ln w="19050">
            <a:solidFill>
              <a:schemeClr val="bg2"/>
            </a:solidFill>
            <a:round/>
            <a:headEnd/>
            <a:tailEnd/>
          </a:ln>
        </p:spPr>
        <p:txBody>
          <a:bodyPr wrap="none" anchor="ctr"/>
          <a:lstStyle>
            <a:lvl1pPr>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sz="24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Wingdings" panose="05000000000000000000" pitchFamily="2" charset="2"/>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sz="2400"/>
          </a:p>
        </p:txBody>
      </p:sp>
      <p:sp>
        <p:nvSpPr>
          <p:cNvPr id="107524" name="Oval 3"/>
          <p:cNvSpPr>
            <a:spLocks noChangeArrowheads="1"/>
          </p:cNvSpPr>
          <p:nvPr/>
        </p:nvSpPr>
        <p:spPr bwMode="auto">
          <a:xfrm>
            <a:off x="6096000" y="2514600"/>
            <a:ext cx="2743200" cy="1524000"/>
          </a:xfrm>
          <a:prstGeom prst="ellipse">
            <a:avLst/>
          </a:prstGeom>
          <a:solidFill>
            <a:srgbClr val="FFC000"/>
          </a:solidFill>
          <a:ln w="19050">
            <a:solidFill>
              <a:schemeClr val="bg2"/>
            </a:solidFill>
            <a:round/>
            <a:headEnd/>
            <a:tailEnd/>
          </a:ln>
        </p:spPr>
        <p:txBody>
          <a:bodyPr wrap="none" anchor="ctr"/>
          <a:lstStyle>
            <a:lvl1pPr>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sz="24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Wingdings" panose="05000000000000000000" pitchFamily="2" charset="2"/>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sz="2400"/>
          </a:p>
        </p:txBody>
      </p:sp>
      <p:sp>
        <p:nvSpPr>
          <p:cNvPr id="107525" name="Oval 4"/>
          <p:cNvSpPr>
            <a:spLocks noChangeArrowheads="1"/>
          </p:cNvSpPr>
          <p:nvPr/>
        </p:nvSpPr>
        <p:spPr bwMode="auto">
          <a:xfrm>
            <a:off x="5562600" y="4648200"/>
            <a:ext cx="2743200" cy="1524000"/>
          </a:xfrm>
          <a:prstGeom prst="ellipse">
            <a:avLst/>
          </a:prstGeom>
          <a:solidFill>
            <a:srgbClr val="FFC000"/>
          </a:solidFill>
          <a:ln w="19050">
            <a:solidFill>
              <a:schemeClr val="bg2"/>
            </a:solidFill>
            <a:round/>
            <a:headEnd/>
            <a:tailEnd/>
          </a:ln>
        </p:spPr>
        <p:txBody>
          <a:bodyPr wrap="none" anchor="ctr"/>
          <a:lstStyle>
            <a:lvl1pPr>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sz="24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Wingdings" panose="05000000000000000000" pitchFamily="2" charset="2"/>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sz="2400"/>
          </a:p>
        </p:txBody>
      </p:sp>
      <p:sp>
        <p:nvSpPr>
          <p:cNvPr id="107526" name="Oval 5"/>
          <p:cNvSpPr>
            <a:spLocks noChangeArrowheads="1"/>
          </p:cNvSpPr>
          <p:nvPr/>
        </p:nvSpPr>
        <p:spPr bwMode="auto">
          <a:xfrm>
            <a:off x="442913" y="2595563"/>
            <a:ext cx="2905125" cy="1581150"/>
          </a:xfrm>
          <a:prstGeom prst="ellipse">
            <a:avLst/>
          </a:prstGeom>
          <a:solidFill>
            <a:srgbClr val="FFC000"/>
          </a:solidFill>
          <a:ln w="19050">
            <a:solidFill>
              <a:schemeClr val="bg2"/>
            </a:solidFill>
            <a:round/>
            <a:headEnd/>
            <a:tailEnd/>
          </a:ln>
        </p:spPr>
        <p:txBody>
          <a:bodyPr wrap="none" anchor="ctr"/>
          <a:lstStyle>
            <a:lvl1pPr>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sz="24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Wingdings" panose="05000000000000000000" pitchFamily="2" charset="2"/>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sz="2400"/>
          </a:p>
        </p:txBody>
      </p:sp>
      <p:sp>
        <p:nvSpPr>
          <p:cNvPr id="107528" name="Text Box 7"/>
          <p:cNvSpPr txBox="1">
            <a:spLocks noChangeArrowheads="1"/>
          </p:cNvSpPr>
          <p:nvPr/>
        </p:nvSpPr>
        <p:spPr bwMode="auto">
          <a:xfrm>
            <a:off x="3276600" y="1660525"/>
            <a:ext cx="2514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sz="24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Wingdings" panose="05000000000000000000" pitchFamily="2" charset="2"/>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FontTx/>
              <a:buNone/>
            </a:pPr>
            <a:r>
              <a:rPr lang="en-US" sz="1200" b="1" dirty="0">
                <a:latin typeface="Tahoma" panose="020B0604030504040204" pitchFamily="34" charset="0"/>
                <a:cs typeface="Arial" panose="020B0604020202020204" pitchFamily="34" charset="0"/>
              </a:rPr>
              <a:t>Measures (re-measures) </a:t>
            </a:r>
          </a:p>
          <a:p>
            <a:pPr algn="ctr">
              <a:spcBef>
                <a:spcPct val="50000"/>
              </a:spcBef>
              <a:buClrTx/>
              <a:buFontTx/>
              <a:buNone/>
            </a:pPr>
            <a:r>
              <a:rPr lang="en-US" sz="1200" b="1" dirty="0">
                <a:latin typeface="Tahoma" panose="020B0604030504040204" pitchFamily="34" charset="0"/>
                <a:cs typeface="Arial" panose="020B0604020202020204" pitchFamily="34" charset="0"/>
              </a:rPr>
              <a:t>provision of care and </a:t>
            </a:r>
          </a:p>
          <a:p>
            <a:pPr algn="ctr">
              <a:spcBef>
                <a:spcPct val="50000"/>
              </a:spcBef>
              <a:buClrTx/>
              <a:buFontTx/>
              <a:buNone/>
            </a:pPr>
            <a:r>
              <a:rPr lang="en-US" sz="1200" b="1" dirty="0">
                <a:latin typeface="Tahoma" panose="020B0604030504040204" pitchFamily="34" charset="0"/>
                <a:cs typeface="Arial" panose="020B0604020202020204" pitchFamily="34" charset="0"/>
              </a:rPr>
              <a:t>outcomes</a:t>
            </a:r>
          </a:p>
        </p:txBody>
      </p:sp>
      <p:sp>
        <p:nvSpPr>
          <p:cNvPr id="107529" name="Text Box 8"/>
          <p:cNvSpPr txBox="1">
            <a:spLocks noChangeArrowheads="1"/>
          </p:cNvSpPr>
          <p:nvPr/>
        </p:nvSpPr>
        <p:spPr bwMode="auto">
          <a:xfrm>
            <a:off x="6048375" y="2890838"/>
            <a:ext cx="28956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sz="24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Wingdings" panose="05000000000000000000" pitchFamily="2" charset="2"/>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FontTx/>
              <a:buNone/>
            </a:pPr>
            <a:r>
              <a:rPr lang="en-US" sz="1200" b="1" dirty="0">
                <a:latin typeface="Tahoma" panose="020B0604030504040204" pitchFamily="34" charset="0"/>
                <a:cs typeface="Arial" panose="020B0604020202020204" pitchFamily="34" charset="0"/>
              </a:rPr>
              <a:t>Feeds results back to practices </a:t>
            </a:r>
          </a:p>
          <a:p>
            <a:pPr algn="ctr">
              <a:spcBef>
                <a:spcPct val="50000"/>
              </a:spcBef>
              <a:buClrTx/>
              <a:buFontTx/>
              <a:buNone/>
            </a:pPr>
            <a:r>
              <a:rPr lang="en-US" sz="1200" b="1" dirty="0">
                <a:latin typeface="Tahoma" panose="020B0604030504040204" pitchFamily="34" charset="0"/>
                <a:cs typeface="Arial" panose="020B0604020202020204" pitchFamily="34" charset="0"/>
              </a:rPr>
              <a:t>and shows comparison to other </a:t>
            </a:r>
          </a:p>
          <a:p>
            <a:pPr algn="ctr">
              <a:spcBef>
                <a:spcPct val="50000"/>
              </a:spcBef>
              <a:buClrTx/>
              <a:buFontTx/>
              <a:buNone/>
            </a:pPr>
            <a:r>
              <a:rPr lang="en-US" sz="1200" b="1" dirty="0">
                <a:latin typeface="Tahoma" panose="020B0604030504040204" pitchFamily="34" charset="0"/>
                <a:cs typeface="Arial" panose="020B0604020202020204" pitchFamily="34" charset="0"/>
              </a:rPr>
              <a:t>sites’ performance.</a:t>
            </a:r>
          </a:p>
        </p:txBody>
      </p:sp>
      <p:sp>
        <p:nvSpPr>
          <p:cNvPr id="107530" name="Line 9"/>
          <p:cNvSpPr>
            <a:spLocks noChangeShapeType="1"/>
          </p:cNvSpPr>
          <p:nvPr/>
        </p:nvSpPr>
        <p:spPr bwMode="auto">
          <a:xfrm>
            <a:off x="6019800" y="2286000"/>
            <a:ext cx="4572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7531" name="Line 10"/>
          <p:cNvSpPr>
            <a:spLocks noChangeShapeType="1"/>
          </p:cNvSpPr>
          <p:nvPr/>
        </p:nvSpPr>
        <p:spPr bwMode="auto">
          <a:xfrm flipH="1" flipV="1">
            <a:off x="2286000" y="4191000"/>
            <a:ext cx="3048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7532" name="Text Box 11"/>
          <p:cNvSpPr txBox="1">
            <a:spLocks noChangeArrowheads="1"/>
          </p:cNvSpPr>
          <p:nvPr/>
        </p:nvSpPr>
        <p:spPr bwMode="auto">
          <a:xfrm>
            <a:off x="5410200" y="4953000"/>
            <a:ext cx="2895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sz="24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Wingdings" panose="05000000000000000000" pitchFamily="2" charset="2"/>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FontTx/>
              <a:buNone/>
            </a:pPr>
            <a:r>
              <a:rPr lang="en-US" sz="1200" b="1" dirty="0">
                <a:latin typeface="Tahoma" panose="020B0604030504040204" pitchFamily="34" charset="0"/>
                <a:cs typeface="Arial" panose="020B0604020202020204" pitchFamily="34" charset="0"/>
              </a:rPr>
              <a:t>Coaches practices in</a:t>
            </a:r>
          </a:p>
          <a:p>
            <a:pPr algn="ctr">
              <a:spcBef>
                <a:spcPct val="50000"/>
              </a:spcBef>
              <a:buClrTx/>
              <a:buFontTx/>
              <a:buNone/>
            </a:pPr>
            <a:r>
              <a:rPr lang="en-US" sz="1200" b="1" dirty="0">
                <a:latin typeface="Tahoma" panose="020B0604030504040204" pitchFamily="34" charset="0"/>
                <a:cs typeface="Arial" panose="020B0604020202020204" pitchFamily="34" charset="0"/>
              </a:rPr>
              <a:t>choosing improvement goals </a:t>
            </a:r>
          </a:p>
          <a:p>
            <a:pPr algn="ctr">
              <a:spcBef>
                <a:spcPct val="50000"/>
              </a:spcBef>
              <a:buClrTx/>
              <a:buFontTx/>
              <a:buNone/>
            </a:pPr>
            <a:r>
              <a:rPr lang="en-US" sz="1200" b="1" dirty="0">
                <a:latin typeface="Tahoma" panose="020B0604030504040204" pitchFamily="34" charset="0"/>
                <a:cs typeface="Arial" panose="020B0604020202020204" pitchFamily="34" charset="0"/>
              </a:rPr>
              <a:t>and implementing change</a:t>
            </a:r>
          </a:p>
        </p:txBody>
      </p:sp>
      <p:sp>
        <p:nvSpPr>
          <p:cNvPr id="107533" name="Text Box 12"/>
          <p:cNvSpPr txBox="1">
            <a:spLocks noChangeArrowheads="1"/>
          </p:cNvSpPr>
          <p:nvPr/>
        </p:nvSpPr>
        <p:spPr bwMode="auto">
          <a:xfrm>
            <a:off x="457200" y="3062288"/>
            <a:ext cx="28956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sz="24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Wingdings" panose="05000000000000000000" pitchFamily="2" charset="2"/>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FontTx/>
              <a:buNone/>
            </a:pPr>
            <a:r>
              <a:rPr lang="en-US" sz="1200" b="1" dirty="0">
                <a:latin typeface="Tahoma" panose="020B0604030504040204" pitchFamily="34" charset="0"/>
                <a:cs typeface="Arial" panose="020B0604020202020204" pitchFamily="34" charset="0"/>
              </a:rPr>
              <a:t>Facilitates shared learning among</a:t>
            </a:r>
          </a:p>
          <a:p>
            <a:pPr algn="ctr">
              <a:spcBef>
                <a:spcPct val="50000"/>
              </a:spcBef>
              <a:buClrTx/>
              <a:buFontTx/>
              <a:buNone/>
            </a:pPr>
            <a:r>
              <a:rPr lang="en-US" sz="1200" b="1" dirty="0">
                <a:latin typeface="Tahoma" panose="020B0604030504040204" pitchFamily="34" charset="0"/>
                <a:cs typeface="Arial" panose="020B0604020202020204" pitchFamily="34" charset="0"/>
              </a:rPr>
              <a:t> practices through collaborative </a:t>
            </a:r>
          </a:p>
          <a:p>
            <a:pPr algn="ctr">
              <a:spcBef>
                <a:spcPct val="50000"/>
              </a:spcBef>
              <a:buClrTx/>
              <a:buFontTx/>
              <a:buNone/>
            </a:pPr>
            <a:r>
              <a:rPr lang="en-US" sz="1200" b="1" dirty="0">
                <a:latin typeface="Tahoma" panose="020B0604030504040204" pitchFamily="34" charset="0"/>
                <a:cs typeface="Arial" panose="020B0604020202020204" pitchFamily="34" charset="0"/>
              </a:rPr>
              <a:t>meetings &amp; conference calls</a:t>
            </a:r>
          </a:p>
        </p:txBody>
      </p:sp>
      <p:sp>
        <p:nvSpPr>
          <p:cNvPr id="107534" name="Line 13"/>
          <p:cNvSpPr>
            <a:spLocks noChangeShapeType="1"/>
          </p:cNvSpPr>
          <p:nvPr/>
        </p:nvSpPr>
        <p:spPr bwMode="auto">
          <a:xfrm flipH="1">
            <a:off x="7086600" y="4114800"/>
            <a:ext cx="2286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7535" name="Line 14"/>
          <p:cNvSpPr>
            <a:spLocks noChangeShapeType="1"/>
          </p:cNvSpPr>
          <p:nvPr/>
        </p:nvSpPr>
        <p:spPr bwMode="auto">
          <a:xfrm flipV="1">
            <a:off x="2438400" y="2286000"/>
            <a:ext cx="6096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7536" name="Oval 15"/>
          <p:cNvSpPr>
            <a:spLocks noChangeArrowheads="1"/>
          </p:cNvSpPr>
          <p:nvPr/>
        </p:nvSpPr>
        <p:spPr bwMode="auto">
          <a:xfrm>
            <a:off x="1752600" y="4648200"/>
            <a:ext cx="2743200" cy="1524000"/>
          </a:xfrm>
          <a:prstGeom prst="ellipse">
            <a:avLst/>
          </a:prstGeom>
          <a:solidFill>
            <a:srgbClr val="FFC000"/>
          </a:solidFill>
          <a:ln w="19050">
            <a:solidFill>
              <a:schemeClr val="bg2"/>
            </a:solidFill>
            <a:round/>
            <a:headEnd/>
            <a:tailEnd/>
          </a:ln>
        </p:spPr>
        <p:txBody>
          <a:bodyPr wrap="none" anchor="ctr"/>
          <a:lstStyle>
            <a:lvl1pPr>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sz="24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Wingdings" panose="05000000000000000000" pitchFamily="2" charset="2"/>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sz="2400"/>
          </a:p>
        </p:txBody>
      </p:sp>
      <p:sp>
        <p:nvSpPr>
          <p:cNvPr id="107537" name="Line 16"/>
          <p:cNvSpPr>
            <a:spLocks noChangeShapeType="1"/>
          </p:cNvSpPr>
          <p:nvPr/>
        </p:nvSpPr>
        <p:spPr bwMode="auto">
          <a:xfrm flipH="1">
            <a:off x="4572000" y="5410200"/>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7538" name="Text Box 17"/>
          <p:cNvSpPr txBox="1">
            <a:spLocks noChangeArrowheads="1"/>
          </p:cNvSpPr>
          <p:nvPr/>
        </p:nvSpPr>
        <p:spPr bwMode="auto">
          <a:xfrm>
            <a:off x="1676400" y="5089525"/>
            <a:ext cx="2895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sz="24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Wingdings" panose="05000000000000000000" pitchFamily="2" charset="2"/>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FontTx/>
              <a:buNone/>
            </a:pPr>
            <a:r>
              <a:rPr lang="en-US" sz="1200" b="1" dirty="0">
                <a:latin typeface="Tahoma" panose="020B0604030504040204" pitchFamily="34" charset="0"/>
                <a:cs typeface="Arial" panose="020B0604020202020204" pitchFamily="34" charset="0"/>
              </a:rPr>
              <a:t>Provide topic-specific</a:t>
            </a:r>
          </a:p>
          <a:p>
            <a:pPr algn="ctr">
              <a:spcBef>
                <a:spcPct val="50000"/>
              </a:spcBef>
              <a:buClrTx/>
              <a:buFontTx/>
              <a:buNone/>
            </a:pPr>
            <a:r>
              <a:rPr lang="en-US" sz="1200" b="1" dirty="0">
                <a:latin typeface="Tahoma" panose="020B0604030504040204" pitchFamily="34" charset="0"/>
                <a:cs typeface="Arial" panose="020B0604020202020204" pitchFamily="34" charset="0"/>
              </a:rPr>
              <a:t> improvement materials and tools</a:t>
            </a:r>
          </a:p>
        </p:txBody>
      </p:sp>
      <p:sp>
        <p:nvSpPr>
          <p:cNvPr id="107539" name="Text Box 18"/>
          <p:cNvSpPr txBox="1">
            <a:spLocks noChangeArrowheads="1"/>
          </p:cNvSpPr>
          <p:nvPr/>
        </p:nvSpPr>
        <p:spPr bwMode="auto">
          <a:xfrm>
            <a:off x="3657600" y="2976562"/>
            <a:ext cx="1981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sz="24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Wingdings" panose="05000000000000000000" pitchFamily="2" charset="2"/>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FontTx/>
              <a:buNone/>
            </a:pPr>
            <a:r>
              <a:rPr lang="en-US" sz="2400" dirty="0">
                <a:latin typeface="Tahoma" panose="020B0604030504040204" pitchFamily="34" charset="0"/>
                <a:cs typeface="Arial" panose="020B0604020202020204" pitchFamily="34" charset="0"/>
              </a:rPr>
              <a:t>Dramatically improved levels of performance</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15922"/>
            <a:ext cx="8496300" cy="1143000"/>
          </a:xfrm>
        </p:spPr>
        <p:txBody>
          <a:bodyPr/>
          <a:lstStyle/>
          <a:p>
            <a:pPr eaLnBrk="1" hangingPunct="1"/>
            <a:r>
              <a:rPr lang="en-US" altLang="en-US" dirty="0" smtClean="0"/>
              <a:t>VCHIP: Youth Health Improvement Initiative (YHII)</a:t>
            </a:r>
          </a:p>
        </p:txBody>
      </p:sp>
      <p:sp>
        <p:nvSpPr>
          <p:cNvPr id="3" name="Content Placeholder 2"/>
          <p:cNvSpPr>
            <a:spLocks noGrp="1"/>
          </p:cNvSpPr>
          <p:nvPr>
            <p:ph idx="1"/>
          </p:nvPr>
        </p:nvSpPr>
        <p:spPr>
          <a:xfrm>
            <a:off x="38100" y="1295400"/>
            <a:ext cx="8877300" cy="5059363"/>
          </a:xfrm>
        </p:spPr>
        <p:txBody>
          <a:bodyPr rtlCol="0">
            <a:normAutofit fontScale="85000" lnSpcReduction="20000"/>
          </a:bodyPr>
          <a:lstStyle/>
          <a:p>
            <a:pPr eaLnBrk="1" fontAlgn="auto" hangingPunct="1">
              <a:spcAft>
                <a:spcPts val="0"/>
              </a:spcAft>
              <a:defRPr/>
            </a:pPr>
            <a:r>
              <a:rPr lang="en-US" dirty="0" smtClean="0"/>
              <a:t>Mission</a:t>
            </a:r>
            <a:r>
              <a:rPr lang="en-US" b="0" dirty="0" smtClean="0"/>
              <a:t>: To improve the health outcomes of school-aged children and youth through high quality primary health care in Vermont</a:t>
            </a:r>
          </a:p>
          <a:p>
            <a:pPr eaLnBrk="1" fontAlgn="auto" hangingPunct="1">
              <a:spcAft>
                <a:spcPts val="0"/>
              </a:spcAft>
              <a:defRPr/>
            </a:pPr>
            <a:endParaRPr lang="en-US" b="0" dirty="0" smtClean="0"/>
          </a:p>
          <a:p>
            <a:pPr eaLnBrk="1" fontAlgn="auto" hangingPunct="1">
              <a:spcAft>
                <a:spcPts val="0"/>
              </a:spcAft>
              <a:defRPr/>
            </a:pPr>
            <a:r>
              <a:rPr lang="en-US" dirty="0" smtClean="0"/>
              <a:t>Stakeholders:</a:t>
            </a:r>
            <a:r>
              <a:rPr lang="en-US" b="0" dirty="0" smtClean="0"/>
              <a:t> health dept., Medicaid agency, payers</a:t>
            </a:r>
          </a:p>
          <a:p>
            <a:pPr eaLnBrk="1" fontAlgn="auto" hangingPunct="1">
              <a:spcAft>
                <a:spcPts val="0"/>
              </a:spcAft>
              <a:defRPr/>
            </a:pPr>
            <a:endParaRPr lang="en-US" b="0" dirty="0" smtClean="0"/>
          </a:p>
          <a:p>
            <a:pPr eaLnBrk="1" fontAlgn="auto" hangingPunct="1">
              <a:spcAft>
                <a:spcPts val="0"/>
              </a:spcAft>
              <a:defRPr/>
            </a:pPr>
            <a:r>
              <a:rPr lang="en-US" dirty="0" smtClean="0"/>
              <a:t>Target audience: </a:t>
            </a:r>
            <a:r>
              <a:rPr lang="en-US" b="0" dirty="0" smtClean="0"/>
              <a:t>all VT youth-serving PCPs (70+ pediatric &amp; family medicine practices), school nurses</a:t>
            </a:r>
          </a:p>
          <a:p>
            <a:pPr marL="0" indent="0" eaLnBrk="1" fontAlgn="auto" hangingPunct="1">
              <a:spcAft>
                <a:spcPts val="0"/>
              </a:spcAft>
              <a:buNone/>
              <a:defRPr/>
            </a:pPr>
            <a:endParaRPr lang="en-US" b="0" dirty="0"/>
          </a:p>
          <a:p>
            <a:pPr eaLnBrk="1" fontAlgn="auto" hangingPunct="1">
              <a:spcAft>
                <a:spcPts val="0"/>
              </a:spcAft>
              <a:defRPr/>
            </a:pPr>
            <a:r>
              <a:rPr lang="en-US" dirty="0" smtClean="0"/>
              <a:t>Impact:</a:t>
            </a:r>
            <a:r>
              <a:rPr lang="en-US" b="0" dirty="0"/>
              <a:t> </a:t>
            </a:r>
            <a:r>
              <a:rPr lang="en-US" b="0" dirty="0" smtClean="0"/>
              <a:t>PCPS offer high quality (</a:t>
            </a:r>
            <a:r>
              <a:rPr lang="en-US" b="0" i="1" dirty="0" smtClean="0"/>
              <a:t>Bright Futures</a:t>
            </a:r>
            <a:r>
              <a:rPr lang="en-US" b="0" dirty="0" smtClean="0"/>
              <a:t>) adolescent well care visits</a:t>
            </a:r>
          </a:p>
          <a:p>
            <a:pPr lvl="1">
              <a:spcAft>
                <a:spcPts val="0"/>
              </a:spcAft>
              <a:defRPr/>
            </a:pPr>
            <a:r>
              <a:rPr lang="en-US" b="0" dirty="0" smtClean="0"/>
              <a:t>Strength/risk assessment and brief </a:t>
            </a:r>
            <a:r>
              <a:rPr lang="en-US" b="0" dirty="0"/>
              <a:t>intervention or referral for risks</a:t>
            </a:r>
          </a:p>
          <a:p>
            <a:pPr lvl="1">
              <a:spcAft>
                <a:spcPts val="0"/>
              </a:spcAft>
              <a:defRPr/>
            </a:pPr>
            <a:r>
              <a:rPr lang="en-US" b="0" dirty="0"/>
              <a:t>Special attention to HEDIS measures for Adolescent Well </a:t>
            </a:r>
            <a:r>
              <a:rPr lang="en-US" b="0" dirty="0" smtClean="0"/>
              <a:t>Care</a:t>
            </a:r>
            <a:endParaRPr lang="en-US" b="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15922"/>
            <a:ext cx="8229600" cy="1143000"/>
          </a:xfrm>
        </p:spPr>
        <p:txBody>
          <a:bodyPr/>
          <a:lstStyle/>
          <a:p>
            <a:pPr eaLnBrk="1" hangingPunct="1"/>
            <a:r>
              <a:rPr lang="en-US" altLang="en-US" dirty="0" smtClean="0"/>
              <a:t>Accomplishments</a:t>
            </a:r>
          </a:p>
        </p:txBody>
      </p:sp>
      <p:sp>
        <p:nvSpPr>
          <p:cNvPr id="3" name="Content Placeholder 2"/>
          <p:cNvSpPr>
            <a:spLocks noGrp="1"/>
          </p:cNvSpPr>
          <p:nvPr>
            <p:ph idx="1"/>
          </p:nvPr>
        </p:nvSpPr>
        <p:spPr>
          <a:xfrm>
            <a:off x="38100" y="1066800"/>
            <a:ext cx="8877300" cy="5059363"/>
          </a:xfrm>
        </p:spPr>
        <p:txBody>
          <a:bodyPr rtlCol="0">
            <a:normAutofit fontScale="92500"/>
          </a:bodyPr>
          <a:lstStyle/>
          <a:p>
            <a:pPr eaLnBrk="1" fontAlgn="auto" hangingPunct="1">
              <a:spcAft>
                <a:spcPts val="0"/>
              </a:spcAft>
              <a:defRPr/>
            </a:pPr>
            <a:r>
              <a:rPr lang="en-US" b="0" dirty="0" smtClean="0"/>
              <a:t>Enhanced communication among PCPs and Insurers, Community Partners, School Nurses</a:t>
            </a:r>
          </a:p>
          <a:p>
            <a:pPr eaLnBrk="1" fontAlgn="auto" hangingPunct="1">
              <a:spcAft>
                <a:spcPts val="0"/>
              </a:spcAft>
              <a:defRPr/>
            </a:pPr>
            <a:endParaRPr lang="en-US" b="0" dirty="0" smtClean="0"/>
          </a:p>
          <a:p>
            <a:pPr eaLnBrk="1" fontAlgn="auto" hangingPunct="1">
              <a:spcAft>
                <a:spcPts val="0"/>
              </a:spcAft>
              <a:defRPr/>
            </a:pPr>
            <a:r>
              <a:rPr lang="en-US" b="0" dirty="0" smtClean="0"/>
              <a:t>Introduce standardized forms that encourage a complete </a:t>
            </a:r>
            <a:r>
              <a:rPr lang="en-US" b="0" i="1" dirty="0" smtClean="0"/>
              <a:t>Bright Futures </a:t>
            </a:r>
            <a:r>
              <a:rPr lang="en-US" b="0" dirty="0" smtClean="0"/>
              <a:t>Adolescent Well Exam instead of just a “sports physical”</a:t>
            </a:r>
          </a:p>
          <a:p>
            <a:pPr eaLnBrk="1" fontAlgn="auto" hangingPunct="1">
              <a:spcAft>
                <a:spcPts val="0"/>
              </a:spcAft>
              <a:defRPr/>
            </a:pPr>
            <a:endParaRPr lang="en-US" b="0" dirty="0" smtClean="0"/>
          </a:p>
          <a:p>
            <a:pPr eaLnBrk="1" fontAlgn="auto" hangingPunct="1">
              <a:spcAft>
                <a:spcPts val="0"/>
              </a:spcAft>
              <a:defRPr/>
            </a:pPr>
            <a:r>
              <a:rPr lang="en-US" b="0" dirty="0" smtClean="0"/>
              <a:t>Collaborated w/insurers to improve  adolescent health care delivery/measures (HEDIS)</a:t>
            </a:r>
          </a:p>
          <a:p>
            <a:pPr lvl="1">
              <a:spcAft>
                <a:spcPts val="0"/>
              </a:spcAft>
              <a:defRPr/>
            </a:pPr>
            <a:r>
              <a:rPr lang="en-US" b="0" dirty="0" smtClean="0"/>
              <a:t>% of youth seen for annual Adolescent Well Exams</a:t>
            </a:r>
          </a:p>
          <a:p>
            <a:pPr lvl="1">
              <a:spcAft>
                <a:spcPts val="0"/>
              </a:spcAft>
              <a:defRPr/>
            </a:pPr>
            <a:r>
              <a:rPr lang="en-US" b="0" dirty="0" smtClean="0"/>
              <a:t>% of youth screened for Chlamydia, etc.)</a:t>
            </a:r>
          </a:p>
          <a:p>
            <a:pPr eaLnBrk="1" fontAlgn="auto" hangingPunct="1">
              <a:spcAft>
                <a:spcPts val="0"/>
              </a:spcAft>
              <a:defRPr/>
            </a:pPr>
            <a:endParaRPr lang="en-US" dirty="0"/>
          </a:p>
        </p:txBody>
      </p:sp>
    </p:spTree>
    <p:extLst>
      <p:ext uri="{BB962C8B-B14F-4D97-AF65-F5344CB8AC3E}">
        <p14:creationId xmlns:p14="http://schemas.microsoft.com/office/powerpoint/2010/main" val="2509135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763000" cy="1143000"/>
          </a:xfrm>
        </p:spPr>
        <p:txBody>
          <a:bodyPr/>
          <a:lstStyle/>
          <a:p>
            <a:r>
              <a:rPr lang="en-US" dirty="0" smtClean="0"/>
              <a:t>Promotion of Comprehensive Well Exam for Sports Participation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752600"/>
            <a:ext cx="8051680" cy="3108960"/>
          </a:xfrm>
        </p:spPr>
      </p:pic>
    </p:spTree>
    <p:extLst>
      <p:ext uri="{BB962C8B-B14F-4D97-AF65-F5344CB8AC3E}">
        <p14:creationId xmlns:p14="http://schemas.microsoft.com/office/powerpoint/2010/main" val="291763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dirty="0" smtClean="0"/>
              <a:t>Accomplishments </a:t>
            </a:r>
            <a:r>
              <a:rPr lang="en-US" altLang="en-US" b="1" dirty="0" smtClean="0"/>
              <a:t>(cont’d.)</a:t>
            </a:r>
          </a:p>
        </p:txBody>
      </p:sp>
      <p:sp>
        <p:nvSpPr>
          <p:cNvPr id="3" name="Content Placeholder 2"/>
          <p:cNvSpPr>
            <a:spLocks noGrp="1"/>
          </p:cNvSpPr>
          <p:nvPr>
            <p:ph idx="1"/>
          </p:nvPr>
        </p:nvSpPr>
        <p:spPr>
          <a:xfrm>
            <a:off x="0" y="1326107"/>
            <a:ext cx="8991600" cy="4525963"/>
          </a:xfrm>
        </p:spPr>
        <p:txBody>
          <a:bodyPr rtlCol="0">
            <a:normAutofit lnSpcReduction="10000"/>
          </a:bodyPr>
          <a:lstStyle/>
          <a:p>
            <a:pPr eaLnBrk="1" fontAlgn="auto" hangingPunct="1">
              <a:spcAft>
                <a:spcPts val="0"/>
              </a:spcAft>
              <a:defRPr/>
            </a:pPr>
            <a:r>
              <a:rPr lang="en-US" b="0" dirty="0" smtClean="0"/>
              <a:t>Coaching PCPs to incorporate screening for strengths and risks into Adolescent Well Care</a:t>
            </a:r>
          </a:p>
          <a:p>
            <a:pPr marL="0" indent="0" eaLnBrk="1" fontAlgn="auto" hangingPunct="1">
              <a:spcAft>
                <a:spcPts val="0"/>
              </a:spcAft>
              <a:buNone/>
              <a:defRPr/>
            </a:pPr>
            <a:endParaRPr lang="en-US" b="0" dirty="0" smtClean="0"/>
          </a:p>
          <a:p>
            <a:pPr eaLnBrk="1" fontAlgn="auto" hangingPunct="1">
              <a:spcAft>
                <a:spcPts val="0"/>
              </a:spcAft>
              <a:defRPr/>
            </a:pPr>
            <a:r>
              <a:rPr lang="en-US" b="0" dirty="0" smtClean="0"/>
              <a:t>Development of parent information sheets on Adolescent Well Visits and Confidentiality;  sent to all pediatricians, family physicians, school nurses</a:t>
            </a:r>
          </a:p>
          <a:p>
            <a:pPr marL="0" indent="0" eaLnBrk="1" fontAlgn="auto" hangingPunct="1">
              <a:spcAft>
                <a:spcPts val="0"/>
              </a:spcAft>
              <a:buNone/>
              <a:defRPr/>
            </a:pPr>
            <a:endParaRPr lang="en-US" b="0" dirty="0" smtClean="0"/>
          </a:p>
          <a:p>
            <a:pPr eaLnBrk="1" fontAlgn="auto" hangingPunct="1">
              <a:spcAft>
                <a:spcPts val="0"/>
              </a:spcAft>
              <a:defRPr/>
            </a:pPr>
            <a:r>
              <a:rPr lang="en-US" b="0" dirty="0" smtClean="0"/>
              <a:t>Toolkit: </a:t>
            </a:r>
            <a:r>
              <a:rPr lang="en-US" b="0" i="1" dirty="0" smtClean="0"/>
              <a:t>Promoting Healthier Weight in Pediatrics</a:t>
            </a:r>
            <a:endParaRPr lang="en-US" b="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Results: Improving Adolescent HEDIS Measures through MOC QI</a:t>
            </a:r>
            <a:endParaRPr lang="en-US" dirty="0"/>
          </a:p>
        </p:txBody>
      </p:sp>
      <p:graphicFrame>
        <p:nvGraphicFramePr>
          <p:cNvPr id="3" name="Chart 2"/>
          <p:cNvGraphicFramePr/>
          <p:nvPr/>
        </p:nvGraphicFramePr>
        <p:xfrm>
          <a:off x="152400" y="1447800"/>
          <a:ext cx="4157345" cy="243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nvGraphicFramePr>
        <p:xfrm>
          <a:off x="4800600" y="1371600"/>
          <a:ext cx="4213225" cy="243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p:nvPr/>
        </p:nvGraphicFramePr>
        <p:xfrm>
          <a:off x="152400" y="3733800"/>
          <a:ext cx="4157345" cy="23571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p:nvPr/>
        </p:nvGraphicFramePr>
        <p:xfrm>
          <a:off x="4724400" y="3657600"/>
          <a:ext cx="4157345" cy="258572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smtClean="0"/>
              <a:t>Lessons Learned</a:t>
            </a:r>
          </a:p>
        </p:txBody>
      </p:sp>
      <p:sp>
        <p:nvSpPr>
          <p:cNvPr id="3" name="Content Placeholder 2"/>
          <p:cNvSpPr>
            <a:spLocks noGrp="1"/>
          </p:cNvSpPr>
          <p:nvPr>
            <p:ph idx="1"/>
          </p:nvPr>
        </p:nvSpPr>
        <p:spPr>
          <a:xfrm>
            <a:off x="-95250" y="1284027"/>
            <a:ext cx="9029700" cy="4525963"/>
          </a:xfrm>
        </p:spPr>
        <p:txBody>
          <a:bodyPr rtlCol="0">
            <a:normAutofit lnSpcReduction="10000"/>
          </a:bodyPr>
          <a:lstStyle/>
          <a:p>
            <a:pPr eaLnBrk="1" fontAlgn="auto" hangingPunct="1">
              <a:spcAft>
                <a:spcPts val="0"/>
              </a:spcAft>
              <a:defRPr/>
            </a:pPr>
            <a:r>
              <a:rPr lang="en-US" b="0" dirty="0" smtClean="0"/>
              <a:t>Offer flexible formats: learning </a:t>
            </a:r>
            <a:r>
              <a:rPr lang="en-US" b="0" dirty="0" err="1" smtClean="0"/>
              <a:t>collaboratives</a:t>
            </a:r>
            <a:r>
              <a:rPr lang="en-US" b="0" dirty="0" smtClean="0"/>
              <a:t>, in-office academic detailing, MOC Part 4 credit</a:t>
            </a:r>
          </a:p>
          <a:p>
            <a:pPr eaLnBrk="1" fontAlgn="auto" hangingPunct="1">
              <a:spcAft>
                <a:spcPts val="0"/>
              </a:spcAft>
              <a:defRPr/>
            </a:pPr>
            <a:endParaRPr lang="en-US" b="0" dirty="0" smtClean="0"/>
          </a:p>
          <a:p>
            <a:pPr eaLnBrk="1" fontAlgn="auto" hangingPunct="1">
              <a:spcAft>
                <a:spcPts val="0"/>
              </a:spcAft>
              <a:defRPr/>
            </a:pPr>
            <a:r>
              <a:rPr lang="en-US" b="0" dirty="0" smtClean="0"/>
              <a:t>Partnerships are critical: develop buy-in (improving outcomes benefits all!)</a:t>
            </a:r>
          </a:p>
          <a:p>
            <a:pPr eaLnBrk="1" fontAlgn="auto" hangingPunct="1">
              <a:spcAft>
                <a:spcPts val="0"/>
              </a:spcAft>
              <a:defRPr/>
            </a:pPr>
            <a:endParaRPr lang="en-US" b="0" dirty="0" smtClean="0"/>
          </a:p>
          <a:p>
            <a:pPr eaLnBrk="1" fontAlgn="auto" hangingPunct="1">
              <a:spcAft>
                <a:spcPts val="0"/>
              </a:spcAft>
              <a:defRPr/>
            </a:pPr>
            <a:r>
              <a:rPr lang="en-US" i="1" dirty="0" smtClean="0"/>
              <a:t>Ask youth and parents what </a:t>
            </a:r>
            <a:r>
              <a:rPr lang="en-US" i="1" u="sng" dirty="0" smtClean="0"/>
              <a:t>they</a:t>
            </a:r>
            <a:r>
              <a:rPr lang="en-US" i="1" dirty="0" smtClean="0"/>
              <a:t> want from a Well Exam</a:t>
            </a:r>
            <a:r>
              <a:rPr lang="en-US" b="0" dirty="0" smtClean="0"/>
              <a:t> – then educate PCPs/partners</a:t>
            </a:r>
          </a:p>
          <a:p>
            <a:pPr eaLnBrk="1" fontAlgn="auto" hangingPunct="1">
              <a:spcAft>
                <a:spcPts val="0"/>
              </a:spcAft>
              <a:defRPr/>
            </a:pPr>
            <a:endParaRPr lang="en-US" b="0" dirty="0" smtClean="0"/>
          </a:p>
          <a:p>
            <a:pPr eaLnBrk="1" fontAlgn="auto" hangingPunct="1">
              <a:spcAft>
                <a:spcPts val="0"/>
              </a:spcAft>
              <a:defRPr/>
            </a:pPr>
            <a:r>
              <a:rPr lang="en-US" b="0" dirty="0" smtClean="0"/>
              <a:t>Always use a STRENGTH-BASED approach!</a:t>
            </a:r>
            <a:endParaRPr lang="en-US" b="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p:cNvSpPr>
            <a:spLocks noGrp="1"/>
          </p:cNvSpPr>
          <p:nvPr>
            <p:ph type="title"/>
          </p:nvPr>
        </p:nvSpPr>
        <p:spPr>
          <a:xfrm>
            <a:off x="304800" y="15922"/>
            <a:ext cx="8229600" cy="1143000"/>
          </a:xfrm>
        </p:spPr>
        <p:txBody>
          <a:bodyPr/>
          <a:lstStyle/>
          <a:p>
            <a:pPr eaLnBrk="1" hangingPunct="1"/>
            <a:r>
              <a:rPr lang="en-US" altLang="en-US" sz="3800" dirty="0" smtClean="0"/>
              <a:t>Future Plans</a:t>
            </a:r>
          </a:p>
        </p:txBody>
      </p:sp>
      <p:sp>
        <p:nvSpPr>
          <p:cNvPr id="20483" name="Content Placeholder 7"/>
          <p:cNvSpPr>
            <a:spLocks noGrp="1"/>
          </p:cNvSpPr>
          <p:nvPr>
            <p:ph idx="1"/>
          </p:nvPr>
        </p:nvSpPr>
        <p:spPr>
          <a:xfrm>
            <a:off x="-76200" y="1158922"/>
            <a:ext cx="8991600" cy="4876800"/>
          </a:xfrm>
        </p:spPr>
        <p:txBody>
          <a:bodyPr/>
          <a:lstStyle/>
          <a:p>
            <a:pPr eaLnBrk="1" hangingPunct="1"/>
            <a:r>
              <a:rPr lang="en-US" altLang="en-US" b="0" dirty="0"/>
              <a:t>M</a:t>
            </a:r>
            <a:r>
              <a:rPr lang="en-US" altLang="en-US" b="0" dirty="0" smtClean="0"/>
              <a:t>any VT PCPs ready to offer excellent  Adolescent Well Visits, but most adolescents are NOT accessing . . .</a:t>
            </a:r>
          </a:p>
          <a:p>
            <a:pPr lvl="1" eaLnBrk="1" hangingPunct="1"/>
            <a:r>
              <a:rPr lang="en-US" altLang="en-US" b="0" dirty="0" smtClean="0"/>
              <a:t>Work with partners (school nurses, insurers) who can get the word out to parents and youth</a:t>
            </a:r>
          </a:p>
          <a:p>
            <a:pPr lvl="1" eaLnBrk="1" hangingPunct="1"/>
            <a:r>
              <a:rPr lang="en-US" altLang="en-US" dirty="0" smtClean="0"/>
              <a:t>Continue to support PCPs to increase their skills in addressing adolescent risks (obesity, depression, contraception) &amp; building adolescent strengths</a:t>
            </a:r>
          </a:p>
          <a:p>
            <a:pPr lvl="1" eaLnBrk="1" hangingPunct="1"/>
            <a:r>
              <a:rPr lang="en-US" altLang="en-US" b="0" dirty="0" smtClean="0"/>
              <a:t>Spread the word that building adolescent strengths can help mitigate the effects of ACEs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533400" y="3429000"/>
          <a:ext cx="6553200" cy="2743200"/>
        </p:xfrm>
        <a:graphic>
          <a:graphicData uri="http://schemas.openxmlformats.org/drawingml/2006/table">
            <a:tbl>
              <a:tblPr firstRow="1" bandRow="1">
                <a:tableStyleId>{5C22544A-7EE6-4342-B048-85BDC9FD1C3A}</a:tableStyleId>
              </a:tblPr>
              <a:tblGrid>
                <a:gridCol w="3429000"/>
                <a:gridCol w="3124200"/>
              </a:tblGrid>
              <a:tr h="381000">
                <a:tc>
                  <a:txBody>
                    <a:bodyPr/>
                    <a:lstStyle/>
                    <a:p>
                      <a:pPr marL="0" indent="0" algn="ctr">
                        <a:buFont typeface="Arial" panose="020B0604020202020204" pitchFamily="34" charset="0"/>
                        <a:buNone/>
                      </a:pPr>
                      <a:r>
                        <a:rPr lang="en-US" sz="2400" dirty="0" smtClean="0"/>
                        <a:t>+</a:t>
                      </a:r>
                      <a:endParaRPr lang="en-US" sz="2400" dirty="0"/>
                    </a:p>
                  </a:txBody>
                  <a:tcPr>
                    <a:solidFill>
                      <a:srgbClr val="FFC000"/>
                    </a:solidFill>
                  </a:tcPr>
                </a:tc>
                <a:tc>
                  <a:txBody>
                    <a:bodyPr/>
                    <a:lstStyle/>
                    <a:p>
                      <a:pPr marL="0" indent="0" algn="ctr">
                        <a:buFont typeface="Arial" panose="020B0604020202020204" pitchFamily="34" charset="0"/>
                        <a:buNone/>
                      </a:pPr>
                      <a:r>
                        <a:rPr lang="en-US" sz="1600" dirty="0" smtClean="0">
                          <a:sym typeface="Wingdings 3"/>
                        </a:rPr>
                        <a:t></a:t>
                      </a:r>
                      <a:endParaRPr lang="en-US" sz="1600" dirty="0"/>
                    </a:p>
                  </a:txBody>
                  <a:tcPr anchor="ctr">
                    <a:solidFill>
                      <a:srgbClr val="FFC000"/>
                    </a:solidFill>
                  </a:tcPr>
                </a:tc>
              </a:tr>
              <a:tr h="1905000">
                <a:tc>
                  <a:txBody>
                    <a:bodyPr/>
                    <a:lstStyle/>
                    <a:p>
                      <a:pPr marL="176213" marR="0" indent="-176213"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tab pos="176213" algn="l"/>
                        </a:tabLst>
                        <a:defRPr/>
                      </a:pPr>
                      <a:r>
                        <a:rPr lang="en-US" dirty="0" smtClean="0">
                          <a:latin typeface="Calibri Light" panose="020F0302020204030204" pitchFamily="34" charset="0"/>
                        </a:rPr>
                        <a:t>Engaged AAP / VAFP Chapter</a:t>
                      </a:r>
                    </a:p>
                    <a:p>
                      <a:pPr marL="176213" marR="0" indent="-176213"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tab pos="176213" algn="l"/>
                        </a:tabLst>
                        <a:defRPr/>
                      </a:pPr>
                      <a:r>
                        <a:rPr lang="en-US" dirty="0" smtClean="0">
                          <a:latin typeface="Calibri Light" panose="020F0302020204030204" pitchFamily="34" charset="0"/>
                        </a:rPr>
                        <a:t>Engagement</a:t>
                      </a:r>
                      <a:r>
                        <a:rPr lang="en-US" baseline="0" dirty="0" smtClean="0">
                          <a:latin typeface="Calibri Light" panose="020F0302020204030204" pitchFamily="34" charset="0"/>
                        </a:rPr>
                        <a:t> between education and public health at state &amp; local</a:t>
                      </a:r>
                      <a:endParaRPr lang="en-US" dirty="0" smtClean="0">
                        <a:latin typeface="Calibri Light" panose="020F0302020204030204" pitchFamily="34" charset="0"/>
                      </a:endParaRPr>
                    </a:p>
                    <a:p>
                      <a:pPr marL="176213" marR="0" indent="-176213"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tab pos="176213" algn="l"/>
                        </a:tabLst>
                        <a:defRPr/>
                      </a:pPr>
                      <a:r>
                        <a:rPr lang="en-US" dirty="0" smtClean="0">
                          <a:latin typeface="Calibri Light" panose="020F0302020204030204" pitchFamily="34" charset="0"/>
                        </a:rPr>
                        <a:t>Bright Futures</a:t>
                      </a:r>
                    </a:p>
                    <a:p>
                      <a:pPr marL="176213" marR="0" indent="-176213"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tab pos="176213" algn="l"/>
                        </a:tabLst>
                        <a:defRPr/>
                      </a:pPr>
                      <a:r>
                        <a:rPr lang="en-US" dirty="0" smtClean="0">
                          <a:latin typeface="Calibri Light" panose="020F0302020204030204" pitchFamily="34" charset="0"/>
                        </a:rPr>
                        <a:t>Strong</a:t>
                      </a:r>
                      <a:r>
                        <a:rPr lang="en-US" baseline="0" dirty="0" smtClean="0">
                          <a:latin typeface="Calibri Light" panose="020F0302020204030204" pitchFamily="34" charset="0"/>
                        </a:rPr>
                        <a:t> QI infrastructure</a:t>
                      </a:r>
                      <a:endParaRPr lang="en-US" dirty="0" smtClean="0">
                        <a:latin typeface="Calibri Light" panose="020F0302020204030204" pitchFamily="34" charset="0"/>
                      </a:endParaRPr>
                    </a:p>
                    <a:p>
                      <a:pPr marL="176213" marR="0" indent="-176213"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tab pos="176213" algn="l"/>
                        </a:tabLst>
                        <a:defRPr/>
                      </a:pPr>
                      <a:r>
                        <a:rPr lang="en-US" dirty="0" smtClean="0">
                          <a:latin typeface="Calibri Light" panose="020F0302020204030204" pitchFamily="34" charset="0"/>
                        </a:rPr>
                        <a:t>Good</a:t>
                      </a:r>
                      <a:r>
                        <a:rPr lang="en-US" baseline="0" dirty="0" smtClean="0">
                          <a:latin typeface="Calibri Light" panose="020F0302020204030204" pitchFamily="34" charset="0"/>
                        </a:rPr>
                        <a:t> relationship with Medicaid and private insurers</a:t>
                      </a:r>
                      <a:endParaRPr lang="en-US" dirty="0" smtClean="0">
                        <a:latin typeface="Calibri Light" panose="020F0302020204030204" pitchFamily="34" charset="0"/>
                      </a:endParaRPr>
                    </a:p>
                    <a:p>
                      <a:pPr marL="176213" marR="0" indent="-176213"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tab pos="176213" algn="l"/>
                        </a:tabLst>
                        <a:defRPr/>
                      </a:pPr>
                      <a:r>
                        <a:rPr lang="en-US" dirty="0" smtClean="0">
                          <a:latin typeface="Calibri Light" panose="020F0302020204030204" pitchFamily="34" charset="0"/>
                        </a:rPr>
                        <a:t>Data: School</a:t>
                      </a:r>
                      <a:r>
                        <a:rPr lang="en-US" baseline="0" dirty="0" smtClean="0">
                          <a:latin typeface="Calibri Light" panose="020F0302020204030204" pitchFamily="34" charset="0"/>
                        </a:rPr>
                        <a:t> RN report &amp; YRBS</a:t>
                      </a:r>
                      <a:endParaRPr lang="en-US" dirty="0" smtClean="0">
                        <a:latin typeface="Calibri Light" panose="020F0302020204030204" pitchFamily="34" charset="0"/>
                      </a:endParaRPr>
                    </a:p>
                  </a:txBody>
                  <a:tcPr>
                    <a:solidFill>
                      <a:srgbClr val="FFF2C9"/>
                    </a:solidFill>
                  </a:tcPr>
                </a:tc>
                <a:tc>
                  <a:txBody>
                    <a:bodyPr/>
                    <a:lstStyle/>
                    <a:p>
                      <a:pPr marL="176213" indent="-176213">
                        <a:buClr>
                          <a:srgbClr val="FFC000"/>
                        </a:buClr>
                        <a:buFont typeface="Arial" panose="020B0604020202020204" pitchFamily="34" charset="0"/>
                        <a:buChar char="•"/>
                      </a:pPr>
                      <a:r>
                        <a:rPr lang="en-US" dirty="0" smtClean="0">
                          <a:latin typeface="Calibri Light" panose="020F0302020204030204" pitchFamily="34" charset="0"/>
                        </a:rPr>
                        <a:t>Misunderstanding</a:t>
                      </a:r>
                      <a:r>
                        <a:rPr lang="en-US" baseline="0" dirty="0" smtClean="0">
                          <a:latin typeface="Calibri Light" panose="020F0302020204030204" pitchFamily="34" charset="0"/>
                        </a:rPr>
                        <a:t> by schools, families, students (well visits vs. sports clearance)</a:t>
                      </a:r>
                    </a:p>
                    <a:p>
                      <a:pPr marL="176213" indent="-176213">
                        <a:buClr>
                          <a:srgbClr val="FFC000"/>
                        </a:buClr>
                        <a:buFont typeface="Arial" panose="020B0604020202020204" pitchFamily="34" charset="0"/>
                        <a:buChar char="•"/>
                      </a:pPr>
                      <a:r>
                        <a:rPr lang="en-US" baseline="0" dirty="0" smtClean="0">
                          <a:latin typeface="Calibri Light" panose="020F0302020204030204" pitchFamily="34" charset="0"/>
                        </a:rPr>
                        <a:t>Provider capacity </a:t>
                      </a:r>
                    </a:p>
                    <a:p>
                      <a:pPr marL="176213" indent="-176213">
                        <a:buClr>
                          <a:srgbClr val="FFC000"/>
                        </a:buClr>
                        <a:buFont typeface="Arial" panose="020B0604020202020204" pitchFamily="34" charset="0"/>
                        <a:buChar char="•"/>
                      </a:pPr>
                      <a:r>
                        <a:rPr lang="en-US" baseline="0" dirty="0" smtClean="0">
                          <a:latin typeface="Calibri Light" panose="020F0302020204030204" pitchFamily="34" charset="0"/>
                        </a:rPr>
                        <a:t>System infrastructure</a:t>
                      </a:r>
                    </a:p>
                    <a:p>
                      <a:pPr marL="176213" indent="-176213">
                        <a:buClr>
                          <a:srgbClr val="FFC000"/>
                        </a:buClr>
                        <a:buFont typeface="Arial" panose="020B0604020202020204" pitchFamily="34" charset="0"/>
                        <a:buChar char="•"/>
                      </a:pPr>
                      <a:r>
                        <a:rPr lang="en-US" baseline="0" dirty="0" smtClean="0">
                          <a:latin typeface="Calibri Light" panose="020F0302020204030204" pitchFamily="34" charset="0"/>
                        </a:rPr>
                        <a:t>Provider comfort with adolescents</a:t>
                      </a:r>
                    </a:p>
                    <a:p>
                      <a:pPr marL="176213" indent="-176213">
                        <a:buClr>
                          <a:srgbClr val="FFC000"/>
                        </a:buClr>
                        <a:buFont typeface="Arial" panose="020B0604020202020204" pitchFamily="34" charset="0"/>
                        <a:buChar char="•"/>
                      </a:pPr>
                      <a:r>
                        <a:rPr lang="en-US" baseline="0" dirty="0" smtClean="0">
                          <a:latin typeface="Calibri Light" panose="020F0302020204030204" pitchFamily="34" charset="0"/>
                        </a:rPr>
                        <a:t>Data: NSCH, HEDIS, CMS416</a:t>
                      </a:r>
                    </a:p>
                  </a:txBody>
                  <a:tcPr>
                    <a:solidFill>
                      <a:srgbClr val="FFF2C9"/>
                    </a:solidFill>
                  </a:tcPr>
                </a:tc>
              </a:tr>
            </a:tbl>
          </a:graphicData>
        </a:graphic>
      </p:graphicFrame>
      <p:sp>
        <p:nvSpPr>
          <p:cNvPr id="2" name="Title 1"/>
          <p:cNvSpPr>
            <a:spLocks noGrp="1"/>
          </p:cNvSpPr>
          <p:nvPr>
            <p:ph type="title"/>
          </p:nvPr>
        </p:nvSpPr>
        <p:spPr>
          <a:xfrm>
            <a:off x="304800" y="457200"/>
            <a:ext cx="8229600" cy="381000"/>
          </a:xfrm>
          <a:effectLst>
            <a:outerShdw blurRad="50800" dist="38100" dir="5400000" algn="t" rotWithShape="0">
              <a:prstClr val="black">
                <a:alpha val="40000"/>
              </a:prstClr>
            </a:outerShdw>
          </a:effectLst>
        </p:spPr>
        <p:txBody>
          <a:bodyPr/>
          <a:lstStyle/>
          <a:p>
            <a:r>
              <a:rPr lang="en-US" sz="4000" b="1" dirty="0" smtClean="0">
                <a:latin typeface="+mj-lt"/>
              </a:rPr>
              <a:t>Vermont AYAH CoIIN Team</a:t>
            </a:r>
            <a:endParaRPr lang="en-US" sz="4000" b="1" dirty="0">
              <a:latin typeface="+mj-lt"/>
            </a:endParaRPr>
          </a:p>
        </p:txBody>
      </p:sp>
      <p:sp>
        <p:nvSpPr>
          <p:cNvPr id="3" name="Content Placeholder 2"/>
          <p:cNvSpPr>
            <a:spLocks noGrp="1"/>
          </p:cNvSpPr>
          <p:nvPr>
            <p:ph idx="1"/>
          </p:nvPr>
        </p:nvSpPr>
        <p:spPr>
          <a:xfrm>
            <a:off x="304800" y="1097280"/>
            <a:ext cx="5562600" cy="2362200"/>
          </a:xfrm>
        </p:spPr>
        <p:txBody>
          <a:bodyPr>
            <a:normAutofit lnSpcReduction="10000"/>
          </a:bodyPr>
          <a:lstStyle/>
          <a:p>
            <a:pPr>
              <a:lnSpc>
                <a:spcPct val="100000"/>
              </a:lnSpc>
              <a:spcBef>
                <a:spcPts val="0"/>
              </a:spcBef>
              <a:spcAft>
                <a:spcPts val="0"/>
              </a:spcAft>
            </a:pPr>
            <a:r>
              <a:rPr lang="en-US" sz="2600" dirty="0" smtClean="0">
                <a:latin typeface="Calibri"/>
                <a:ea typeface="ＭＳ Ｐゴシック" charset="-128"/>
                <a:cs typeface="Calibri"/>
              </a:rPr>
              <a:t>GOAL: Improve </a:t>
            </a:r>
            <a:r>
              <a:rPr lang="en-US" sz="2600" dirty="0" smtClean="0">
                <a:solidFill>
                  <a:srgbClr val="FFC000"/>
                </a:solidFill>
                <a:latin typeface="Calibri"/>
                <a:ea typeface="ＭＳ Ｐゴシック" charset="-128"/>
                <a:cs typeface="Calibri"/>
              </a:rPr>
              <a:t>access</a:t>
            </a:r>
            <a:r>
              <a:rPr lang="en-US" sz="2600" dirty="0" smtClean="0">
                <a:latin typeface="Calibri"/>
                <a:ea typeface="ＭＳ Ｐゴシック" charset="-128"/>
                <a:cs typeface="Calibri"/>
              </a:rPr>
              <a:t> &amp; </a:t>
            </a:r>
            <a:r>
              <a:rPr lang="en-US" sz="2600" dirty="0" smtClean="0">
                <a:solidFill>
                  <a:srgbClr val="FFC000"/>
                </a:solidFill>
                <a:latin typeface="Calibri"/>
                <a:ea typeface="ＭＳ Ｐゴシック" charset="-128"/>
                <a:cs typeface="Calibri"/>
              </a:rPr>
              <a:t>quality</a:t>
            </a:r>
            <a:r>
              <a:rPr lang="en-US" sz="2600" dirty="0" smtClean="0">
                <a:latin typeface="Calibri"/>
                <a:ea typeface="ＭＳ Ｐゴシック" charset="-128"/>
                <a:cs typeface="Calibri"/>
              </a:rPr>
              <a:t> </a:t>
            </a:r>
            <a:br>
              <a:rPr lang="en-US" sz="2600" dirty="0" smtClean="0">
                <a:latin typeface="Calibri"/>
                <a:ea typeface="ＭＳ Ｐゴシック" charset="-128"/>
                <a:cs typeface="Calibri"/>
              </a:rPr>
            </a:br>
            <a:r>
              <a:rPr lang="en-US" sz="2600" dirty="0" smtClean="0">
                <a:latin typeface="Calibri"/>
                <a:ea typeface="ＭＳ Ｐゴシック" charset="-128"/>
                <a:cs typeface="Calibri"/>
              </a:rPr>
              <a:t>of adolescent well visits in </a:t>
            </a:r>
            <a:r>
              <a:rPr lang="en-US" sz="2600" dirty="0" smtClean="0">
                <a:solidFill>
                  <a:srgbClr val="C00000"/>
                </a:solidFill>
                <a:latin typeface="Calibri"/>
                <a:ea typeface="ＭＳ Ｐゴシック" charset="-128"/>
                <a:cs typeface="Calibri"/>
              </a:rPr>
              <a:t>5 </a:t>
            </a:r>
            <a:r>
              <a:rPr lang="en-US" sz="2600" dirty="0" smtClean="0">
                <a:solidFill>
                  <a:schemeClr val="tx1"/>
                </a:solidFill>
                <a:latin typeface="Calibri"/>
                <a:ea typeface="ＭＳ Ｐゴシック" charset="-128"/>
                <a:cs typeface="Calibri"/>
              </a:rPr>
              <a:t>pediatric/family </a:t>
            </a:r>
            <a:r>
              <a:rPr lang="en-US" sz="2600" dirty="0" smtClean="0">
                <a:solidFill>
                  <a:srgbClr val="C00000"/>
                </a:solidFill>
                <a:latin typeface="Calibri"/>
                <a:ea typeface="ＭＳ Ｐゴシック" charset="-128"/>
                <a:cs typeface="Calibri"/>
              </a:rPr>
              <a:t>practices</a:t>
            </a:r>
          </a:p>
          <a:p>
            <a:pPr lvl="1">
              <a:lnSpc>
                <a:spcPct val="100000"/>
              </a:lnSpc>
              <a:spcBef>
                <a:spcPts val="0"/>
              </a:spcBef>
              <a:spcAft>
                <a:spcPts val="0"/>
              </a:spcAft>
            </a:pPr>
            <a:r>
              <a:rPr lang="en-US" sz="2400" dirty="0" smtClean="0">
                <a:solidFill>
                  <a:schemeClr val="accent5">
                    <a:lumMod val="75000"/>
                  </a:schemeClr>
                </a:solidFill>
                <a:latin typeface="Calibri"/>
                <a:ea typeface="ＭＳ Ｐゴシック" charset="-128"/>
                <a:cs typeface="Calibri"/>
              </a:rPr>
              <a:t>Focus groups to identify local barriers</a:t>
            </a:r>
          </a:p>
          <a:p>
            <a:pPr lvl="1">
              <a:lnSpc>
                <a:spcPct val="100000"/>
              </a:lnSpc>
              <a:spcBef>
                <a:spcPts val="0"/>
              </a:spcBef>
              <a:spcAft>
                <a:spcPts val="0"/>
              </a:spcAft>
            </a:pPr>
            <a:r>
              <a:rPr lang="en-US" sz="2400" dirty="0" smtClean="0">
                <a:solidFill>
                  <a:schemeClr val="accent5">
                    <a:lumMod val="75000"/>
                  </a:schemeClr>
                </a:solidFill>
                <a:latin typeface="Calibri"/>
                <a:ea typeface="ＭＳ Ｐゴシック" charset="-128"/>
                <a:cs typeface="Calibri"/>
              </a:rPr>
              <a:t>QI coaching </a:t>
            </a:r>
            <a:endParaRPr lang="en-US" sz="2400" dirty="0" smtClean="0">
              <a:latin typeface="Calibri"/>
              <a:ea typeface="ＭＳ Ｐゴシック" charset="-128"/>
              <a:cs typeface="Calibri"/>
            </a:endParaRPr>
          </a:p>
        </p:txBody>
      </p:sp>
      <p:sp>
        <p:nvSpPr>
          <p:cNvPr id="4" name="Slide Number Placeholder 3" hidden="1"/>
          <p:cNvSpPr>
            <a:spLocks noGrp="1"/>
          </p:cNvSpPr>
          <p:nvPr>
            <p:ph type="sldNum" sz="quarter" idx="12"/>
          </p:nvPr>
        </p:nvSpPr>
        <p:spPr/>
        <p:txBody>
          <a:bodyPr/>
          <a:lstStyle/>
          <a:p>
            <a:fld id="{E6ACC551-9D79-49C1-B9A0-EF0A64586A20}" type="slidenum">
              <a:rPr lang="en-US" smtClean="0">
                <a:solidFill>
                  <a:prstClr val="black"/>
                </a:solidFill>
              </a:rPr>
              <a:pPr/>
              <a:t>19</a:t>
            </a:fld>
            <a:endParaRPr lang="en-US">
              <a:solidFill>
                <a:prstClr val="black"/>
              </a:solidFill>
            </a:endParaRPr>
          </a:p>
        </p:txBody>
      </p:sp>
      <p:graphicFrame>
        <p:nvGraphicFramePr>
          <p:cNvPr id="5" name="Diagram 4"/>
          <p:cNvGraphicFramePr/>
          <p:nvPr>
            <p:extLst/>
          </p:nvPr>
        </p:nvGraphicFramePr>
        <p:xfrm>
          <a:off x="5105400" y="533400"/>
          <a:ext cx="40386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2193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219200"/>
          </a:xfrm>
        </p:spPr>
        <p:txBody>
          <a:bodyPr/>
          <a:lstStyle/>
          <a:p>
            <a:r>
              <a:rPr lang="en-US" dirty="0" smtClean="0"/>
              <a:t>Session Objectives</a:t>
            </a:r>
            <a:endParaRPr lang="en-US" dirty="0"/>
          </a:p>
        </p:txBody>
      </p:sp>
      <p:sp>
        <p:nvSpPr>
          <p:cNvPr id="3" name="Content Placeholder 2"/>
          <p:cNvSpPr>
            <a:spLocks noGrp="1"/>
          </p:cNvSpPr>
          <p:nvPr>
            <p:ph idx="1"/>
          </p:nvPr>
        </p:nvSpPr>
        <p:spPr>
          <a:xfrm>
            <a:off x="228600" y="1066800"/>
            <a:ext cx="8382000" cy="5181600"/>
          </a:xfrm>
        </p:spPr>
        <p:txBody>
          <a:bodyPr>
            <a:normAutofit fontScale="40000" lnSpcReduction="20000"/>
          </a:bodyPr>
          <a:lstStyle/>
          <a:p>
            <a:pPr>
              <a:lnSpc>
                <a:spcPct val="120000"/>
              </a:lnSpc>
              <a:spcBef>
                <a:spcPts val="600"/>
              </a:spcBef>
            </a:pPr>
            <a:r>
              <a:rPr lang="en-US" sz="6500" b="0" dirty="0" smtClean="0"/>
              <a:t>Identify similarities between applying quality improvement (QI) methods in </a:t>
            </a:r>
            <a:r>
              <a:rPr lang="en-US" sz="6500" b="0" i="1" dirty="0" smtClean="0"/>
              <a:t>public health </a:t>
            </a:r>
            <a:r>
              <a:rPr lang="en-US" sz="6500" b="0" dirty="0" smtClean="0"/>
              <a:t>and </a:t>
            </a:r>
            <a:r>
              <a:rPr lang="en-US" sz="6500" b="0" i="1" dirty="0" smtClean="0"/>
              <a:t>health care delivery </a:t>
            </a:r>
            <a:r>
              <a:rPr lang="en-US" sz="6500" b="0" dirty="0" smtClean="0"/>
              <a:t>settings</a:t>
            </a:r>
          </a:p>
          <a:p>
            <a:pPr>
              <a:lnSpc>
                <a:spcPct val="120000"/>
              </a:lnSpc>
              <a:spcBef>
                <a:spcPts val="600"/>
              </a:spcBef>
            </a:pPr>
            <a:r>
              <a:rPr lang="en-US" sz="6500" b="0" dirty="0" smtClean="0"/>
              <a:t>Describe examples of clinical practice-based projects designed to improve AYA healthcare access &amp; quality</a:t>
            </a:r>
          </a:p>
          <a:p>
            <a:pPr lvl="1">
              <a:lnSpc>
                <a:spcPct val="120000"/>
              </a:lnSpc>
              <a:spcBef>
                <a:spcPts val="600"/>
              </a:spcBef>
            </a:pPr>
            <a:r>
              <a:rPr lang="en-US" sz="5800" b="0" dirty="0" smtClean="0"/>
              <a:t>Consider AYAH </a:t>
            </a:r>
            <a:r>
              <a:rPr lang="en-US" sz="5800" i="1" dirty="0" smtClean="0"/>
              <a:t>measures</a:t>
            </a:r>
            <a:r>
              <a:rPr lang="en-US" sz="5800" b="0" dirty="0" smtClean="0"/>
              <a:t> that may be used in your project(s)</a:t>
            </a:r>
          </a:p>
          <a:p>
            <a:pPr>
              <a:lnSpc>
                <a:spcPct val="120000"/>
              </a:lnSpc>
              <a:spcBef>
                <a:spcPts val="600"/>
              </a:spcBef>
            </a:pPr>
            <a:r>
              <a:rPr lang="en-US" sz="6500" b="0" dirty="0" smtClean="0"/>
              <a:t>Review your state team’s proposed project:</a:t>
            </a:r>
          </a:p>
          <a:p>
            <a:pPr lvl="1">
              <a:lnSpc>
                <a:spcPct val="120000"/>
              </a:lnSpc>
              <a:spcBef>
                <a:spcPts val="600"/>
              </a:spcBef>
            </a:pPr>
            <a:r>
              <a:rPr lang="en-US" sz="5800" b="0" dirty="0" smtClean="0"/>
              <a:t>Is it feasible?</a:t>
            </a:r>
          </a:p>
          <a:p>
            <a:pPr lvl="1">
              <a:lnSpc>
                <a:spcPct val="120000"/>
              </a:lnSpc>
              <a:spcBef>
                <a:spcPts val="600"/>
              </a:spcBef>
            </a:pPr>
            <a:r>
              <a:rPr lang="en-US" sz="5800" b="0" dirty="0" smtClean="0"/>
              <a:t>Do you have a “SMART” aim?</a:t>
            </a:r>
          </a:p>
          <a:p>
            <a:pPr lvl="1">
              <a:lnSpc>
                <a:spcPct val="120000"/>
              </a:lnSpc>
              <a:spcBef>
                <a:spcPts val="600"/>
              </a:spcBef>
            </a:pPr>
            <a:r>
              <a:rPr lang="en-US" sz="5800" b="0" dirty="0" smtClean="0"/>
              <a:t>Do you wish to modify your project plan?</a:t>
            </a:r>
            <a:endParaRPr lang="en-US" sz="5800" dirty="0"/>
          </a:p>
        </p:txBody>
      </p:sp>
      <p:sp>
        <p:nvSpPr>
          <p:cNvPr id="4" name="Slide Number Placeholder 3"/>
          <p:cNvSpPr>
            <a:spLocks noGrp="1"/>
          </p:cNvSpPr>
          <p:nvPr>
            <p:ph type="sldNum" sz="quarter" idx="12"/>
          </p:nvPr>
        </p:nvSpPr>
        <p:spPr/>
        <p:txBody>
          <a:bodyPr/>
          <a:lstStyle/>
          <a:p>
            <a:fld id="{E6ACC551-9D79-49C1-B9A0-EF0A64586A20}" type="slidenum">
              <a:rPr lang="en-US" smtClean="0">
                <a:solidFill>
                  <a:prstClr val="black"/>
                </a:solidFill>
              </a:rPr>
              <a:pPr/>
              <a:t>2</a:t>
            </a:fld>
            <a:endParaRPr lang="en-US">
              <a:solidFill>
                <a:prstClr val="black"/>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219200"/>
          </a:xfrm>
        </p:spPr>
        <p:txBody>
          <a:bodyPr/>
          <a:lstStyle/>
          <a:p>
            <a:r>
              <a:rPr lang="en-US" dirty="0" smtClean="0"/>
              <a:t>Session Objectives</a:t>
            </a:r>
            <a:endParaRPr lang="en-US" dirty="0"/>
          </a:p>
        </p:txBody>
      </p:sp>
      <p:sp>
        <p:nvSpPr>
          <p:cNvPr id="3" name="Content Placeholder 2"/>
          <p:cNvSpPr>
            <a:spLocks noGrp="1"/>
          </p:cNvSpPr>
          <p:nvPr>
            <p:ph idx="1"/>
          </p:nvPr>
        </p:nvSpPr>
        <p:spPr>
          <a:xfrm>
            <a:off x="228600" y="1066800"/>
            <a:ext cx="8382000" cy="5181600"/>
          </a:xfrm>
        </p:spPr>
        <p:txBody>
          <a:bodyPr>
            <a:normAutofit fontScale="40000" lnSpcReduction="20000"/>
          </a:bodyPr>
          <a:lstStyle/>
          <a:p>
            <a:pPr>
              <a:lnSpc>
                <a:spcPct val="120000"/>
              </a:lnSpc>
              <a:spcBef>
                <a:spcPts val="600"/>
              </a:spcBef>
            </a:pPr>
            <a:r>
              <a:rPr lang="en-US" sz="6500" b="0" dirty="0" smtClean="0"/>
              <a:t>Identify similarities between applying quality improvement (QI) methods in </a:t>
            </a:r>
            <a:r>
              <a:rPr lang="en-US" sz="6500" b="0" i="1" dirty="0" smtClean="0"/>
              <a:t>public health </a:t>
            </a:r>
            <a:r>
              <a:rPr lang="en-US" sz="6500" b="0" dirty="0" smtClean="0"/>
              <a:t>and </a:t>
            </a:r>
            <a:r>
              <a:rPr lang="en-US" sz="6500" b="0" i="1" dirty="0" smtClean="0"/>
              <a:t>health care delivery </a:t>
            </a:r>
            <a:r>
              <a:rPr lang="en-US" sz="6500" b="0" dirty="0" smtClean="0"/>
              <a:t>settings</a:t>
            </a:r>
          </a:p>
          <a:p>
            <a:pPr>
              <a:lnSpc>
                <a:spcPct val="120000"/>
              </a:lnSpc>
              <a:spcBef>
                <a:spcPts val="600"/>
              </a:spcBef>
            </a:pPr>
            <a:r>
              <a:rPr lang="en-US" sz="6500" b="0" dirty="0" smtClean="0"/>
              <a:t>Describe examples of clinical practice-based projects designed to improve AYA healthcare access &amp; quality</a:t>
            </a:r>
          </a:p>
          <a:p>
            <a:pPr lvl="1">
              <a:lnSpc>
                <a:spcPct val="120000"/>
              </a:lnSpc>
              <a:spcBef>
                <a:spcPts val="600"/>
              </a:spcBef>
            </a:pPr>
            <a:r>
              <a:rPr lang="en-US" sz="5800" dirty="0" smtClean="0"/>
              <a:t>Consider AYAH </a:t>
            </a:r>
            <a:r>
              <a:rPr lang="en-US" sz="5800" i="1" u="sng" dirty="0" smtClean="0"/>
              <a:t>measures</a:t>
            </a:r>
            <a:r>
              <a:rPr lang="en-US" sz="5800" dirty="0" smtClean="0"/>
              <a:t> that may be used in your project(s)</a:t>
            </a:r>
          </a:p>
          <a:p>
            <a:pPr>
              <a:lnSpc>
                <a:spcPct val="120000"/>
              </a:lnSpc>
              <a:spcBef>
                <a:spcPts val="600"/>
              </a:spcBef>
            </a:pPr>
            <a:r>
              <a:rPr lang="en-US" sz="6500" b="0" dirty="0" smtClean="0"/>
              <a:t>Review your state team’s proposed project:</a:t>
            </a:r>
          </a:p>
          <a:p>
            <a:pPr lvl="1">
              <a:lnSpc>
                <a:spcPct val="120000"/>
              </a:lnSpc>
              <a:spcBef>
                <a:spcPts val="600"/>
              </a:spcBef>
            </a:pPr>
            <a:r>
              <a:rPr lang="en-US" sz="5800" b="0" dirty="0" smtClean="0"/>
              <a:t>Is it feasible?</a:t>
            </a:r>
          </a:p>
          <a:p>
            <a:pPr lvl="1">
              <a:lnSpc>
                <a:spcPct val="120000"/>
              </a:lnSpc>
              <a:spcBef>
                <a:spcPts val="600"/>
              </a:spcBef>
            </a:pPr>
            <a:r>
              <a:rPr lang="en-US" sz="5800" b="0" dirty="0" smtClean="0"/>
              <a:t>Do you have a “SMART” aim?</a:t>
            </a:r>
          </a:p>
          <a:p>
            <a:pPr lvl="1">
              <a:lnSpc>
                <a:spcPct val="120000"/>
              </a:lnSpc>
              <a:spcBef>
                <a:spcPts val="600"/>
              </a:spcBef>
            </a:pPr>
            <a:r>
              <a:rPr lang="en-US" sz="5800" b="0" dirty="0" smtClean="0"/>
              <a:t>Do you wish to modify your project plan?</a:t>
            </a:r>
            <a:endParaRPr lang="en-US" sz="5800" dirty="0"/>
          </a:p>
        </p:txBody>
      </p:sp>
      <p:sp>
        <p:nvSpPr>
          <p:cNvPr id="4" name="Slide Number Placeholder 3"/>
          <p:cNvSpPr>
            <a:spLocks noGrp="1"/>
          </p:cNvSpPr>
          <p:nvPr>
            <p:ph type="sldNum" sz="quarter" idx="12"/>
          </p:nvPr>
        </p:nvSpPr>
        <p:spPr/>
        <p:txBody>
          <a:bodyPr/>
          <a:lstStyle/>
          <a:p>
            <a:fld id="{E6ACC551-9D79-49C1-B9A0-EF0A64586A20}"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423754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979" y="152400"/>
            <a:ext cx="8229600" cy="715962"/>
          </a:xfrm>
        </p:spPr>
        <p:txBody>
          <a:bodyPr/>
          <a:lstStyle/>
          <a:p>
            <a:r>
              <a:rPr lang="en-US" sz="3800" dirty="0" smtClean="0">
                <a:solidFill>
                  <a:schemeClr val="accent5"/>
                </a:solidFill>
              </a:rPr>
              <a:t>Measurement</a:t>
            </a:r>
            <a:endParaRPr lang="en-US" sz="3800" dirty="0">
              <a:solidFill>
                <a:schemeClr val="accent5"/>
              </a:solidFill>
            </a:endParaRPr>
          </a:p>
        </p:txBody>
      </p:sp>
      <p:sp>
        <p:nvSpPr>
          <p:cNvPr id="3" name="Content Placeholder 2"/>
          <p:cNvSpPr>
            <a:spLocks noGrp="1"/>
          </p:cNvSpPr>
          <p:nvPr>
            <p:ph idx="1"/>
          </p:nvPr>
        </p:nvSpPr>
        <p:spPr>
          <a:xfrm>
            <a:off x="397379" y="845661"/>
            <a:ext cx="7924800" cy="5029200"/>
          </a:xfrm>
        </p:spPr>
        <p:txBody>
          <a:bodyPr>
            <a:normAutofit/>
          </a:bodyPr>
          <a:lstStyle/>
          <a:p>
            <a:r>
              <a:rPr lang="en-US" b="0" dirty="0" smtClean="0"/>
              <a:t>How you will know when you’ve accomplished your aim</a:t>
            </a:r>
          </a:p>
          <a:p>
            <a:r>
              <a:rPr lang="en-US" b="0" dirty="0" smtClean="0"/>
              <a:t>Measuring for improvement: different from project/program measurement</a:t>
            </a:r>
          </a:p>
          <a:p>
            <a:pPr lvl="1"/>
            <a:r>
              <a:rPr lang="en-US" b="0" dirty="0" smtClean="0"/>
              <a:t>Short cycles</a:t>
            </a:r>
          </a:p>
          <a:p>
            <a:pPr lvl="1"/>
            <a:r>
              <a:rPr lang="en-US" b="0" dirty="0" smtClean="0"/>
              <a:t>“Just enough” data</a:t>
            </a:r>
          </a:p>
          <a:p>
            <a:pPr lvl="1"/>
            <a:r>
              <a:rPr lang="en-US" b="0" dirty="0" smtClean="0"/>
              <a:t>Learning vs. Judgment/Accountability</a:t>
            </a:r>
          </a:p>
          <a:p>
            <a:pPr lvl="1"/>
            <a:r>
              <a:rPr lang="en-US" b="0" dirty="0" smtClean="0"/>
              <a:t>Failure is good!</a:t>
            </a:r>
          </a:p>
          <a:p>
            <a:pPr lvl="1"/>
            <a:r>
              <a:rPr lang="en-US" b="0" dirty="0" smtClean="0"/>
              <a:t>Quick turnaround</a:t>
            </a:r>
          </a:p>
          <a:p>
            <a:pPr lvl="1"/>
            <a:r>
              <a:rPr lang="en-US" b="0" dirty="0" smtClean="0"/>
              <a:t>Run charts – view data over time</a:t>
            </a:r>
            <a:endParaRPr lang="en-US" b="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979" y="5852160"/>
            <a:ext cx="2050120" cy="1005840"/>
          </a:xfrm>
          <a:prstGeom prst="rect">
            <a:avLst/>
          </a:prstGeom>
        </p:spPr>
      </p:pic>
    </p:spTree>
    <p:extLst>
      <p:ext uri="{BB962C8B-B14F-4D97-AF65-F5344CB8AC3E}">
        <p14:creationId xmlns:p14="http://schemas.microsoft.com/office/powerpoint/2010/main" val="3757817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13" y="152400"/>
            <a:ext cx="8458200" cy="1143000"/>
          </a:xfrm>
        </p:spPr>
        <p:txBody>
          <a:bodyPr/>
          <a:lstStyle/>
          <a:p>
            <a:r>
              <a:rPr lang="en-US" dirty="0" smtClean="0"/>
              <a:t>Adolescent &amp;Young Adult Health Measures</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564" y="1325722"/>
            <a:ext cx="5887272" cy="4629796"/>
          </a:xfrm>
          <a:prstGeom prst="rect">
            <a:avLst/>
          </a:prstGeom>
        </p:spPr>
      </p:pic>
    </p:spTree>
    <p:extLst>
      <p:ext uri="{BB962C8B-B14F-4D97-AF65-F5344CB8AC3E}">
        <p14:creationId xmlns:p14="http://schemas.microsoft.com/office/powerpoint/2010/main" val="1498780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97"/>
            <a:ext cx="8229600" cy="990600"/>
          </a:xfrm>
        </p:spPr>
        <p:txBody>
          <a:bodyPr/>
          <a:lstStyle/>
          <a:p>
            <a:r>
              <a:rPr lang="en-US" dirty="0" smtClean="0"/>
              <a:t>Acknowledgements</a:t>
            </a:r>
            <a:endParaRPr lang="en-US" dirty="0"/>
          </a:p>
        </p:txBody>
      </p:sp>
      <p:sp>
        <p:nvSpPr>
          <p:cNvPr id="3" name="Content Placeholder 2"/>
          <p:cNvSpPr>
            <a:spLocks noGrp="1"/>
          </p:cNvSpPr>
          <p:nvPr>
            <p:ph idx="1"/>
          </p:nvPr>
        </p:nvSpPr>
        <p:spPr>
          <a:xfrm>
            <a:off x="457200" y="946383"/>
            <a:ext cx="8229600" cy="4686300"/>
          </a:xfrm>
        </p:spPr>
        <p:txBody>
          <a:bodyPr>
            <a:normAutofit fontScale="77500" lnSpcReduction="20000"/>
          </a:bodyPr>
          <a:lstStyle/>
          <a:p>
            <a:r>
              <a:rPr lang="en-US" dirty="0" smtClean="0"/>
              <a:t>Barbara </a:t>
            </a:r>
            <a:r>
              <a:rPr lang="en-US" dirty="0"/>
              <a:t>Frankowski, MD, MPH and Alexandra Highet</a:t>
            </a:r>
            <a:r>
              <a:rPr lang="en-US" b="0" dirty="0"/>
              <a:t> at the National Improvement Partnership Network (NIPN), University of </a:t>
            </a:r>
            <a:r>
              <a:rPr lang="en-US" b="0" dirty="0" smtClean="0"/>
              <a:t>Vermont </a:t>
            </a:r>
          </a:p>
          <a:p>
            <a:r>
              <a:rPr lang="en-US" dirty="0" smtClean="0"/>
              <a:t>Jane </a:t>
            </a:r>
            <a:r>
              <a:rPr lang="en-US" dirty="0"/>
              <a:t>McGrath, MD</a:t>
            </a:r>
            <a:r>
              <a:rPr lang="en-US" b="0" dirty="0"/>
              <a:t>, Director of Envision New Mexico and Medical Director of the University of New Mexico School-Based Health </a:t>
            </a:r>
            <a:r>
              <a:rPr lang="en-US" b="0" dirty="0" smtClean="0"/>
              <a:t>Center</a:t>
            </a:r>
          </a:p>
          <a:p>
            <a:r>
              <a:rPr lang="en-US" dirty="0" smtClean="0"/>
              <a:t>Charles </a:t>
            </a:r>
            <a:r>
              <a:rPr lang="en-US" dirty="0"/>
              <a:t>Irwin, MD</a:t>
            </a:r>
            <a:r>
              <a:rPr lang="en-US" b="0" dirty="0"/>
              <a:t>, Director of the Adolescent and Young Adult Health National Resource Center (AYAH-NRC) and of the National Adolescent Health Information Center (NAHIC) at the University of California, San </a:t>
            </a:r>
            <a:r>
              <a:rPr lang="en-US" b="0" dirty="0" smtClean="0"/>
              <a:t>Francisco</a:t>
            </a:r>
          </a:p>
          <a:p>
            <a:r>
              <a:rPr lang="en-US" dirty="0" smtClean="0"/>
              <a:t>Sally </a:t>
            </a:r>
            <a:r>
              <a:rPr lang="en-US" dirty="0"/>
              <a:t>Adams, PhD, RN</a:t>
            </a:r>
            <a:r>
              <a:rPr lang="en-US" b="0" dirty="0"/>
              <a:t>, Data Coordinator and Analyst of </a:t>
            </a:r>
            <a:r>
              <a:rPr lang="en-US" b="0" dirty="0" smtClean="0"/>
              <a:t>NAHIC</a:t>
            </a:r>
          </a:p>
          <a:p>
            <a:r>
              <a:rPr lang="en-US" dirty="0" smtClean="0"/>
              <a:t>M</a:t>
            </a:r>
            <a:r>
              <a:rPr lang="en-US" dirty="0"/>
              <a:t>. Jane Park, MPH</a:t>
            </a:r>
            <a:r>
              <a:rPr lang="en-US" b="0" dirty="0"/>
              <a:t>, Project Coordinator of </a:t>
            </a:r>
            <a:r>
              <a:rPr lang="en-US" b="0" dirty="0" smtClean="0"/>
              <a:t>NAHIC</a:t>
            </a:r>
            <a:endParaRPr lang="en-US" b="0" dirty="0"/>
          </a:p>
        </p:txBody>
      </p:sp>
      <p:sp>
        <p:nvSpPr>
          <p:cNvPr id="4" name="Slide Number Placeholder 3"/>
          <p:cNvSpPr>
            <a:spLocks noGrp="1"/>
          </p:cNvSpPr>
          <p:nvPr>
            <p:ph type="sldNum" sz="quarter" idx="12"/>
          </p:nvPr>
        </p:nvSpPr>
        <p:spPr/>
        <p:txBody>
          <a:bodyPr/>
          <a:lstStyle/>
          <a:p>
            <a:fld id="{6E2D2B3B-882E-40F3-A32F-6DD516915044}" type="slidenum">
              <a:rPr lang="en-US" smtClean="0">
                <a:solidFill>
                  <a:srgbClr val="675E47"/>
                </a:solidFill>
              </a:rPr>
              <a:pPr/>
              <a:t>23</a:t>
            </a:fld>
            <a:endParaRPr lang="en-US" dirty="0">
              <a:solidFill>
                <a:srgbClr val="675E47"/>
              </a:solidFill>
            </a:endParaRPr>
          </a:p>
        </p:txBody>
      </p:sp>
      <p:pic>
        <p:nvPicPr>
          <p:cNvPr id="6" name="Picture 5" descr="NAHIC Smaller 250 x 83">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523140" y="5851603"/>
            <a:ext cx="1606550" cy="731520"/>
          </a:xfrm>
          <a:prstGeom prst="rect">
            <a:avLst/>
          </a:prstGeom>
          <a:noFill/>
          <a:ln>
            <a:no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5898" y="5873905"/>
            <a:ext cx="1831636" cy="73152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5831008"/>
            <a:ext cx="1592132" cy="731520"/>
          </a:xfrm>
          <a:prstGeom prst="rect">
            <a:avLst/>
          </a:prstGeom>
        </p:spPr>
      </p:pic>
    </p:spTree>
    <p:extLst>
      <p:ext uri="{BB962C8B-B14F-4D97-AF65-F5344CB8AC3E}">
        <p14:creationId xmlns:p14="http://schemas.microsoft.com/office/powerpoint/2010/main" val="10053705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304800" y="1157691"/>
            <a:ext cx="8458200" cy="5181599"/>
          </a:xfrm>
        </p:spPr>
        <p:txBody>
          <a:bodyPr>
            <a:normAutofit lnSpcReduction="10000"/>
          </a:bodyPr>
          <a:lstStyle/>
          <a:p>
            <a:r>
              <a:rPr lang="en-US" dirty="0" smtClean="0"/>
              <a:t>Goal: </a:t>
            </a:r>
            <a:r>
              <a:rPr lang="en-US" b="0" dirty="0" smtClean="0"/>
              <a:t>strengthen reporting of Improvement Partnership outcomes by establishing sets of standard measures </a:t>
            </a:r>
          </a:p>
          <a:p>
            <a:pPr lvl="1"/>
            <a:r>
              <a:rPr lang="en-US" b="0" dirty="0" smtClean="0"/>
              <a:t>Asthma</a:t>
            </a:r>
          </a:p>
          <a:p>
            <a:pPr lvl="1"/>
            <a:r>
              <a:rPr lang="en-US" b="0" dirty="0" smtClean="0"/>
              <a:t>Healthy Weight</a:t>
            </a:r>
          </a:p>
          <a:p>
            <a:pPr lvl="1"/>
            <a:r>
              <a:rPr lang="en-US" i="1" dirty="0" smtClean="0"/>
              <a:t>Adolescent and Young Adult Health Measures</a:t>
            </a:r>
          </a:p>
          <a:p>
            <a:r>
              <a:rPr lang="en-US" b="0" dirty="0" smtClean="0"/>
              <a:t>Guide practice-based efforts to provide comprehensive, high-quality preventive services (</a:t>
            </a:r>
            <a:r>
              <a:rPr lang="en-US" b="0" i="1" dirty="0" smtClean="0"/>
              <a:t>Bright Futures</a:t>
            </a:r>
            <a:r>
              <a:rPr lang="en-US" b="0" dirty="0" smtClean="0"/>
              <a:t>) visits  </a:t>
            </a:r>
          </a:p>
          <a:p>
            <a:r>
              <a:rPr lang="en-US" b="0" dirty="0" smtClean="0"/>
              <a:t>Guide efforts to improve population health</a:t>
            </a:r>
            <a:endParaRPr lang="en-US" b="0" dirty="0"/>
          </a:p>
        </p:txBody>
      </p:sp>
      <p:sp>
        <p:nvSpPr>
          <p:cNvPr id="4" name="Slide Number Placeholder 3"/>
          <p:cNvSpPr>
            <a:spLocks noGrp="1"/>
          </p:cNvSpPr>
          <p:nvPr>
            <p:ph type="sldNum" sz="quarter" idx="12"/>
          </p:nvPr>
        </p:nvSpPr>
        <p:spPr/>
        <p:txBody>
          <a:bodyPr/>
          <a:lstStyle/>
          <a:p>
            <a:fld id="{6E2D2B3B-882E-40F3-A32F-6DD516915044}" type="slidenum">
              <a:rPr lang="en-US" smtClean="0">
                <a:solidFill>
                  <a:srgbClr val="675E47"/>
                </a:solidFill>
              </a:rPr>
              <a:pPr/>
              <a:t>24</a:t>
            </a:fld>
            <a:endParaRPr lang="en-US" dirty="0">
              <a:solidFill>
                <a:srgbClr val="675E47"/>
              </a:solidFill>
            </a:endParaRPr>
          </a:p>
        </p:txBody>
      </p:sp>
    </p:spTree>
    <p:extLst>
      <p:ext uri="{BB962C8B-B14F-4D97-AF65-F5344CB8AC3E}">
        <p14:creationId xmlns:p14="http://schemas.microsoft.com/office/powerpoint/2010/main" val="274378526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AYAH Measures</a:t>
            </a:r>
            <a:endParaRPr lang="en-US" dirty="0"/>
          </a:p>
        </p:txBody>
      </p:sp>
      <p:sp>
        <p:nvSpPr>
          <p:cNvPr id="3" name="Text Placeholder 2"/>
          <p:cNvSpPr>
            <a:spLocks noGrp="1"/>
          </p:cNvSpPr>
          <p:nvPr>
            <p:ph type="body" idx="1"/>
          </p:nvPr>
        </p:nvSpPr>
        <p:spPr>
          <a:xfrm>
            <a:off x="457200" y="1371600"/>
            <a:ext cx="3657600" cy="639762"/>
          </a:xfrm>
        </p:spPr>
        <p:txBody>
          <a:bodyPr anchor="ctr"/>
          <a:lstStyle/>
          <a:p>
            <a:r>
              <a:rPr lang="en-US" sz="2400" dirty="0" smtClean="0"/>
              <a:t>What they ARE</a:t>
            </a:r>
            <a:endParaRPr lang="en-US" sz="2400" dirty="0"/>
          </a:p>
        </p:txBody>
      </p:sp>
      <p:sp>
        <p:nvSpPr>
          <p:cNvPr id="4" name="Content Placeholder 3"/>
          <p:cNvSpPr>
            <a:spLocks noGrp="1"/>
          </p:cNvSpPr>
          <p:nvPr>
            <p:ph sz="half" idx="2"/>
          </p:nvPr>
        </p:nvSpPr>
        <p:spPr>
          <a:xfrm>
            <a:off x="457200" y="2011362"/>
            <a:ext cx="3657600" cy="3951288"/>
          </a:xfrm>
        </p:spPr>
        <p:txBody>
          <a:bodyPr/>
          <a:lstStyle/>
          <a:p>
            <a:r>
              <a:rPr lang="en-US" dirty="0" smtClean="0"/>
              <a:t>Standard, clearly defined measures that are recommended for preventive services visits for AYA</a:t>
            </a:r>
          </a:p>
          <a:p>
            <a:r>
              <a:rPr lang="en-US" dirty="0" smtClean="0"/>
              <a:t>Meant to be modified and added to, as new evidence becomes available </a:t>
            </a:r>
            <a:endParaRPr lang="en-US" dirty="0"/>
          </a:p>
        </p:txBody>
      </p:sp>
      <p:sp>
        <p:nvSpPr>
          <p:cNvPr id="5" name="Text Placeholder 4"/>
          <p:cNvSpPr>
            <a:spLocks noGrp="1"/>
          </p:cNvSpPr>
          <p:nvPr>
            <p:ph type="body" sz="quarter" idx="3"/>
          </p:nvPr>
        </p:nvSpPr>
        <p:spPr>
          <a:xfrm>
            <a:off x="4419600" y="1371600"/>
            <a:ext cx="3657600" cy="639762"/>
          </a:xfrm>
        </p:spPr>
        <p:txBody>
          <a:bodyPr anchor="ctr"/>
          <a:lstStyle/>
          <a:p>
            <a:r>
              <a:rPr lang="en-US" sz="2400" dirty="0" smtClean="0"/>
              <a:t>What they ARE NOT</a:t>
            </a:r>
            <a:endParaRPr lang="en-US" sz="2400" dirty="0"/>
          </a:p>
        </p:txBody>
      </p:sp>
      <p:sp>
        <p:nvSpPr>
          <p:cNvPr id="6" name="Content Placeholder 5"/>
          <p:cNvSpPr>
            <a:spLocks noGrp="1"/>
          </p:cNvSpPr>
          <p:nvPr>
            <p:ph sz="quarter" idx="4"/>
          </p:nvPr>
        </p:nvSpPr>
        <p:spPr>
          <a:xfrm>
            <a:off x="4419600" y="2011362"/>
            <a:ext cx="3657600" cy="3951288"/>
          </a:xfrm>
        </p:spPr>
        <p:txBody>
          <a:bodyPr/>
          <a:lstStyle/>
          <a:p>
            <a:r>
              <a:rPr lang="en-US" dirty="0" smtClean="0"/>
              <a:t>A comprehensive list of everything that could happen in the context of a preventive services visit for AYA</a:t>
            </a:r>
          </a:p>
          <a:p>
            <a:r>
              <a:rPr lang="en-US" dirty="0" smtClean="0"/>
              <a:t>Guidelines that dictate how to perform a preventive services visit for AYA</a:t>
            </a:r>
          </a:p>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solidFill>
                  <a:srgbClr val="675E47"/>
                </a:solidFill>
              </a:rPr>
              <a:pPr/>
              <a:t>25</a:t>
            </a:fld>
            <a:endParaRPr lang="en-US" dirty="0">
              <a:solidFill>
                <a:srgbClr val="675E47"/>
              </a:solidFill>
            </a:endParaRPr>
          </a:p>
        </p:txBody>
      </p:sp>
    </p:spTree>
    <p:extLst>
      <p:ext uri="{BB962C8B-B14F-4D97-AF65-F5344CB8AC3E}">
        <p14:creationId xmlns:p14="http://schemas.microsoft.com/office/powerpoint/2010/main" val="1844771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Development</a:t>
            </a:r>
            <a:endParaRPr lang="en-US" dirty="0"/>
          </a:p>
        </p:txBody>
      </p:sp>
      <p:sp>
        <p:nvSpPr>
          <p:cNvPr id="3" name="Content Placeholder 2"/>
          <p:cNvSpPr>
            <a:spLocks noGrp="1"/>
          </p:cNvSpPr>
          <p:nvPr>
            <p:ph idx="1"/>
          </p:nvPr>
        </p:nvSpPr>
        <p:spPr>
          <a:xfrm>
            <a:off x="838200" y="1152466"/>
            <a:ext cx="7543800" cy="5181599"/>
          </a:xfrm>
        </p:spPr>
        <p:txBody>
          <a:bodyPr>
            <a:normAutofit fontScale="70000" lnSpcReduction="20000"/>
          </a:bodyPr>
          <a:lstStyle/>
          <a:p>
            <a:pPr marL="285750" indent="-171450"/>
            <a:r>
              <a:rPr lang="en-US" dirty="0" smtClean="0"/>
              <a:t>Crosswalk:</a:t>
            </a:r>
          </a:p>
          <a:p>
            <a:pPr marL="582930" lvl="1" indent="-171450"/>
            <a:r>
              <a:rPr lang="en-US" dirty="0" smtClean="0"/>
              <a:t>Bright </a:t>
            </a:r>
            <a:r>
              <a:rPr lang="en-US" dirty="0"/>
              <a:t>Futures 3</a:t>
            </a:r>
            <a:r>
              <a:rPr lang="en-US" baseline="30000" dirty="0"/>
              <a:t>rd</a:t>
            </a:r>
            <a:r>
              <a:rPr lang="en-US" dirty="0"/>
              <a:t> Edition (plus the updated Periodicity Schedule) </a:t>
            </a:r>
            <a:r>
              <a:rPr lang="en-US" dirty="0" smtClean="0"/>
              <a:t>used </a:t>
            </a:r>
            <a:r>
              <a:rPr lang="en-US" dirty="0"/>
              <a:t>as the “gold standard” </a:t>
            </a:r>
            <a:r>
              <a:rPr lang="en-US" dirty="0" smtClean="0"/>
              <a:t> up to age 21</a:t>
            </a:r>
          </a:p>
          <a:p>
            <a:pPr marL="582930" lvl="1" indent="-171450"/>
            <a:r>
              <a:rPr lang="en-US" dirty="0" smtClean="0"/>
              <a:t>ACOG </a:t>
            </a:r>
            <a:r>
              <a:rPr lang="en-US" dirty="0"/>
              <a:t>guidelines </a:t>
            </a:r>
            <a:r>
              <a:rPr lang="en-US" dirty="0" smtClean="0"/>
              <a:t>used for </a:t>
            </a:r>
            <a:r>
              <a:rPr lang="en-US" dirty="0"/>
              <a:t>older </a:t>
            </a:r>
            <a:r>
              <a:rPr lang="en-US" dirty="0" smtClean="0"/>
              <a:t>females</a:t>
            </a:r>
            <a:r>
              <a:rPr lang="en-US" dirty="0"/>
              <a:t> </a:t>
            </a:r>
            <a:endParaRPr lang="en-US" dirty="0" smtClean="0"/>
          </a:p>
          <a:p>
            <a:pPr marL="582930" lvl="1" indent="-171450"/>
            <a:r>
              <a:rPr lang="en-US" dirty="0" smtClean="0"/>
              <a:t>Clear </a:t>
            </a:r>
            <a:r>
              <a:rPr lang="en-US" dirty="0"/>
              <a:t>guidelines for young men aged 21-26 does not seem </a:t>
            </a:r>
            <a:r>
              <a:rPr lang="en-US" b="0" dirty="0"/>
              <a:t>to exist</a:t>
            </a:r>
            <a:endParaRPr lang="en-US" b="0" dirty="0" smtClean="0"/>
          </a:p>
          <a:p>
            <a:pPr marL="285750" indent="-171450"/>
            <a:r>
              <a:rPr lang="en-US" b="0" dirty="0" smtClean="0"/>
              <a:t>Measure Stewards (e.g., HEDIS, CHIPRA, MCHB for National Performance Measures): variability in definitions, age/gender.</a:t>
            </a:r>
          </a:p>
          <a:p>
            <a:pPr marL="285750" indent="-171450"/>
            <a:r>
              <a:rPr lang="en-US" b="0" dirty="0" smtClean="0"/>
              <a:t>Few with rigorous evidence review processes (by USPSTF or NHLBI)</a:t>
            </a:r>
          </a:p>
          <a:p>
            <a:pPr marL="285750" indent="-171450"/>
            <a:r>
              <a:rPr lang="en-US" b="0" dirty="0" smtClean="0"/>
              <a:t>Age 11 was chosen as the lower age to correspond with </a:t>
            </a:r>
            <a:r>
              <a:rPr lang="en-US" b="0" i="1" dirty="0" smtClean="0"/>
              <a:t>Bright Futures </a:t>
            </a:r>
            <a:r>
              <a:rPr lang="en-US" b="0" dirty="0" smtClean="0"/>
              <a:t>grouping of young adolescents.  Depending on patient population and measure selected, some may wish to use 9 or 10.</a:t>
            </a:r>
          </a:p>
          <a:p>
            <a:pPr marL="285750" indent="-171450"/>
            <a:r>
              <a:rPr lang="en-US" dirty="0" smtClean="0"/>
              <a:t>Age 25 (up until the 26</a:t>
            </a:r>
            <a:r>
              <a:rPr lang="en-US" baseline="30000" dirty="0" smtClean="0"/>
              <a:t>th</a:t>
            </a:r>
            <a:r>
              <a:rPr lang="en-US" dirty="0" smtClean="0"/>
              <a:t> birthday) was chosen as the  upper age to correspond with AYAH National Resource Center definition.  </a:t>
            </a:r>
          </a:p>
          <a:p>
            <a:pPr marL="285750" indent="-171450"/>
            <a:endParaRPr lang="en-US" dirty="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solidFill>
                  <a:srgbClr val="675E47"/>
                </a:solidFill>
              </a:rPr>
              <a:pPr/>
              <a:t>26</a:t>
            </a:fld>
            <a:endParaRPr lang="en-US" dirty="0">
              <a:solidFill>
                <a:srgbClr val="675E47"/>
              </a:solidFill>
            </a:endParaRPr>
          </a:p>
        </p:txBody>
      </p:sp>
      <p:sp>
        <p:nvSpPr>
          <p:cNvPr id="5" name="AutoShape 2" descr="Image result for aap bright futures logo"/>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47" y="1504321"/>
            <a:ext cx="985419" cy="1208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4525" y="262731"/>
            <a:ext cx="1070950" cy="79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85204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4800" y="1191383"/>
            <a:ext cx="8686800" cy="369332"/>
          </a:xfrm>
          <a:prstGeom prst="rect">
            <a:avLst/>
          </a:prstGeom>
          <a:noFill/>
        </p:spPr>
        <p:txBody>
          <a:bodyPr wrap="square" rtlCol="0">
            <a:spAutoFit/>
          </a:bodyPr>
          <a:lstStyle/>
          <a:p>
            <a:pPr algn="ctr"/>
            <a:r>
              <a:rPr lang="en-US" dirty="0" smtClean="0">
                <a:latin typeface="+mn-lt"/>
              </a:rPr>
              <a:t>Select Measures          Define Numerator and Denominator           Set Target Goal</a:t>
            </a:r>
            <a:endParaRPr lang="en-US" dirty="0">
              <a:latin typeface="+mn-lt"/>
            </a:endParaRPr>
          </a:p>
        </p:txBody>
      </p:sp>
      <p:sp>
        <p:nvSpPr>
          <p:cNvPr id="2" name="Title 1"/>
          <p:cNvSpPr>
            <a:spLocks noGrp="1"/>
          </p:cNvSpPr>
          <p:nvPr>
            <p:ph type="title"/>
          </p:nvPr>
        </p:nvSpPr>
        <p:spPr/>
        <p:txBody>
          <a:bodyPr/>
          <a:lstStyle/>
          <a:p>
            <a:r>
              <a:rPr lang="en-US" dirty="0" smtClean="0"/>
              <a:t>Sample Strategies</a:t>
            </a:r>
            <a:endParaRPr lang="en-US" dirty="0"/>
          </a:p>
        </p:txBody>
      </p:sp>
      <p:sp>
        <p:nvSpPr>
          <p:cNvPr id="3" name="Text Placeholder 2"/>
          <p:cNvSpPr>
            <a:spLocks noGrp="1"/>
          </p:cNvSpPr>
          <p:nvPr>
            <p:ph type="body" idx="1"/>
          </p:nvPr>
        </p:nvSpPr>
        <p:spPr>
          <a:xfrm>
            <a:off x="304800" y="1733550"/>
            <a:ext cx="4419600" cy="639762"/>
          </a:xfrm>
          <a:solidFill>
            <a:schemeClr val="bg2">
              <a:lumMod val="20000"/>
              <a:lumOff val="80000"/>
            </a:schemeClr>
          </a:solidFill>
        </p:spPr>
        <p:txBody>
          <a:bodyPr anchor="ctr"/>
          <a:lstStyle/>
          <a:p>
            <a:r>
              <a:rPr lang="en-US" dirty="0" smtClean="0"/>
              <a:t>Improvement Partnership Perspective</a:t>
            </a:r>
            <a:endParaRPr lang="en-US" dirty="0"/>
          </a:p>
        </p:txBody>
      </p:sp>
      <p:sp>
        <p:nvSpPr>
          <p:cNvPr id="4" name="Content Placeholder 3"/>
          <p:cNvSpPr>
            <a:spLocks noGrp="1"/>
          </p:cNvSpPr>
          <p:nvPr>
            <p:ph sz="half" idx="2"/>
          </p:nvPr>
        </p:nvSpPr>
        <p:spPr>
          <a:xfrm>
            <a:off x="304800" y="2373312"/>
            <a:ext cx="4419600" cy="3798888"/>
          </a:xfrm>
          <a:solidFill>
            <a:schemeClr val="bg2">
              <a:lumMod val="20000"/>
              <a:lumOff val="80000"/>
            </a:schemeClr>
          </a:solidFill>
        </p:spPr>
        <p:txBody>
          <a:bodyPr>
            <a:normAutofit fontScale="70000" lnSpcReduction="20000"/>
          </a:bodyPr>
          <a:lstStyle/>
          <a:p>
            <a:r>
              <a:rPr lang="en-US" dirty="0" smtClean="0"/>
              <a:t>Select measures that are important to practices and their patient population</a:t>
            </a:r>
          </a:p>
          <a:p>
            <a:r>
              <a:rPr lang="en-US" dirty="0" smtClean="0"/>
              <a:t>Consider using Institute for Healthcare Improvement Breakthrough Series methodology: pre and post chart reviews, with at least 2 interval samplings to mark progress</a:t>
            </a:r>
          </a:p>
          <a:p>
            <a:r>
              <a:rPr lang="en-US" dirty="0" smtClean="0"/>
              <a:t>Use American Board of Pediatrics (ABP) guidelines for sampling if the improvement is part of MOC Part 4 project</a:t>
            </a:r>
          </a:p>
          <a:p>
            <a:r>
              <a:rPr lang="en-US" dirty="0" smtClean="0"/>
              <a:t>Define denominator as AYAs who have had preventive services during the measurement period</a:t>
            </a:r>
          </a:p>
          <a:p>
            <a:r>
              <a:rPr lang="en-US" dirty="0" smtClean="0"/>
              <a:t>Set target goal </a:t>
            </a:r>
          </a:p>
          <a:p>
            <a:endParaRPr lang="en-US" dirty="0"/>
          </a:p>
        </p:txBody>
      </p:sp>
      <p:sp>
        <p:nvSpPr>
          <p:cNvPr id="5" name="Text Placeholder 4"/>
          <p:cNvSpPr>
            <a:spLocks noGrp="1"/>
          </p:cNvSpPr>
          <p:nvPr>
            <p:ph type="body" sz="quarter" idx="3"/>
          </p:nvPr>
        </p:nvSpPr>
        <p:spPr>
          <a:xfrm>
            <a:off x="5029200" y="1632016"/>
            <a:ext cx="3886200" cy="639762"/>
          </a:xfrm>
          <a:solidFill>
            <a:schemeClr val="bg2">
              <a:lumMod val="40000"/>
              <a:lumOff val="60000"/>
            </a:schemeClr>
          </a:solidFill>
        </p:spPr>
        <p:txBody>
          <a:bodyPr anchor="ctr"/>
          <a:lstStyle/>
          <a:p>
            <a:r>
              <a:rPr lang="en-US" dirty="0" smtClean="0"/>
              <a:t>Public Health Perspective</a:t>
            </a:r>
            <a:endParaRPr lang="en-US" dirty="0"/>
          </a:p>
        </p:txBody>
      </p:sp>
      <p:sp>
        <p:nvSpPr>
          <p:cNvPr id="6" name="Content Placeholder 5"/>
          <p:cNvSpPr>
            <a:spLocks noGrp="1"/>
          </p:cNvSpPr>
          <p:nvPr>
            <p:ph sz="quarter" idx="4"/>
          </p:nvPr>
        </p:nvSpPr>
        <p:spPr>
          <a:xfrm>
            <a:off x="5029200" y="2093190"/>
            <a:ext cx="3886200" cy="3829050"/>
          </a:xfrm>
          <a:solidFill>
            <a:schemeClr val="bg2">
              <a:lumMod val="40000"/>
              <a:lumOff val="60000"/>
            </a:schemeClr>
          </a:solidFill>
        </p:spPr>
        <p:txBody>
          <a:bodyPr>
            <a:noAutofit/>
          </a:bodyPr>
          <a:lstStyle/>
          <a:p>
            <a:r>
              <a:rPr lang="en-US" sz="1900" dirty="0" smtClean="0"/>
              <a:t>Select measures that are important to AYA health at regional or state level</a:t>
            </a:r>
          </a:p>
          <a:p>
            <a:r>
              <a:rPr lang="en-US" sz="1900" dirty="0" smtClean="0"/>
              <a:t>Select measures of interest to key stakeholders (MCH, Medicaid)</a:t>
            </a:r>
          </a:p>
          <a:p>
            <a:r>
              <a:rPr lang="en-US" sz="1900" dirty="0" smtClean="0"/>
              <a:t>Use claims data or state registries (vs. chart review) </a:t>
            </a:r>
          </a:p>
          <a:p>
            <a:r>
              <a:rPr lang="en-US" sz="1900" dirty="0" smtClean="0"/>
              <a:t>Define denominator as broadly as possible (“all AYAs 11-25 covered by Medicaid”)</a:t>
            </a:r>
          </a:p>
          <a:p>
            <a:r>
              <a:rPr lang="en-US" sz="1900" dirty="0" smtClean="0"/>
              <a:t>Set target goal</a:t>
            </a:r>
            <a:endParaRPr lang="en-US" sz="1900" dirty="0"/>
          </a:p>
        </p:txBody>
      </p:sp>
      <p:sp>
        <p:nvSpPr>
          <p:cNvPr id="7" name="Slide Number Placeholder 6"/>
          <p:cNvSpPr>
            <a:spLocks noGrp="1"/>
          </p:cNvSpPr>
          <p:nvPr>
            <p:ph type="sldNum" sz="quarter" idx="12"/>
          </p:nvPr>
        </p:nvSpPr>
        <p:spPr/>
        <p:txBody>
          <a:bodyPr/>
          <a:lstStyle/>
          <a:p>
            <a:fld id="{6E2D2B3B-882E-40F3-A32F-6DD516915044}" type="slidenum">
              <a:rPr lang="en-US" smtClean="0">
                <a:solidFill>
                  <a:srgbClr val="675E47"/>
                </a:solidFill>
              </a:rPr>
              <a:pPr/>
              <a:t>27</a:t>
            </a:fld>
            <a:endParaRPr lang="en-US" dirty="0">
              <a:solidFill>
                <a:srgbClr val="675E47"/>
              </a:solidFill>
            </a:endParaRPr>
          </a:p>
        </p:txBody>
      </p:sp>
      <p:cxnSp>
        <p:nvCxnSpPr>
          <p:cNvPr id="10" name="Straight Arrow Connector 9"/>
          <p:cNvCxnSpPr/>
          <p:nvPr/>
        </p:nvCxnSpPr>
        <p:spPr>
          <a:xfrm>
            <a:off x="2590800" y="1359932"/>
            <a:ext cx="304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553200" y="1359932"/>
            <a:ext cx="304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122372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AYAH Measures Categories</a:t>
            </a:r>
            <a:endParaRPr lang="en-US" dirty="0"/>
          </a:p>
        </p:txBody>
      </p:sp>
      <p:sp>
        <p:nvSpPr>
          <p:cNvPr id="3" name="Content Placeholder 2"/>
          <p:cNvSpPr>
            <a:spLocks noGrp="1"/>
          </p:cNvSpPr>
          <p:nvPr>
            <p:ph idx="1"/>
          </p:nvPr>
        </p:nvSpPr>
        <p:spPr>
          <a:xfrm>
            <a:off x="288878" y="1066800"/>
            <a:ext cx="8229600" cy="4952999"/>
          </a:xfrm>
        </p:spPr>
        <p:txBody>
          <a:bodyPr/>
          <a:lstStyle/>
          <a:p>
            <a:r>
              <a:rPr lang="en-US" dirty="0"/>
              <a:t>Preventive Services</a:t>
            </a:r>
          </a:p>
          <a:p>
            <a:r>
              <a:rPr lang="en-US" dirty="0"/>
              <a:t>Patient Engagement</a:t>
            </a:r>
          </a:p>
          <a:p>
            <a:r>
              <a:rPr lang="en-US" dirty="0"/>
              <a:t>Nutrition, Physical Activity and Cardiovascular Risks</a:t>
            </a:r>
          </a:p>
          <a:p>
            <a:r>
              <a:rPr lang="en-US" dirty="0" smtClean="0"/>
              <a:t>Safety / Violence</a:t>
            </a:r>
            <a:endParaRPr lang="en-US" dirty="0"/>
          </a:p>
          <a:p>
            <a:r>
              <a:rPr lang="en-US" dirty="0"/>
              <a:t>Sexual Health</a:t>
            </a:r>
          </a:p>
          <a:p>
            <a:r>
              <a:rPr lang="en-US" dirty="0"/>
              <a:t>Substance Use</a:t>
            </a:r>
          </a:p>
          <a:p>
            <a:r>
              <a:rPr lang="en-US" dirty="0"/>
              <a:t>Mental Health</a:t>
            </a:r>
          </a:p>
          <a:p>
            <a:r>
              <a:rPr lang="en-US" dirty="0"/>
              <a:t>Immunizations</a:t>
            </a:r>
          </a:p>
        </p:txBody>
      </p:sp>
      <p:sp>
        <p:nvSpPr>
          <p:cNvPr id="4" name="Slide Number Placeholder 3"/>
          <p:cNvSpPr>
            <a:spLocks noGrp="1"/>
          </p:cNvSpPr>
          <p:nvPr>
            <p:ph type="sldNum" sz="quarter" idx="12"/>
          </p:nvPr>
        </p:nvSpPr>
        <p:spPr/>
        <p:txBody>
          <a:bodyPr/>
          <a:lstStyle/>
          <a:p>
            <a:fld id="{6E2D2B3B-882E-40F3-A32F-6DD516915044}" type="slidenum">
              <a:rPr lang="en-US" smtClean="0">
                <a:solidFill>
                  <a:srgbClr val="675E47"/>
                </a:solidFill>
              </a:rPr>
              <a:pPr/>
              <a:t>28</a:t>
            </a:fld>
            <a:endParaRPr lang="en-US" dirty="0">
              <a:solidFill>
                <a:srgbClr val="675E47"/>
              </a:solidFill>
            </a:endParaRPr>
          </a:p>
        </p:txBody>
      </p:sp>
    </p:spTree>
    <p:extLst>
      <p:ext uri="{BB962C8B-B14F-4D97-AF65-F5344CB8AC3E}">
        <p14:creationId xmlns:p14="http://schemas.microsoft.com/office/powerpoint/2010/main" val="250102822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AYAH Measures Format</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solidFill>
                  <a:srgbClr val="675E47"/>
                </a:solidFill>
              </a:rPr>
              <a:pPr/>
              <a:t>29</a:t>
            </a:fld>
            <a:endParaRPr lang="en-US" dirty="0">
              <a:solidFill>
                <a:srgbClr val="675E47"/>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19200"/>
            <a:ext cx="6684133" cy="48463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470898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9" y="332602"/>
            <a:ext cx="8229600" cy="715962"/>
          </a:xfrm>
        </p:spPr>
        <p:txBody>
          <a:bodyPr>
            <a:normAutofit/>
          </a:bodyPr>
          <a:lstStyle/>
          <a:p>
            <a:r>
              <a:rPr lang="en-US" sz="4000" dirty="0" smtClean="0">
                <a:solidFill>
                  <a:schemeClr val="accent5"/>
                </a:solidFill>
              </a:rPr>
              <a:t>QI Principles</a:t>
            </a:r>
            <a:endParaRPr lang="en-US" sz="4000" dirty="0">
              <a:solidFill>
                <a:schemeClr val="accent5"/>
              </a:solidFill>
            </a:endParaRPr>
          </a:p>
        </p:txBody>
      </p:sp>
      <p:sp>
        <p:nvSpPr>
          <p:cNvPr id="4" name="Content Placeholder 3"/>
          <p:cNvSpPr>
            <a:spLocks noGrp="1"/>
          </p:cNvSpPr>
          <p:nvPr>
            <p:ph idx="1"/>
          </p:nvPr>
        </p:nvSpPr>
        <p:spPr>
          <a:xfrm>
            <a:off x="477429" y="1745165"/>
            <a:ext cx="7721600" cy="3950956"/>
          </a:xfrm>
        </p:spPr>
        <p:txBody>
          <a:bodyPr>
            <a:normAutofit/>
          </a:bodyPr>
          <a:lstStyle/>
          <a:p>
            <a:pPr marL="457200" indent="-457200">
              <a:buFont typeface="Arial" panose="020B0604020202020204" pitchFamily="34" charset="0"/>
              <a:buChar char="•"/>
            </a:pPr>
            <a:r>
              <a:rPr lang="en-US" sz="3200" b="0" dirty="0" smtClean="0"/>
              <a:t>Incremental change</a:t>
            </a:r>
          </a:p>
          <a:p>
            <a:pPr marL="457200" indent="-457200">
              <a:buFont typeface="Arial" panose="020B0604020202020204" pitchFamily="34" charset="0"/>
              <a:buChar char="•"/>
            </a:pPr>
            <a:r>
              <a:rPr lang="en-US" sz="3200" b="0" dirty="0" smtClean="0"/>
              <a:t>Data-driven</a:t>
            </a:r>
          </a:p>
          <a:p>
            <a:pPr marL="457200" indent="-457200">
              <a:buFont typeface="Arial" panose="020B0604020202020204" pitchFamily="34" charset="0"/>
              <a:buChar char="•"/>
            </a:pPr>
            <a:r>
              <a:rPr lang="en-US" sz="3200" b="0" dirty="0" smtClean="0"/>
              <a:t>Environment for shared learning</a:t>
            </a:r>
          </a:p>
          <a:p>
            <a:pPr lvl="1"/>
            <a:r>
              <a:rPr lang="en-US" sz="2800" b="0" dirty="0" smtClean="0"/>
              <a:t>Team Work and Communication</a:t>
            </a:r>
          </a:p>
          <a:p>
            <a:pPr marL="457200" indent="-457200">
              <a:buFont typeface="Arial" panose="020B0604020202020204" pitchFamily="34" charset="0"/>
              <a:buChar char="•"/>
            </a:pPr>
            <a:r>
              <a:rPr lang="en-US" sz="3200" b="0" dirty="0" smtClean="0"/>
              <a:t>Systems and Processes</a:t>
            </a:r>
          </a:p>
          <a:p>
            <a:pPr lvl="1"/>
            <a:r>
              <a:rPr lang="en-US" sz="2800" b="0" dirty="0" smtClean="0"/>
              <a:t>Individual and population health outcomes</a:t>
            </a:r>
          </a:p>
          <a:p>
            <a:pPr marL="457200" indent="-457200">
              <a:buFont typeface="Arial" panose="020B0604020202020204" pitchFamily="34" charset="0"/>
              <a:buChar char="•"/>
            </a:pPr>
            <a:r>
              <a:rPr lang="en-US" sz="3200" b="0" dirty="0" smtClean="0"/>
              <a:t>Sustainability</a:t>
            </a:r>
          </a:p>
          <a:p>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260" y="1048564"/>
            <a:ext cx="1645920" cy="1645920"/>
          </a:xfrm>
          <a:prstGeom prst="rect">
            <a:avLst/>
          </a:prstGeom>
        </p:spPr>
      </p:pic>
    </p:spTree>
    <p:extLst>
      <p:ext uri="{BB962C8B-B14F-4D97-AF65-F5344CB8AC3E}">
        <p14:creationId xmlns:p14="http://schemas.microsoft.com/office/powerpoint/2010/main" val="1564868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373"/>
            <a:ext cx="8229600" cy="1143000"/>
          </a:xfrm>
        </p:spPr>
        <p:txBody>
          <a:bodyPr/>
          <a:lstStyle/>
          <a:p>
            <a:r>
              <a:rPr lang="en-US" dirty="0" smtClean="0"/>
              <a:t>Preventive Services</a:t>
            </a:r>
            <a:endParaRPr lang="en-US" dirty="0"/>
          </a:p>
        </p:txBody>
      </p:sp>
      <p:sp>
        <p:nvSpPr>
          <p:cNvPr id="3" name="Content Placeholder 2"/>
          <p:cNvSpPr>
            <a:spLocks noGrp="1"/>
          </p:cNvSpPr>
          <p:nvPr>
            <p:ph idx="1"/>
          </p:nvPr>
        </p:nvSpPr>
        <p:spPr>
          <a:xfrm>
            <a:off x="76200" y="1063671"/>
            <a:ext cx="8686800" cy="3508329"/>
          </a:xfrm>
        </p:spPr>
        <p:txBody>
          <a:bodyPr>
            <a:normAutofit fontScale="47500" lnSpcReduction="20000"/>
          </a:bodyPr>
          <a:lstStyle/>
          <a:p>
            <a:r>
              <a:rPr lang="en-US" sz="5500" dirty="0" smtClean="0"/>
              <a:t>Standard components of health supervision visits</a:t>
            </a:r>
          </a:p>
          <a:p>
            <a:pPr lvl="1"/>
            <a:r>
              <a:rPr lang="en-US" sz="4200" b="0" dirty="0"/>
              <a:t>Some recommended universally, at every age </a:t>
            </a:r>
            <a:r>
              <a:rPr lang="en-US" sz="4200" b="0" dirty="0" smtClean="0"/>
              <a:t>(e.g., BP, BMI</a:t>
            </a:r>
            <a:r>
              <a:rPr lang="en-US" sz="4200" b="0" dirty="0"/>
              <a:t>) </a:t>
            </a:r>
          </a:p>
          <a:p>
            <a:pPr lvl="1"/>
            <a:r>
              <a:rPr lang="en-US" sz="4200" b="0" dirty="0"/>
              <a:t>Some recommended universally, at selected </a:t>
            </a:r>
            <a:r>
              <a:rPr lang="en-US" sz="4200" b="0" i="1" dirty="0"/>
              <a:t>ages</a:t>
            </a:r>
            <a:r>
              <a:rPr lang="en-US" sz="4200" b="0" dirty="0"/>
              <a:t> </a:t>
            </a:r>
            <a:r>
              <a:rPr lang="en-US" sz="4200" b="0" dirty="0" smtClean="0"/>
              <a:t>(hearing, vision) </a:t>
            </a:r>
            <a:endParaRPr lang="en-US" sz="4200" b="0" dirty="0"/>
          </a:p>
          <a:p>
            <a:pPr lvl="1"/>
            <a:r>
              <a:rPr lang="en-US" sz="4200" b="0" dirty="0"/>
              <a:t>Some denote the </a:t>
            </a:r>
            <a:r>
              <a:rPr lang="en-US" sz="4200" b="0" dirty="0" smtClean="0"/>
              <a:t>test </a:t>
            </a:r>
            <a:r>
              <a:rPr lang="en-US" sz="4200" b="0" dirty="0"/>
              <a:t>to be performed if risk factors </a:t>
            </a:r>
            <a:r>
              <a:rPr lang="en-US" sz="4200" b="0" dirty="0" smtClean="0"/>
              <a:t>identified</a:t>
            </a:r>
            <a:endParaRPr lang="en-US" sz="5100" dirty="0" smtClean="0"/>
          </a:p>
          <a:p>
            <a:r>
              <a:rPr lang="en-US" sz="5500" b="0" dirty="0" smtClean="0"/>
              <a:t>Consider using pre-</a:t>
            </a:r>
            <a:r>
              <a:rPr lang="en-US" sz="5500" b="0" dirty="0" err="1" smtClean="0"/>
              <a:t>vist</a:t>
            </a:r>
            <a:r>
              <a:rPr lang="en-US" sz="5500" b="0" dirty="0" smtClean="0"/>
              <a:t> questionnaire (e.g., </a:t>
            </a:r>
            <a:r>
              <a:rPr lang="en-US" sz="5500" i="1" dirty="0" smtClean="0"/>
              <a:t>Bright Futures</a:t>
            </a:r>
            <a:r>
              <a:rPr lang="en-US" sz="5500" b="0" dirty="0" smtClean="0"/>
              <a:t>) to identify risks that trigger action (tests)</a:t>
            </a:r>
          </a:p>
          <a:p>
            <a:r>
              <a:rPr lang="en-US" sz="5500" b="0" dirty="0" smtClean="0"/>
              <a:t>Appendix I: essential elements to be included in pre-visit questionnaire</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solidFill>
                  <a:srgbClr val="675E47"/>
                </a:solidFill>
              </a:rPr>
              <a:pPr/>
              <a:t>30</a:t>
            </a:fld>
            <a:endParaRPr lang="en-US" dirty="0">
              <a:solidFill>
                <a:srgbClr val="675E47"/>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3364440"/>
              </p:ext>
            </p:extLst>
          </p:nvPr>
        </p:nvGraphicFramePr>
        <p:xfrm>
          <a:off x="2943225" y="3810000"/>
          <a:ext cx="3609975" cy="2359156"/>
        </p:xfrm>
        <a:graphic>
          <a:graphicData uri="http://schemas.openxmlformats.org/drawingml/2006/table">
            <a:tbl>
              <a:tblPr firstRow="1" firstCol="1" bandRow="1">
                <a:tableStyleId>{5C22544A-7EE6-4342-B048-85BDC9FD1C3A}</a:tableStyleId>
              </a:tblPr>
              <a:tblGrid>
                <a:gridCol w="290249"/>
                <a:gridCol w="3319726"/>
              </a:tblGrid>
              <a:tr h="222175">
                <a:tc gridSpan="2">
                  <a:txBody>
                    <a:bodyPr/>
                    <a:lstStyle/>
                    <a:p>
                      <a:pPr marL="0" marR="0" algn="ctr">
                        <a:lnSpc>
                          <a:spcPct val="115000"/>
                        </a:lnSpc>
                        <a:spcBef>
                          <a:spcPts val="0"/>
                        </a:spcBef>
                        <a:spcAft>
                          <a:spcPts val="0"/>
                        </a:spcAft>
                        <a:tabLst>
                          <a:tab pos="2590800" algn="l"/>
                        </a:tabLst>
                      </a:pPr>
                      <a:r>
                        <a:rPr lang="en-US" sz="1400" dirty="0">
                          <a:effectLst/>
                        </a:rPr>
                        <a:t>Preventive Services</a:t>
                      </a:r>
                      <a:endParaRPr lang="en-US" sz="1100" dirty="0">
                        <a:solidFill>
                          <a:srgbClr val="000000"/>
                        </a:solidFill>
                        <a:effectLst/>
                        <a:latin typeface="Calibri"/>
                        <a:ea typeface="Calibri"/>
                        <a:cs typeface="Calibri"/>
                      </a:endParaRPr>
                    </a:p>
                  </a:txBody>
                  <a:tcPr marL="68580" marR="68580" marT="0" marB="0" anchor="ctr">
                    <a:solidFill>
                      <a:srgbClr val="68904A"/>
                    </a:solidFill>
                  </a:tcPr>
                </a:tc>
                <a:tc hMerge="1">
                  <a:txBody>
                    <a:bodyPr/>
                    <a:lstStyle/>
                    <a:p>
                      <a:endParaRPr lang="en-US"/>
                    </a:p>
                  </a:txBody>
                  <a:tcPr/>
                </a:tc>
              </a:tr>
              <a:tr h="174566">
                <a:tc>
                  <a:txBody>
                    <a:bodyPr/>
                    <a:lstStyle/>
                    <a:p>
                      <a:pPr marL="0" marR="0">
                        <a:lnSpc>
                          <a:spcPct val="115000"/>
                        </a:lnSpc>
                        <a:spcBef>
                          <a:spcPts val="0"/>
                        </a:spcBef>
                        <a:spcAft>
                          <a:spcPts val="0"/>
                        </a:spcAft>
                      </a:pPr>
                      <a:r>
                        <a:rPr lang="en-US" sz="1100" dirty="0">
                          <a:effectLst/>
                        </a:rPr>
                        <a:t>1</a:t>
                      </a:r>
                      <a:endParaRPr lang="en-US" sz="1100" dirty="0">
                        <a:solidFill>
                          <a:srgbClr val="000000"/>
                        </a:solidFill>
                        <a:effectLst/>
                        <a:latin typeface="Calibri"/>
                        <a:ea typeface="Calibri"/>
                        <a:cs typeface="Calibri"/>
                      </a:endParaRPr>
                    </a:p>
                  </a:txBody>
                  <a:tcPr marL="68580" marR="68580" marT="0" marB="0" anchor="ctr">
                    <a:solidFill>
                      <a:srgbClr val="68904A"/>
                    </a:solidFill>
                  </a:tcPr>
                </a:tc>
                <a:tc>
                  <a:txBody>
                    <a:bodyPr/>
                    <a:lstStyle/>
                    <a:p>
                      <a:pPr marL="0" marR="0">
                        <a:lnSpc>
                          <a:spcPct val="115000"/>
                        </a:lnSpc>
                        <a:spcBef>
                          <a:spcPts val="0"/>
                        </a:spcBef>
                        <a:spcAft>
                          <a:spcPts val="0"/>
                        </a:spcAft>
                      </a:pPr>
                      <a:r>
                        <a:rPr lang="en-US" sz="1100" dirty="0">
                          <a:effectLst/>
                        </a:rPr>
                        <a:t>Annual Well Visit</a:t>
                      </a:r>
                      <a:endParaRPr lang="en-US" sz="1100" dirty="0">
                        <a:solidFill>
                          <a:srgbClr val="000000"/>
                        </a:solidFill>
                        <a:effectLst/>
                        <a:latin typeface="Calibri"/>
                        <a:ea typeface="Calibri"/>
                        <a:cs typeface="Calibri"/>
                      </a:endParaRPr>
                    </a:p>
                  </a:txBody>
                  <a:tcPr marL="68580" marR="68580" marT="0" marB="0" anchor="ctr"/>
                </a:tc>
              </a:tr>
              <a:tr h="174566">
                <a:tc>
                  <a:txBody>
                    <a:bodyPr/>
                    <a:lstStyle/>
                    <a:p>
                      <a:pPr marL="0" marR="0">
                        <a:lnSpc>
                          <a:spcPct val="115000"/>
                        </a:lnSpc>
                        <a:spcBef>
                          <a:spcPts val="0"/>
                        </a:spcBef>
                        <a:spcAft>
                          <a:spcPts val="0"/>
                        </a:spcAft>
                      </a:pPr>
                      <a:r>
                        <a:rPr lang="en-US" sz="1100" dirty="0">
                          <a:effectLst/>
                        </a:rPr>
                        <a:t>2</a:t>
                      </a:r>
                      <a:endParaRPr lang="en-US" sz="1100" dirty="0">
                        <a:solidFill>
                          <a:srgbClr val="000000"/>
                        </a:solidFill>
                        <a:effectLst/>
                        <a:latin typeface="Calibri"/>
                        <a:ea typeface="Calibri"/>
                        <a:cs typeface="Calibri"/>
                      </a:endParaRPr>
                    </a:p>
                  </a:txBody>
                  <a:tcPr marL="68580" marR="68580" marT="0" marB="0" anchor="ctr">
                    <a:solidFill>
                      <a:srgbClr val="68904A"/>
                    </a:solidFill>
                  </a:tcPr>
                </a:tc>
                <a:tc>
                  <a:txBody>
                    <a:bodyPr/>
                    <a:lstStyle/>
                    <a:p>
                      <a:pPr marL="0" marR="0">
                        <a:lnSpc>
                          <a:spcPct val="115000"/>
                        </a:lnSpc>
                        <a:spcBef>
                          <a:spcPts val="0"/>
                        </a:spcBef>
                        <a:spcAft>
                          <a:spcPts val="0"/>
                        </a:spcAft>
                      </a:pPr>
                      <a:r>
                        <a:rPr lang="en-US" sz="1100" dirty="0">
                          <a:effectLst/>
                        </a:rPr>
                        <a:t>Pre-Visit Questionnaire to Assess Risks</a:t>
                      </a:r>
                      <a:endParaRPr lang="en-US" sz="1100" dirty="0">
                        <a:solidFill>
                          <a:srgbClr val="000000"/>
                        </a:solidFill>
                        <a:effectLst/>
                        <a:latin typeface="Calibri"/>
                        <a:ea typeface="Calibri"/>
                        <a:cs typeface="Calibri"/>
                      </a:endParaRPr>
                    </a:p>
                  </a:txBody>
                  <a:tcPr marL="68580" marR="68580" marT="0" marB="0" anchor="ctr"/>
                </a:tc>
              </a:tr>
              <a:tr h="174566">
                <a:tc>
                  <a:txBody>
                    <a:bodyPr/>
                    <a:lstStyle/>
                    <a:p>
                      <a:pPr marL="0" marR="0">
                        <a:lnSpc>
                          <a:spcPct val="115000"/>
                        </a:lnSpc>
                        <a:spcBef>
                          <a:spcPts val="0"/>
                        </a:spcBef>
                        <a:spcAft>
                          <a:spcPts val="0"/>
                        </a:spcAft>
                      </a:pPr>
                      <a:r>
                        <a:rPr lang="en-US" sz="1100" dirty="0">
                          <a:effectLst/>
                        </a:rPr>
                        <a:t>3</a:t>
                      </a:r>
                      <a:endParaRPr lang="en-US" sz="1100" dirty="0">
                        <a:solidFill>
                          <a:srgbClr val="000000"/>
                        </a:solidFill>
                        <a:effectLst/>
                        <a:latin typeface="Calibri"/>
                        <a:ea typeface="Calibri"/>
                        <a:cs typeface="Calibri"/>
                      </a:endParaRPr>
                    </a:p>
                  </a:txBody>
                  <a:tcPr marL="68580" marR="68580" marT="0" marB="0" anchor="ctr">
                    <a:solidFill>
                      <a:srgbClr val="68904A"/>
                    </a:solidFill>
                  </a:tcPr>
                </a:tc>
                <a:tc>
                  <a:txBody>
                    <a:bodyPr/>
                    <a:lstStyle/>
                    <a:p>
                      <a:pPr marL="0" marR="0">
                        <a:lnSpc>
                          <a:spcPct val="115000"/>
                        </a:lnSpc>
                        <a:spcBef>
                          <a:spcPts val="0"/>
                        </a:spcBef>
                        <a:spcAft>
                          <a:spcPts val="0"/>
                        </a:spcAft>
                      </a:pPr>
                      <a:r>
                        <a:rPr lang="en-US" sz="1100">
                          <a:effectLst/>
                        </a:rPr>
                        <a:t>Physical Exam </a:t>
                      </a:r>
                      <a:endParaRPr lang="en-US" sz="1100">
                        <a:solidFill>
                          <a:srgbClr val="000000"/>
                        </a:solidFill>
                        <a:effectLst/>
                        <a:latin typeface="Calibri"/>
                        <a:ea typeface="Calibri"/>
                        <a:cs typeface="Calibri"/>
                      </a:endParaRPr>
                    </a:p>
                  </a:txBody>
                  <a:tcPr marL="68580" marR="68580" marT="0" marB="0" anchor="ctr"/>
                </a:tc>
              </a:tr>
              <a:tr h="222997">
                <a:tc>
                  <a:txBody>
                    <a:bodyPr/>
                    <a:lstStyle/>
                    <a:p>
                      <a:pPr marL="0" marR="0">
                        <a:lnSpc>
                          <a:spcPct val="115000"/>
                        </a:lnSpc>
                        <a:spcBef>
                          <a:spcPts val="0"/>
                        </a:spcBef>
                        <a:spcAft>
                          <a:spcPts val="0"/>
                        </a:spcAft>
                      </a:pPr>
                      <a:r>
                        <a:rPr lang="en-US" sz="1100" dirty="0">
                          <a:effectLst/>
                        </a:rPr>
                        <a:t>4</a:t>
                      </a:r>
                      <a:endParaRPr lang="en-US" sz="1100" dirty="0">
                        <a:solidFill>
                          <a:srgbClr val="000000"/>
                        </a:solidFill>
                        <a:effectLst/>
                        <a:latin typeface="Calibri"/>
                        <a:ea typeface="Calibri"/>
                        <a:cs typeface="Calibri"/>
                      </a:endParaRPr>
                    </a:p>
                  </a:txBody>
                  <a:tcPr marL="68580" marR="68580" marT="0" marB="0" anchor="ctr">
                    <a:solidFill>
                      <a:srgbClr val="68904A"/>
                    </a:solidFill>
                  </a:tcPr>
                </a:tc>
                <a:tc>
                  <a:txBody>
                    <a:bodyPr/>
                    <a:lstStyle/>
                    <a:p>
                      <a:pPr marL="0" marR="0">
                        <a:lnSpc>
                          <a:spcPct val="115000"/>
                        </a:lnSpc>
                        <a:spcBef>
                          <a:spcPts val="0"/>
                        </a:spcBef>
                        <a:spcAft>
                          <a:spcPts val="0"/>
                        </a:spcAft>
                      </a:pPr>
                      <a:r>
                        <a:rPr lang="en-US" sz="1100" dirty="0">
                          <a:effectLst/>
                        </a:rPr>
                        <a:t>Weight Assessment/Body Mass Index (BMI) Percentile </a:t>
                      </a:r>
                      <a:endParaRPr lang="en-US" sz="1100" dirty="0">
                        <a:solidFill>
                          <a:srgbClr val="000000"/>
                        </a:solidFill>
                        <a:effectLst/>
                        <a:latin typeface="Calibri"/>
                        <a:ea typeface="Calibri"/>
                        <a:cs typeface="Calibri"/>
                      </a:endParaRPr>
                    </a:p>
                  </a:txBody>
                  <a:tcPr marL="68580" marR="68580" marT="0" marB="0" anchor="ctr"/>
                </a:tc>
              </a:tr>
              <a:tr h="174566">
                <a:tc>
                  <a:txBody>
                    <a:bodyPr/>
                    <a:lstStyle/>
                    <a:p>
                      <a:pPr marL="0" marR="0">
                        <a:lnSpc>
                          <a:spcPct val="115000"/>
                        </a:lnSpc>
                        <a:spcBef>
                          <a:spcPts val="0"/>
                        </a:spcBef>
                        <a:spcAft>
                          <a:spcPts val="0"/>
                        </a:spcAft>
                      </a:pPr>
                      <a:r>
                        <a:rPr lang="en-US" sz="1100" dirty="0">
                          <a:effectLst/>
                        </a:rPr>
                        <a:t>5</a:t>
                      </a:r>
                      <a:endParaRPr lang="en-US" sz="1100" dirty="0">
                        <a:solidFill>
                          <a:srgbClr val="000000"/>
                        </a:solidFill>
                        <a:effectLst/>
                        <a:latin typeface="Calibri"/>
                        <a:ea typeface="Calibri"/>
                        <a:cs typeface="Calibri"/>
                      </a:endParaRPr>
                    </a:p>
                  </a:txBody>
                  <a:tcPr marL="68580" marR="68580" marT="0" marB="0" anchor="ctr">
                    <a:solidFill>
                      <a:srgbClr val="68904A"/>
                    </a:solidFill>
                  </a:tcPr>
                </a:tc>
                <a:tc>
                  <a:txBody>
                    <a:bodyPr/>
                    <a:lstStyle/>
                    <a:p>
                      <a:pPr marL="0" marR="0">
                        <a:lnSpc>
                          <a:spcPct val="115000"/>
                        </a:lnSpc>
                        <a:spcBef>
                          <a:spcPts val="0"/>
                        </a:spcBef>
                        <a:spcAft>
                          <a:spcPts val="0"/>
                        </a:spcAft>
                      </a:pPr>
                      <a:r>
                        <a:rPr lang="en-US" sz="1100" dirty="0">
                          <a:effectLst/>
                        </a:rPr>
                        <a:t>Blood Pressure and/or Blood Pressure Percentile </a:t>
                      </a:r>
                      <a:endParaRPr lang="en-US" sz="1100" dirty="0">
                        <a:solidFill>
                          <a:srgbClr val="000000"/>
                        </a:solidFill>
                        <a:effectLst/>
                        <a:latin typeface="Calibri"/>
                        <a:ea typeface="Calibri"/>
                        <a:cs typeface="Calibri"/>
                      </a:endParaRPr>
                    </a:p>
                  </a:txBody>
                  <a:tcPr marL="68580" marR="68580" marT="0" marB="0" anchor="ctr"/>
                </a:tc>
              </a:tr>
              <a:tr h="174566">
                <a:tc>
                  <a:txBody>
                    <a:bodyPr/>
                    <a:lstStyle/>
                    <a:p>
                      <a:pPr marL="0" marR="0">
                        <a:lnSpc>
                          <a:spcPct val="115000"/>
                        </a:lnSpc>
                        <a:spcBef>
                          <a:spcPts val="0"/>
                        </a:spcBef>
                        <a:spcAft>
                          <a:spcPts val="0"/>
                        </a:spcAft>
                      </a:pPr>
                      <a:r>
                        <a:rPr lang="en-US" sz="1100" dirty="0">
                          <a:effectLst/>
                        </a:rPr>
                        <a:t>6</a:t>
                      </a:r>
                      <a:endParaRPr lang="en-US" sz="1100" dirty="0">
                        <a:solidFill>
                          <a:srgbClr val="000000"/>
                        </a:solidFill>
                        <a:effectLst/>
                        <a:latin typeface="Calibri"/>
                        <a:ea typeface="Calibri"/>
                        <a:cs typeface="Calibri"/>
                      </a:endParaRPr>
                    </a:p>
                  </a:txBody>
                  <a:tcPr marL="68580" marR="68580" marT="0" marB="0" anchor="ctr">
                    <a:solidFill>
                      <a:srgbClr val="68904A"/>
                    </a:solidFill>
                  </a:tcPr>
                </a:tc>
                <a:tc>
                  <a:txBody>
                    <a:bodyPr/>
                    <a:lstStyle/>
                    <a:p>
                      <a:pPr marL="0" marR="0">
                        <a:lnSpc>
                          <a:spcPct val="115000"/>
                        </a:lnSpc>
                        <a:spcBef>
                          <a:spcPts val="0"/>
                        </a:spcBef>
                        <a:spcAft>
                          <a:spcPts val="0"/>
                        </a:spcAft>
                      </a:pPr>
                      <a:r>
                        <a:rPr lang="en-US" sz="1100" dirty="0">
                          <a:effectLst/>
                        </a:rPr>
                        <a:t>Vision Testing (Snellen Test)</a:t>
                      </a:r>
                      <a:endParaRPr lang="en-US" sz="1100" dirty="0">
                        <a:solidFill>
                          <a:srgbClr val="000000"/>
                        </a:solidFill>
                        <a:effectLst/>
                        <a:latin typeface="Calibri"/>
                        <a:ea typeface="Calibri"/>
                        <a:cs typeface="Calibri"/>
                      </a:endParaRPr>
                    </a:p>
                  </a:txBody>
                  <a:tcPr marL="68580" marR="68580" marT="0" marB="0" anchor="ctr"/>
                </a:tc>
              </a:tr>
              <a:tr h="174566">
                <a:tc>
                  <a:txBody>
                    <a:bodyPr/>
                    <a:lstStyle/>
                    <a:p>
                      <a:pPr marL="0" marR="0">
                        <a:lnSpc>
                          <a:spcPct val="115000"/>
                        </a:lnSpc>
                        <a:spcBef>
                          <a:spcPts val="0"/>
                        </a:spcBef>
                        <a:spcAft>
                          <a:spcPts val="0"/>
                        </a:spcAft>
                      </a:pPr>
                      <a:r>
                        <a:rPr lang="en-US" sz="1100" dirty="0">
                          <a:effectLst/>
                        </a:rPr>
                        <a:t>7</a:t>
                      </a:r>
                      <a:endParaRPr lang="en-US" sz="1100" dirty="0">
                        <a:solidFill>
                          <a:srgbClr val="000000"/>
                        </a:solidFill>
                        <a:effectLst/>
                        <a:latin typeface="Calibri"/>
                        <a:ea typeface="Calibri"/>
                        <a:cs typeface="Calibri"/>
                      </a:endParaRPr>
                    </a:p>
                  </a:txBody>
                  <a:tcPr marL="68580" marR="68580" marT="0" marB="0" anchor="ctr">
                    <a:solidFill>
                      <a:srgbClr val="68904A"/>
                    </a:solidFill>
                  </a:tcPr>
                </a:tc>
                <a:tc>
                  <a:txBody>
                    <a:bodyPr/>
                    <a:lstStyle/>
                    <a:p>
                      <a:pPr marL="0" marR="0">
                        <a:lnSpc>
                          <a:spcPct val="115000"/>
                        </a:lnSpc>
                        <a:spcBef>
                          <a:spcPts val="0"/>
                        </a:spcBef>
                        <a:spcAft>
                          <a:spcPts val="0"/>
                        </a:spcAft>
                      </a:pPr>
                      <a:r>
                        <a:rPr lang="en-US" sz="1100">
                          <a:effectLst/>
                        </a:rPr>
                        <a:t>Hearing Testing (Audiometry)</a:t>
                      </a:r>
                      <a:endParaRPr lang="en-US" sz="1100">
                        <a:solidFill>
                          <a:srgbClr val="000000"/>
                        </a:solidFill>
                        <a:effectLst/>
                        <a:latin typeface="Calibri"/>
                        <a:ea typeface="Calibri"/>
                        <a:cs typeface="Calibri"/>
                      </a:endParaRPr>
                    </a:p>
                  </a:txBody>
                  <a:tcPr marL="68580" marR="68580" marT="0" marB="0" anchor="ctr"/>
                </a:tc>
              </a:tr>
              <a:tr h="174566">
                <a:tc>
                  <a:txBody>
                    <a:bodyPr/>
                    <a:lstStyle/>
                    <a:p>
                      <a:pPr marL="0" marR="0">
                        <a:lnSpc>
                          <a:spcPct val="115000"/>
                        </a:lnSpc>
                        <a:spcBef>
                          <a:spcPts val="0"/>
                        </a:spcBef>
                        <a:spcAft>
                          <a:spcPts val="0"/>
                        </a:spcAft>
                      </a:pPr>
                      <a:r>
                        <a:rPr lang="en-US" sz="1100" dirty="0">
                          <a:effectLst/>
                        </a:rPr>
                        <a:t>8</a:t>
                      </a:r>
                      <a:endParaRPr lang="en-US" sz="1100" dirty="0">
                        <a:solidFill>
                          <a:srgbClr val="000000"/>
                        </a:solidFill>
                        <a:effectLst/>
                        <a:latin typeface="Calibri"/>
                        <a:ea typeface="Calibri"/>
                        <a:cs typeface="Calibri"/>
                      </a:endParaRPr>
                    </a:p>
                  </a:txBody>
                  <a:tcPr marL="68580" marR="68580" marT="0" marB="0" anchor="ctr">
                    <a:solidFill>
                      <a:srgbClr val="68904A"/>
                    </a:solidFill>
                  </a:tcPr>
                </a:tc>
                <a:tc>
                  <a:txBody>
                    <a:bodyPr/>
                    <a:lstStyle/>
                    <a:p>
                      <a:pPr marL="0" marR="0">
                        <a:lnSpc>
                          <a:spcPct val="115000"/>
                        </a:lnSpc>
                        <a:spcBef>
                          <a:spcPts val="0"/>
                        </a:spcBef>
                        <a:spcAft>
                          <a:spcPts val="0"/>
                        </a:spcAft>
                      </a:pPr>
                      <a:r>
                        <a:rPr lang="en-US" sz="1100" dirty="0">
                          <a:effectLst/>
                        </a:rPr>
                        <a:t>Anemia Test</a:t>
                      </a:r>
                      <a:endParaRPr lang="en-US" sz="1100" dirty="0">
                        <a:solidFill>
                          <a:srgbClr val="000000"/>
                        </a:solidFill>
                        <a:effectLst/>
                        <a:latin typeface="Calibri"/>
                        <a:ea typeface="Calibri"/>
                        <a:cs typeface="Calibri"/>
                      </a:endParaRPr>
                    </a:p>
                  </a:txBody>
                  <a:tcPr marL="68580" marR="68580" marT="0" marB="0" anchor="ctr"/>
                </a:tc>
              </a:tr>
              <a:tr h="174566">
                <a:tc>
                  <a:txBody>
                    <a:bodyPr/>
                    <a:lstStyle/>
                    <a:p>
                      <a:pPr marL="0" marR="0">
                        <a:lnSpc>
                          <a:spcPct val="115000"/>
                        </a:lnSpc>
                        <a:spcBef>
                          <a:spcPts val="0"/>
                        </a:spcBef>
                        <a:spcAft>
                          <a:spcPts val="0"/>
                        </a:spcAft>
                      </a:pPr>
                      <a:r>
                        <a:rPr lang="en-US" sz="1100" dirty="0">
                          <a:effectLst/>
                        </a:rPr>
                        <a:t>9</a:t>
                      </a:r>
                      <a:endParaRPr lang="en-US" sz="1100" dirty="0">
                        <a:solidFill>
                          <a:srgbClr val="000000"/>
                        </a:solidFill>
                        <a:effectLst/>
                        <a:latin typeface="Calibri"/>
                        <a:ea typeface="Calibri"/>
                        <a:cs typeface="Calibri"/>
                      </a:endParaRPr>
                    </a:p>
                  </a:txBody>
                  <a:tcPr marL="68580" marR="68580" marT="0" marB="0" anchor="ctr">
                    <a:solidFill>
                      <a:srgbClr val="68904A"/>
                    </a:solidFill>
                  </a:tcPr>
                </a:tc>
                <a:tc>
                  <a:txBody>
                    <a:bodyPr/>
                    <a:lstStyle/>
                    <a:p>
                      <a:pPr marL="0" marR="0">
                        <a:lnSpc>
                          <a:spcPct val="115000"/>
                        </a:lnSpc>
                        <a:spcBef>
                          <a:spcPts val="0"/>
                        </a:spcBef>
                        <a:spcAft>
                          <a:spcPts val="0"/>
                        </a:spcAft>
                      </a:pPr>
                      <a:r>
                        <a:rPr lang="en-US" sz="1100">
                          <a:effectLst/>
                        </a:rPr>
                        <a:t>Tuberculosis Test</a:t>
                      </a:r>
                      <a:endParaRPr lang="en-US" sz="1100">
                        <a:solidFill>
                          <a:srgbClr val="000000"/>
                        </a:solidFill>
                        <a:effectLst/>
                        <a:latin typeface="Calibri"/>
                        <a:ea typeface="Calibri"/>
                        <a:cs typeface="Calibri"/>
                      </a:endParaRPr>
                    </a:p>
                  </a:txBody>
                  <a:tcPr marL="68580" marR="68580" marT="0" marB="0" anchor="ctr"/>
                </a:tc>
              </a:tr>
              <a:tr h="348508">
                <a:tc>
                  <a:txBody>
                    <a:bodyPr/>
                    <a:lstStyle/>
                    <a:p>
                      <a:pPr marL="0" marR="0">
                        <a:lnSpc>
                          <a:spcPct val="115000"/>
                        </a:lnSpc>
                        <a:spcBef>
                          <a:spcPts val="0"/>
                        </a:spcBef>
                        <a:spcAft>
                          <a:spcPts val="0"/>
                        </a:spcAft>
                      </a:pPr>
                      <a:r>
                        <a:rPr lang="en-US" sz="1100" dirty="0">
                          <a:effectLst/>
                        </a:rPr>
                        <a:t>10</a:t>
                      </a:r>
                      <a:endParaRPr lang="en-US" sz="1100" dirty="0">
                        <a:solidFill>
                          <a:srgbClr val="000000"/>
                        </a:solidFill>
                        <a:effectLst/>
                        <a:latin typeface="Calibri"/>
                        <a:ea typeface="Calibri"/>
                        <a:cs typeface="Calibri"/>
                      </a:endParaRPr>
                    </a:p>
                  </a:txBody>
                  <a:tcPr marL="68580" marR="68580" marT="0" marB="0" anchor="ctr">
                    <a:solidFill>
                      <a:srgbClr val="68904A"/>
                    </a:solidFill>
                  </a:tcPr>
                </a:tc>
                <a:tc>
                  <a:txBody>
                    <a:bodyPr/>
                    <a:lstStyle/>
                    <a:p>
                      <a:pPr marL="0" marR="0">
                        <a:lnSpc>
                          <a:spcPct val="115000"/>
                        </a:lnSpc>
                        <a:spcBef>
                          <a:spcPts val="0"/>
                        </a:spcBef>
                        <a:spcAft>
                          <a:spcPts val="0"/>
                        </a:spcAft>
                      </a:pPr>
                      <a:r>
                        <a:rPr lang="en-US" sz="1100" dirty="0">
                          <a:effectLst/>
                        </a:rPr>
                        <a:t>Dental Home Verification</a:t>
                      </a:r>
                      <a:endParaRPr lang="en-US" sz="1100" dirty="0">
                        <a:solidFill>
                          <a:srgbClr val="000000"/>
                        </a:solidFill>
                        <a:effectLst/>
                        <a:latin typeface="Calibri"/>
                        <a:ea typeface="Calibri"/>
                        <a:cs typeface="Calibri"/>
                      </a:endParaRPr>
                    </a:p>
                  </a:txBody>
                  <a:tcPr marL="68580" marR="68580" marT="0" marB="0" anchor="ctr"/>
                </a:tc>
              </a:tr>
            </a:tbl>
          </a:graphicData>
        </a:graphic>
      </p:graphicFrame>
    </p:spTree>
    <p:extLst>
      <p:ext uri="{BB962C8B-B14F-4D97-AF65-F5344CB8AC3E}">
        <p14:creationId xmlns:p14="http://schemas.microsoft.com/office/powerpoint/2010/main" val="211868726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Engagement</a:t>
            </a:r>
            <a:endParaRPr lang="en-US" dirty="0"/>
          </a:p>
        </p:txBody>
      </p:sp>
      <p:sp>
        <p:nvSpPr>
          <p:cNvPr id="3" name="Content Placeholder 2"/>
          <p:cNvSpPr>
            <a:spLocks noGrp="1"/>
          </p:cNvSpPr>
          <p:nvPr>
            <p:ph idx="1"/>
          </p:nvPr>
        </p:nvSpPr>
        <p:spPr>
          <a:xfrm>
            <a:off x="342900" y="1174751"/>
            <a:ext cx="5867400" cy="5181599"/>
          </a:xfrm>
        </p:spPr>
        <p:txBody>
          <a:bodyPr>
            <a:normAutofit/>
          </a:bodyPr>
          <a:lstStyle/>
          <a:p>
            <a:r>
              <a:rPr lang="en-US" b="1" dirty="0"/>
              <a:t>Patient Engagement</a:t>
            </a:r>
            <a:r>
              <a:rPr lang="en-US" dirty="0"/>
              <a:t>, </a:t>
            </a:r>
            <a:r>
              <a:rPr lang="en-US" sz="2000" dirty="0"/>
              <a:t>though </a:t>
            </a:r>
            <a:r>
              <a:rPr lang="en-US" sz="2000" dirty="0" smtClean="0"/>
              <a:t>not always documented </a:t>
            </a:r>
            <a:r>
              <a:rPr lang="en-US" sz="2000" dirty="0"/>
              <a:t>and difficult to measure, is the “heart” of the high-quality preventive </a:t>
            </a:r>
            <a:r>
              <a:rPr lang="en-US" sz="2000" dirty="0" smtClean="0"/>
              <a:t>visit</a:t>
            </a:r>
          </a:p>
          <a:p>
            <a:pPr lvl="1"/>
            <a:r>
              <a:rPr lang="en-US" sz="1800" b="0" dirty="0" smtClean="0"/>
              <a:t>Trusting </a:t>
            </a:r>
            <a:r>
              <a:rPr lang="en-US" sz="1800" b="0" dirty="0"/>
              <a:t>relationship is built </a:t>
            </a:r>
          </a:p>
          <a:p>
            <a:pPr lvl="1"/>
            <a:r>
              <a:rPr lang="en-US" sz="1800" b="0" dirty="0" smtClean="0"/>
              <a:t>Strengths-based approach is used</a:t>
            </a:r>
          </a:p>
          <a:p>
            <a:pPr lvl="1"/>
            <a:r>
              <a:rPr lang="en-US" sz="1800" b="0" dirty="0"/>
              <a:t>S</a:t>
            </a:r>
            <a:r>
              <a:rPr lang="en-US" sz="1800" b="0" dirty="0" smtClean="0"/>
              <a:t>tage </a:t>
            </a:r>
            <a:r>
              <a:rPr lang="en-US" sz="1800" b="0" dirty="0"/>
              <a:t>is set to address and mitigate identified behavioral </a:t>
            </a:r>
            <a:r>
              <a:rPr lang="en-US" sz="1800" b="0" dirty="0" smtClean="0"/>
              <a:t>risks  through shared decision making and goal setting</a:t>
            </a:r>
          </a:p>
          <a:p>
            <a:pPr lvl="1"/>
            <a:endParaRPr lang="en-US" sz="1800" dirty="0" smtClean="0"/>
          </a:p>
          <a:p>
            <a:r>
              <a:rPr lang="en-US" sz="2000" b="1" dirty="0" smtClean="0"/>
              <a:t>Appendix I </a:t>
            </a:r>
            <a:r>
              <a:rPr lang="en-US" sz="2000" dirty="0" smtClean="0"/>
              <a:t>includes elements that address patient strengths.  For those less familiar with strengths, </a:t>
            </a:r>
            <a:r>
              <a:rPr lang="en-US" sz="2000" b="1" dirty="0" smtClean="0"/>
              <a:t>Appendix II </a:t>
            </a:r>
            <a:r>
              <a:rPr lang="en-US" sz="2000" dirty="0" smtClean="0"/>
              <a:t>illustrates one framework for assessing strengths.  Refer to Bright Futures for a more detailed discussion.</a:t>
            </a:r>
            <a:endParaRPr lang="en-US" sz="2000" dirty="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solidFill>
                  <a:srgbClr val="675E47"/>
                </a:solidFill>
              </a:rPr>
              <a:pPr/>
              <a:t>31</a:t>
            </a:fld>
            <a:endParaRPr lang="en-US" dirty="0">
              <a:solidFill>
                <a:srgbClr val="675E47"/>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674456884"/>
              </p:ext>
            </p:extLst>
          </p:nvPr>
        </p:nvGraphicFramePr>
        <p:xfrm>
          <a:off x="6324600" y="3953129"/>
          <a:ext cx="2590800" cy="2768345"/>
        </p:xfrm>
        <a:graphic>
          <a:graphicData uri="http://schemas.openxmlformats.org/drawingml/2006/table">
            <a:tbl>
              <a:tblPr firstRow="1" firstCol="1" bandRow="1">
                <a:tableStyleId>{5C22544A-7EE6-4342-B048-85BDC9FD1C3A}</a:tableStyleId>
              </a:tblPr>
              <a:tblGrid>
                <a:gridCol w="228600"/>
                <a:gridCol w="2362200"/>
              </a:tblGrid>
              <a:tr h="480060">
                <a:tc gridSpan="2">
                  <a:txBody>
                    <a:bodyPr/>
                    <a:lstStyle/>
                    <a:p>
                      <a:pPr marL="0" marR="0" algn="ctr">
                        <a:lnSpc>
                          <a:spcPct val="115000"/>
                        </a:lnSpc>
                        <a:spcBef>
                          <a:spcPts val="0"/>
                        </a:spcBef>
                        <a:spcAft>
                          <a:spcPts val="0"/>
                        </a:spcAft>
                        <a:tabLst>
                          <a:tab pos="5581650" algn="l"/>
                        </a:tabLst>
                      </a:pPr>
                      <a:r>
                        <a:rPr lang="en-US" sz="1400" dirty="0">
                          <a:effectLst/>
                        </a:rPr>
                        <a:t>Patient Engagement</a:t>
                      </a:r>
                      <a:endParaRPr lang="en-US" sz="1400" dirty="0">
                        <a:solidFill>
                          <a:srgbClr val="000000"/>
                        </a:solidFill>
                        <a:effectLst/>
                        <a:latin typeface="Calibri"/>
                        <a:ea typeface="Calibri"/>
                        <a:cs typeface="Calibri"/>
                      </a:endParaRPr>
                    </a:p>
                  </a:txBody>
                  <a:tcPr marL="32389" marR="32389" marT="0" marB="0" anchor="ctr">
                    <a:solidFill>
                      <a:srgbClr val="68904A"/>
                    </a:solidFill>
                  </a:tcPr>
                </a:tc>
                <a:tc hMerge="1">
                  <a:txBody>
                    <a:bodyPr/>
                    <a:lstStyle/>
                    <a:p>
                      <a:endParaRPr lang="en-US"/>
                    </a:p>
                  </a:txBody>
                  <a:tcPr/>
                </a:tc>
              </a:tr>
              <a:tr h="377190">
                <a:tc>
                  <a:txBody>
                    <a:bodyPr/>
                    <a:lstStyle/>
                    <a:p>
                      <a:pPr marL="0" marR="0">
                        <a:lnSpc>
                          <a:spcPct val="115000"/>
                        </a:lnSpc>
                        <a:spcBef>
                          <a:spcPts val="0"/>
                        </a:spcBef>
                        <a:spcAft>
                          <a:spcPts val="0"/>
                        </a:spcAft>
                      </a:pPr>
                      <a:r>
                        <a:rPr lang="en-US" sz="1100" dirty="0">
                          <a:effectLst/>
                        </a:rPr>
                        <a:t>11</a:t>
                      </a:r>
                      <a:endParaRPr lang="en-US" sz="1100" dirty="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a:effectLst/>
                        </a:rPr>
                        <a:t>Confidentiality Policy Reviewed with Parent and Patient</a:t>
                      </a:r>
                      <a:endParaRPr lang="en-US" sz="1100">
                        <a:solidFill>
                          <a:srgbClr val="000000"/>
                        </a:solidFill>
                        <a:effectLst/>
                        <a:latin typeface="Calibri"/>
                        <a:ea typeface="Calibri"/>
                        <a:cs typeface="Calibri"/>
                      </a:endParaRPr>
                    </a:p>
                  </a:txBody>
                  <a:tcPr marL="32389" marR="32389" marT="0" marB="0" anchor="ctr"/>
                </a:tc>
              </a:tr>
              <a:tr h="377190">
                <a:tc>
                  <a:txBody>
                    <a:bodyPr/>
                    <a:lstStyle/>
                    <a:p>
                      <a:pPr marL="0" marR="0">
                        <a:lnSpc>
                          <a:spcPct val="115000"/>
                        </a:lnSpc>
                        <a:spcBef>
                          <a:spcPts val="0"/>
                        </a:spcBef>
                        <a:spcAft>
                          <a:spcPts val="0"/>
                        </a:spcAft>
                      </a:pPr>
                      <a:r>
                        <a:rPr lang="en-US" sz="1100">
                          <a:effectLst/>
                        </a:rPr>
                        <a:t>12</a:t>
                      </a:r>
                      <a:endParaRPr lang="en-US" sz="110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Private Time with Patient During Visit</a:t>
                      </a:r>
                      <a:endParaRPr lang="en-US" sz="1100" dirty="0">
                        <a:solidFill>
                          <a:srgbClr val="000000"/>
                        </a:solidFill>
                        <a:effectLst/>
                        <a:latin typeface="Calibri"/>
                        <a:ea typeface="Calibri"/>
                        <a:cs typeface="Calibri"/>
                      </a:endParaRPr>
                    </a:p>
                  </a:txBody>
                  <a:tcPr marL="32389" marR="32389" marT="0" marB="0" anchor="ctr"/>
                </a:tc>
              </a:tr>
              <a:tr h="377190">
                <a:tc>
                  <a:txBody>
                    <a:bodyPr/>
                    <a:lstStyle/>
                    <a:p>
                      <a:pPr marL="0" marR="0">
                        <a:lnSpc>
                          <a:spcPct val="115000"/>
                        </a:lnSpc>
                        <a:spcBef>
                          <a:spcPts val="0"/>
                        </a:spcBef>
                        <a:spcAft>
                          <a:spcPts val="0"/>
                        </a:spcAft>
                      </a:pPr>
                      <a:r>
                        <a:rPr lang="en-US" sz="1100" dirty="0">
                          <a:effectLst/>
                        </a:rPr>
                        <a:t>13</a:t>
                      </a:r>
                      <a:endParaRPr lang="en-US" sz="1100" dirty="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Pre-Visit Questionnaire to Assess Strengths</a:t>
                      </a:r>
                      <a:endParaRPr lang="en-US" sz="1100" dirty="0">
                        <a:solidFill>
                          <a:srgbClr val="000000"/>
                        </a:solidFill>
                        <a:effectLst/>
                        <a:latin typeface="Calibri"/>
                        <a:ea typeface="Calibri"/>
                        <a:cs typeface="Calibri"/>
                      </a:endParaRPr>
                    </a:p>
                  </a:txBody>
                  <a:tcPr marL="32389" marR="32389" marT="0" marB="0" anchor="ctr"/>
                </a:tc>
              </a:tr>
              <a:tr h="377190">
                <a:tc>
                  <a:txBody>
                    <a:bodyPr/>
                    <a:lstStyle/>
                    <a:p>
                      <a:pPr marL="0" marR="0">
                        <a:lnSpc>
                          <a:spcPct val="115000"/>
                        </a:lnSpc>
                        <a:spcBef>
                          <a:spcPts val="0"/>
                        </a:spcBef>
                        <a:spcAft>
                          <a:spcPts val="0"/>
                        </a:spcAft>
                      </a:pPr>
                      <a:r>
                        <a:rPr lang="en-US" sz="1100" dirty="0">
                          <a:effectLst/>
                        </a:rPr>
                        <a:t>14</a:t>
                      </a:r>
                      <a:endParaRPr lang="en-US" sz="1100" dirty="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a:effectLst/>
                        </a:rPr>
                        <a:t>Patient (Parent) Strengths Discussed</a:t>
                      </a:r>
                      <a:endParaRPr lang="en-US" sz="1100">
                        <a:solidFill>
                          <a:srgbClr val="000000"/>
                        </a:solidFill>
                        <a:effectLst/>
                        <a:latin typeface="Calibri"/>
                        <a:ea typeface="Calibri"/>
                        <a:cs typeface="Calibri"/>
                      </a:endParaRPr>
                    </a:p>
                  </a:txBody>
                  <a:tcPr marL="32389" marR="32389" marT="0" marB="0" anchor="ctr"/>
                </a:tc>
              </a:tr>
              <a:tr h="377190">
                <a:tc>
                  <a:txBody>
                    <a:bodyPr/>
                    <a:lstStyle/>
                    <a:p>
                      <a:pPr marL="0" marR="0">
                        <a:lnSpc>
                          <a:spcPct val="115000"/>
                        </a:lnSpc>
                        <a:spcBef>
                          <a:spcPts val="0"/>
                        </a:spcBef>
                        <a:spcAft>
                          <a:spcPts val="0"/>
                        </a:spcAft>
                      </a:pPr>
                      <a:r>
                        <a:rPr lang="en-US" sz="1100">
                          <a:effectLst/>
                        </a:rPr>
                        <a:t>15</a:t>
                      </a:r>
                      <a:endParaRPr lang="en-US" sz="110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a:effectLst/>
                        </a:rPr>
                        <a:t>Patient (Parent) Concerns Actively Elicited</a:t>
                      </a:r>
                      <a:endParaRPr lang="en-US" sz="1100">
                        <a:solidFill>
                          <a:srgbClr val="000000"/>
                        </a:solidFill>
                        <a:effectLst/>
                        <a:latin typeface="Calibri"/>
                        <a:ea typeface="Calibri"/>
                        <a:cs typeface="Calibri"/>
                      </a:endParaRPr>
                    </a:p>
                  </a:txBody>
                  <a:tcPr marL="32389" marR="32389" marT="0" marB="0" anchor="ctr"/>
                </a:tc>
              </a:tr>
              <a:tr h="377190">
                <a:tc>
                  <a:txBody>
                    <a:bodyPr/>
                    <a:lstStyle/>
                    <a:p>
                      <a:pPr marL="0" marR="0">
                        <a:lnSpc>
                          <a:spcPct val="115000"/>
                        </a:lnSpc>
                        <a:spcBef>
                          <a:spcPts val="0"/>
                        </a:spcBef>
                        <a:spcAft>
                          <a:spcPts val="0"/>
                        </a:spcAft>
                      </a:pPr>
                      <a:r>
                        <a:rPr lang="en-US" sz="1100" dirty="0">
                          <a:effectLst/>
                        </a:rPr>
                        <a:t>16</a:t>
                      </a:r>
                      <a:endParaRPr lang="en-US" sz="1100" dirty="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Patient (Parent) Concerns Addressed</a:t>
                      </a:r>
                      <a:endParaRPr lang="en-US" sz="1100" dirty="0">
                        <a:solidFill>
                          <a:srgbClr val="000000"/>
                        </a:solidFill>
                        <a:effectLst/>
                        <a:latin typeface="Calibri"/>
                        <a:ea typeface="Calibri"/>
                        <a:cs typeface="Calibri"/>
                      </a:endParaRPr>
                    </a:p>
                  </a:txBody>
                  <a:tcPr marL="32389" marR="32389" marT="0" marB="0" anchor="ctr"/>
                </a:tc>
              </a:tr>
            </a:tbl>
          </a:graphicData>
        </a:graphic>
      </p:graphicFrame>
      <p:pic>
        <p:nvPicPr>
          <p:cNvPr id="6"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302326" y="1295400"/>
            <a:ext cx="2265627" cy="1491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52698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3284"/>
            <a:ext cx="8610600" cy="563562"/>
          </a:xfrm>
        </p:spPr>
        <p:txBody>
          <a:bodyPr/>
          <a:lstStyle/>
          <a:p>
            <a:r>
              <a:rPr lang="en-US" sz="3200" dirty="0" smtClean="0"/>
              <a:t>Nutrition</a:t>
            </a:r>
            <a:r>
              <a:rPr lang="en-US" sz="3200" dirty="0"/>
              <a:t>, Physical Activity and Cardiovascular Risks</a:t>
            </a:r>
          </a:p>
        </p:txBody>
      </p:sp>
      <p:sp>
        <p:nvSpPr>
          <p:cNvPr id="3" name="Content Placeholder 2"/>
          <p:cNvSpPr>
            <a:spLocks noGrp="1"/>
          </p:cNvSpPr>
          <p:nvPr>
            <p:ph idx="1"/>
          </p:nvPr>
        </p:nvSpPr>
        <p:spPr>
          <a:xfrm>
            <a:off x="346321" y="1069346"/>
            <a:ext cx="7924800" cy="4525963"/>
          </a:xfrm>
        </p:spPr>
        <p:txBody>
          <a:bodyPr>
            <a:normAutofit/>
          </a:bodyPr>
          <a:lstStyle/>
          <a:p>
            <a:r>
              <a:rPr lang="en-US" b="0" dirty="0" smtClean="0"/>
              <a:t>Measures </a:t>
            </a:r>
            <a:r>
              <a:rPr lang="en-US" b="0" dirty="0"/>
              <a:t>that apply universally, as well as additional steps to be taken for patients with identified risk factors such as elevated BMI</a:t>
            </a:r>
            <a:r>
              <a:rPr lang="en-US" b="0" dirty="0" smtClean="0"/>
              <a:t>.</a:t>
            </a:r>
            <a:endParaRPr lang="en-US" b="0" dirty="0"/>
          </a:p>
        </p:txBody>
      </p:sp>
      <p:sp>
        <p:nvSpPr>
          <p:cNvPr id="4" name="Slide Number Placeholder 3"/>
          <p:cNvSpPr>
            <a:spLocks noGrp="1"/>
          </p:cNvSpPr>
          <p:nvPr>
            <p:ph type="sldNum" sz="quarter" idx="12"/>
          </p:nvPr>
        </p:nvSpPr>
        <p:spPr/>
        <p:txBody>
          <a:bodyPr/>
          <a:lstStyle/>
          <a:p>
            <a:fld id="{6E2D2B3B-882E-40F3-A32F-6DD516915044}" type="slidenum">
              <a:rPr lang="en-US" smtClean="0">
                <a:solidFill>
                  <a:srgbClr val="675E47"/>
                </a:solidFill>
              </a:rPr>
              <a:pPr/>
              <a:t>32</a:t>
            </a:fld>
            <a:endParaRPr lang="en-US" dirty="0">
              <a:solidFill>
                <a:srgbClr val="675E47"/>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786907167"/>
              </p:ext>
            </p:extLst>
          </p:nvPr>
        </p:nvGraphicFramePr>
        <p:xfrm>
          <a:off x="4572000" y="3507348"/>
          <a:ext cx="3548830" cy="2087961"/>
        </p:xfrm>
        <a:graphic>
          <a:graphicData uri="http://schemas.openxmlformats.org/drawingml/2006/table">
            <a:tbl>
              <a:tblPr firstRow="1" firstCol="1" bandRow="1">
                <a:tableStyleId>{5C22544A-7EE6-4342-B048-85BDC9FD1C3A}</a:tableStyleId>
              </a:tblPr>
              <a:tblGrid>
                <a:gridCol w="304800"/>
                <a:gridCol w="3244030"/>
              </a:tblGrid>
              <a:tr h="612177">
                <a:tc gridSpan="2">
                  <a:txBody>
                    <a:bodyPr/>
                    <a:lstStyle/>
                    <a:p>
                      <a:pPr marL="0" marR="0" algn="ctr">
                        <a:lnSpc>
                          <a:spcPct val="115000"/>
                        </a:lnSpc>
                        <a:spcBef>
                          <a:spcPts val="0"/>
                        </a:spcBef>
                        <a:spcAft>
                          <a:spcPts val="0"/>
                        </a:spcAft>
                        <a:tabLst>
                          <a:tab pos="2705100" algn="l"/>
                        </a:tabLst>
                      </a:pPr>
                      <a:r>
                        <a:rPr lang="en-US" sz="1400" dirty="0">
                          <a:effectLst/>
                        </a:rPr>
                        <a:t>Nutrition, Physical Activity and Cardiovascular Risks</a:t>
                      </a:r>
                      <a:endParaRPr lang="en-US" sz="1400" dirty="0">
                        <a:solidFill>
                          <a:srgbClr val="000000"/>
                        </a:solidFill>
                        <a:effectLst/>
                        <a:latin typeface="Calibri"/>
                        <a:ea typeface="Calibri"/>
                        <a:cs typeface="Calibri"/>
                      </a:endParaRPr>
                    </a:p>
                  </a:txBody>
                  <a:tcPr marL="32389" marR="32389" marT="0" marB="0" anchor="ctr">
                    <a:solidFill>
                      <a:srgbClr val="68904A"/>
                    </a:solidFill>
                  </a:tcPr>
                </a:tc>
                <a:tc hMerge="1">
                  <a:txBody>
                    <a:bodyPr/>
                    <a:lstStyle/>
                    <a:p>
                      <a:endParaRPr lang="en-US"/>
                    </a:p>
                  </a:txBody>
                  <a:tcPr/>
                </a:tc>
              </a:tr>
              <a:tr h="245964">
                <a:tc>
                  <a:txBody>
                    <a:bodyPr/>
                    <a:lstStyle/>
                    <a:p>
                      <a:pPr marL="0" marR="0">
                        <a:lnSpc>
                          <a:spcPct val="115000"/>
                        </a:lnSpc>
                        <a:spcBef>
                          <a:spcPts val="0"/>
                        </a:spcBef>
                        <a:spcAft>
                          <a:spcPts val="0"/>
                        </a:spcAft>
                      </a:pPr>
                      <a:r>
                        <a:rPr lang="en-US" sz="1100" dirty="0">
                          <a:effectLst/>
                        </a:rPr>
                        <a:t>17</a:t>
                      </a:r>
                      <a:endParaRPr lang="en-US" sz="1100" dirty="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a:effectLst/>
                        </a:rPr>
                        <a:t>Universal Lipid Screening</a:t>
                      </a:r>
                      <a:endParaRPr lang="en-US" sz="1100">
                        <a:solidFill>
                          <a:srgbClr val="000000"/>
                        </a:solidFill>
                        <a:effectLst/>
                        <a:latin typeface="Calibri"/>
                        <a:ea typeface="Calibri"/>
                        <a:cs typeface="Calibri"/>
                      </a:endParaRPr>
                    </a:p>
                  </a:txBody>
                  <a:tcPr marL="32389" marR="32389" marT="0" marB="0" anchor="ctr"/>
                </a:tc>
              </a:tr>
              <a:tr h="245964">
                <a:tc>
                  <a:txBody>
                    <a:bodyPr/>
                    <a:lstStyle/>
                    <a:p>
                      <a:pPr marL="0" marR="0">
                        <a:lnSpc>
                          <a:spcPct val="115000"/>
                        </a:lnSpc>
                        <a:spcBef>
                          <a:spcPts val="0"/>
                        </a:spcBef>
                        <a:spcAft>
                          <a:spcPts val="0"/>
                        </a:spcAft>
                      </a:pPr>
                      <a:r>
                        <a:rPr lang="en-US" sz="1100" dirty="0">
                          <a:effectLst/>
                        </a:rPr>
                        <a:t>18</a:t>
                      </a:r>
                      <a:endParaRPr lang="en-US" sz="1100" dirty="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a:effectLst/>
                        </a:rPr>
                        <a:t>Counseling for Nutrition</a:t>
                      </a:r>
                      <a:endParaRPr lang="en-US" sz="1100">
                        <a:solidFill>
                          <a:srgbClr val="000000"/>
                        </a:solidFill>
                        <a:effectLst/>
                        <a:latin typeface="Calibri"/>
                        <a:ea typeface="Calibri"/>
                        <a:cs typeface="Calibri"/>
                      </a:endParaRPr>
                    </a:p>
                  </a:txBody>
                  <a:tcPr marL="32389" marR="32389" marT="0" marB="0" anchor="ctr"/>
                </a:tc>
              </a:tr>
              <a:tr h="245964">
                <a:tc>
                  <a:txBody>
                    <a:bodyPr/>
                    <a:lstStyle/>
                    <a:p>
                      <a:pPr marL="0" marR="0">
                        <a:lnSpc>
                          <a:spcPct val="115000"/>
                        </a:lnSpc>
                        <a:spcBef>
                          <a:spcPts val="0"/>
                        </a:spcBef>
                        <a:spcAft>
                          <a:spcPts val="0"/>
                        </a:spcAft>
                      </a:pPr>
                      <a:r>
                        <a:rPr lang="en-US" sz="1100">
                          <a:effectLst/>
                        </a:rPr>
                        <a:t>19</a:t>
                      </a:r>
                      <a:endParaRPr lang="en-US" sz="110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a:effectLst/>
                        </a:rPr>
                        <a:t>Counseling for Physical Activity</a:t>
                      </a:r>
                      <a:endParaRPr lang="en-US" sz="1100">
                        <a:solidFill>
                          <a:srgbClr val="000000"/>
                        </a:solidFill>
                        <a:effectLst/>
                        <a:latin typeface="Calibri"/>
                        <a:ea typeface="Calibri"/>
                        <a:cs typeface="Calibri"/>
                      </a:endParaRPr>
                    </a:p>
                  </a:txBody>
                  <a:tcPr marL="32389" marR="32389" marT="0" marB="0" anchor="ctr"/>
                </a:tc>
              </a:tr>
              <a:tr h="245964">
                <a:tc>
                  <a:txBody>
                    <a:bodyPr/>
                    <a:lstStyle/>
                    <a:p>
                      <a:pPr marL="0" marR="0">
                        <a:lnSpc>
                          <a:spcPct val="115000"/>
                        </a:lnSpc>
                        <a:spcBef>
                          <a:spcPts val="0"/>
                        </a:spcBef>
                        <a:spcAft>
                          <a:spcPts val="0"/>
                        </a:spcAft>
                      </a:pPr>
                      <a:r>
                        <a:rPr lang="en-US" sz="1100" dirty="0">
                          <a:effectLst/>
                        </a:rPr>
                        <a:t>20</a:t>
                      </a:r>
                      <a:endParaRPr lang="en-US" sz="1100" dirty="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Lipid Disorder Screening</a:t>
                      </a:r>
                      <a:endParaRPr lang="en-US" sz="1100" dirty="0">
                        <a:solidFill>
                          <a:srgbClr val="000000"/>
                        </a:solidFill>
                        <a:effectLst/>
                        <a:latin typeface="Calibri"/>
                        <a:ea typeface="Calibri"/>
                        <a:cs typeface="Calibri"/>
                      </a:endParaRPr>
                    </a:p>
                  </a:txBody>
                  <a:tcPr marL="32389" marR="32389" marT="0" marB="0" anchor="ctr"/>
                </a:tc>
              </a:tr>
              <a:tr h="245964">
                <a:tc>
                  <a:txBody>
                    <a:bodyPr/>
                    <a:lstStyle/>
                    <a:p>
                      <a:pPr marL="0" marR="0">
                        <a:lnSpc>
                          <a:spcPct val="115000"/>
                        </a:lnSpc>
                        <a:spcBef>
                          <a:spcPts val="0"/>
                        </a:spcBef>
                        <a:spcAft>
                          <a:spcPts val="0"/>
                        </a:spcAft>
                      </a:pPr>
                      <a:r>
                        <a:rPr lang="en-US" sz="1100">
                          <a:effectLst/>
                        </a:rPr>
                        <a:t>21</a:t>
                      </a:r>
                      <a:endParaRPr lang="en-US" sz="110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a:effectLst/>
                        </a:rPr>
                        <a:t>Readiness to Change </a:t>
                      </a:r>
                      <a:endParaRPr lang="en-US" sz="1100">
                        <a:solidFill>
                          <a:srgbClr val="000000"/>
                        </a:solidFill>
                        <a:effectLst/>
                        <a:latin typeface="Calibri"/>
                        <a:ea typeface="Calibri"/>
                        <a:cs typeface="Calibri"/>
                      </a:endParaRPr>
                    </a:p>
                  </a:txBody>
                  <a:tcPr marL="32389" marR="32389" marT="0" marB="0" anchor="ctr"/>
                </a:tc>
              </a:tr>
              <a:tr h="245964">
                <a:tc>
                  <a:txBody>
                    <a:bodyPr/>
                    <a:lstStyle/>
                    <a:p>
                      <a:pPr marL="0" marR="0">
                        <a:lnSpc>
                          <a:spcPct val="115000"/>
                        </a:lnSpc>
                        <a:spcBef>
                          <a:spcPts val="0"/>
                        </a:spcBef>
                        <a:spcAft>
                          <a:spcPts val="0"/>
                        </a:spcAft>
                      </a:pPr>
                      <a:r>
                        <a:rPr lang="en-US" sz="1100" dirty="0">
                          <a:effectLst/>
                        </a:rPr>
                        <a:t>22</a:t>
                      </a:r>
                      <a:endParaRPr lang="en-US" sz="1100" dirty="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Self-management Goal </a:t>
                      </a:r>
                      <a:endParaRPr lang="en-US" sz="1100" dirty="0">
                        <a:solidFill>
                          <a:srgbClr val="000000"/>
                        </a:solidFill>
                        <a:effectLst/>
                        <a:latin typeface="Calibri"/>
                        <a:ea typeface="Calibri"/>
                        <a:cs typeface="Calibri"/>
                      </a:endParaRPr>
                    </a:p>
                  </a:txBody>
                  <a:tcPr marL="32389" marR="32389" marT="0" marB="0" anchor="ctr"/>
                </a:tc>
              </a:tr>
            </a:tbl>
          </a:graphicData>
        </a:graphic>
      </p:graphicFrame>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000"/>
          <a:stretch/>
        </p:blipFill>
        <p:spPr bwMode="auto">
          <a:xfrm>
            <a:off x="315614" y="3194587"/>
            <a:ext cx="1924455" cy="2713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516512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Safety/Violence</a:t>
            </a:r>
          </a:p>
        </p:txBody>
      </p:sp>
      <p:sp>
        <p:nvSpPr>
          <p:cNvPr id="3" name="Content Placeholder 2"/>
          <p:cNvSpPr>
            <a:spLocks noGrp="1"/>
          </p:cNvSpPr>
          <p:nvPr>
            <p:ph idx="1"/>
          </p:nvPr>
        </p:nvSpPr>
        <p:spPr/>
        <p:txBody>
          <a:bodyPr/>
          <a:lstStyle/>
          <a:p>
            <a:r>
              <a:rPr lang="en-US" b="0" dirty="0" smtClean="0"/>
              <a:t>Key </a:t>
            </a:r>
            <a:r>
              <a:rPr lang="en-US" b="0" dirty="0"/>
              <a:t>behavioral health indicators, endorsed by </a:t>
            </a:r>
            <a:r>
              <a:rPr lang="en-US" b="0" i="1" dirty="0"/>
              <a:t>Bright </a:t>
            </a:r>
            <a:r>
              <a:rPr lang="en-US" b="0" i="1" dirty="0" smtClean="0"/>
              <a:t>Futures</a:t>
            </a:r>
          </a:p>
          <a:p>
            <a:r>
              <a:rPr lang="en-US" b="0" dirty="0" smtClean="0"/>
              <a:t>Seven </a:t>
            </a:r>
            <a:r>
              <a:rPr lang="en-US" b="0" dirty="0"/>
              <a:t>elements </a:t>
            </a:r>
            <a:r>
              <a:rPr lang="en-US" b="0" dirty="0" smtClean="0"/>
              <a:t>(not </a:t>
            </a:r>
            <a:r>
              <a:rPr lang="en-US" b="0" dirty="0"/>
              <a:t>a comprehensive </a:t>
            </a:r>
            <a:r>
              <a:rPr lang="en-US" b="0" dirty="0" smtClean="0"/>
              <a:t>list); may </a:t>
            </a:r>
            <a:r>
              <a:rPr lang="en-US" b="0" dirty="0"/>
              <a:t>vary due to local or regional demographics and </a:t>
            </a:r>
            <a:r>
              <a:rPr lang="en-US" dirty="0"/>
              <a:t>policies.</a:t>
            </a:r>
          </a:p>
        </p:txBody>
      </p:sp>
      <p:sp>
        <p:nvSpPr>
          <p:cNvPr id="4" name="Slide Number Placeholder 3"/>
          <p:cNvSpPr>
            <a:spLocks noGrp="1"/>
          </p:cNvSpPr>
          <p:nvPr>
            <p:ph type="sldNum" sz="quarter" idx="12"/>
          </p:nvPr>
        </p:nvSpPr>
        <p:spPr/>
        <p:txBody>
          <a:bodyPr/>
          <a:lstStyle/>
          <a:p>
            <a:fld id="{6E2D2B3B-882E-40F3-A32F-6DD516915044}" type="slidenum">
              <a:rPr lang="en-US" smtClean="0">
                <a:solidFill>
                  <a:srgbClr val="675E47"/>
                </a:solidFill>
              </a:rPr>
              <a:pPr/>
              <a:t>33</a:t>
            </a:fld>
            <a:endParaRPr lang="en-US" dirty="0">
              <a:solidFill>
                <a:srgbClr val="675E47"/>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086256024"/>
              </p:ext>
            </p:extLst>
          </p:nvPr>
        </p:nvGraphicFramePr>
        <p:xfrm>
          <a:off x="2971800" y="4021708"/>
          <a:ext cx="3215080" cy="2128267"/>
        </p:xfrm>
        <a:graphic>
          <a:graphicData uri="http://schemas.openxmlformats.org/drawingml/2006/table">
            <a:tbl>
              <a:tblPr firstRow="1" firstCol="1" bandRow="1">
                <a:tableStyleId>{5C22544A-7EE6-4342-B048-85BDC9FD1C3A}</a:tableStyleId>
              </a:tblPr>
              <a:tblGrid>
                <a:gridCol w="259332"/>
                <a:gridCol w="2955748"/>
              </a:tblGrid>
              <a:tr h="327426">
                <a:tc gridSpan="2">
                  <a:txBody>
                    <a:bodyPr/>
                    <a:lstStyle/>
                    <a:p>
                      <a:pPr marL="0" marR="0" algn="ctr">
                        <a:lnSpc>
                          <a:spcPct val="115000"/>
                        </a:lnSpc>
                        <a:spcBef>
                          <a:spcPts val="0"/>
                        </a:spcBef>
                        <a:spcAft>
                          <a:spcPts val="0"/>
                        </a:spcAft>
                        <a:tabLst>
                          <a:tab pos="1695450" algn="l"/>
                        </a:tabLst>
                      </a:pPr>
                      <a:r>
                        <a:rPr lang="en-US" sz="1400" dirty="0">
                          <a:effectLst/>
                        </a:rPr>
                        <a:t>Safety and Violence</a:t>
                      </a:r>
                      <a:endParaRPr lang="en-US" sz="1400" dirty="0">
                        <a:solidFill>
                          <a:srgbClr val="000000"/>
                        </a:solidFill>
                        <a:effectLst/>
                        <a:latin typeface="Calibri"/>
                        <a:ea typeface="Calibri"/>
                        <a:cs typeface="Calibri"/>
                      </a:endParaRPr>
                    </a:p>
                  </a:txBody>
                  <a:tcPr marL="32389" marR="32389" marT="0" marB="0" anchor="ctr">
                    <a:solidFill>
                      <a:srgbClr val="68904A"/>
                    </a:solidFill>
                  </a:tcPr>
                </a:tc>
                <a:tc hMerge="1">
                  <a:txBody>
                    <a:bodyPr/>
                    <a:lstStyle/>
                    <a:p>
                      <a:endParaRPr lang="en-US"/>
                    </a:p>
                  </a:txBody>
                  <a:tcPr/>
                </a:tc>
              </a:tr>
              <a:tr h="257263">
                <a:tc>
                  <a:txBody>
                    <a:bodyPr/>
                    <a:lstStyle/>
                    <a:p>
                      <a:pPr marL="0" marR="0">
                        <a:lnSpc>
                          <a:spcPct val="115000"/>
                        </a:lnSpc>
                        <a:spcBef>
                          <a:spcPts val="0"/>
                        </a:spcBef>
                        <a:spcAft>
                          <a:spcPts val="0"/>
                        </a:spcAft>
                      </a:pPr>
                      <a:r>
                        <a:rPr lang="en-US" sz="1100" dirty="0">
                          <a:effectLst/>
                        </a:rPr>
                        <a:t>23</a:t>
                      </a:r>
                      <a:endParaRPr lang="en-US" sz="1100" dirty="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Family/Partner Violence </a:t>
                      </a:r>
                      <a:endParaRPr lang="en-US" sz="1100" dirty="0">
                        <a:solidFill>
                          <a:srgbClr val="000000"/>
                        </a:solidFill>
                        <a:effectLst/>
                        <a:latin typeface="Calibri"/>
                        <a:ea typeface="Calibri"/>
                        <a:cs typeface="Calibri"/>
                      </a:endParaRPr>
                    </a:p>
                  </a:txBody>
                  <a:tcPr marL="32389" marR="32389" marT="0" marB="0" anchor="ctr"/>
                </a:tc>
              </a:tr>
              <a:tr h="257263">
                <a:tc>
                  <a:txBody>
                    <a:bodyPr/>
                    <a:lstStyle/>
                    <a:p>
                      <a:pPr marL="0" marR="0">
                        <a:lnSpc>
                          <a:spcPct val="115000"/>
                        </a:lnSpc>
                        <a:spcBef>
                          <a:spcPts val="0"/>
                        </a:spcBef>
                        <a:spcAft>
                          <a:spcPts val="0"/>
                        </a:spcAft>
                      </a:pPr>
                      <a:r>
                        <a:rPr lang="en-US" sz="1100" dirty="0">
                          <a:effectLst/>
                        </a:rPr>
                        <a:t>24</a:t>
                      </a:r>
                      <a:endParaRPr lang="en-US" sz="1100" dirty="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Fighting  </a:t>
                      </a:r>
                      <a:endParaRPr lang="en-US" sz="1100" dirty="0">
                        <a:solidFill>
                          <a:srgbClr val="000000"/>
                        </a:solidFill>
                        <a:effectLst/>
                        <a:latin typeface="Calibri"/>
                        <a:ea typeface="Calibri"/>
                        <a:cs typeface="Calibri"/>
                      </a:endParaRPr>
                    </a:p>
                  </a:txBody>
                  <a:tcPr marL="32389" marR="32389" marT="0" marB="0" anchor="ctr"/>
                </a:tc>
              </a:tr>
              <a:tr h="257263">
                <a:tc>
                  <a:txBody>
                    <a:bodyPr/>
                    <a:lstStyle/>
                    <a:p>
                      <a:pPr marL="0" marR="0">
                        <a:lnSpc>
                          <a:spcPct val="115000"/>
                        </a:lnSpc>
                        <a:spcBef>
                          <a:spcPts val="0"/>
                        </a:spcBef>
                        <a:spcAft>
                          <a:spcPts val="0"/>
                        </a:spcAft>
                      </a:pPr>
                      <a:r>
                        <a:rPr lang="en-US" sz="1100">
                          <a:effectLst/>
                        </a:rPr>
                        <a:t>25</a:t>
                      </a:r>
                      <a:endParaRPr lang="en-US" sz="110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Helmets</a:t>
                      </a:r>
                      <a:endParaRPr lang="en-US" sz="1100" dirty="0">
                        <a:solidFill>
                          <a:srgbClr val="000000"/>
                        </a:solidFill>
                        <a:effectLst/>
                        <a:latin typeface="Calibri"/>
                        <a:ea typeface="Calibri"/>
                        <a:cs typeface="Calibri"/>
                      </a:endParaRPr>
                    </a:p>
                  </a:txBody>
                  <a:tcPr marL="32389" marR="32389" marT="0" marB="0" anchor="ctr"/>
                </a:tc>
              </a:tr>
              <a:tr h="257263">
                <a:tc>
                  <a:txBody>
                    <a:bodyPr/>
                    <a:lstStyle/>
                    <a:p>
                      <a:pPr marL="0" marR="0">
                        <a:lnSpc>
                          <a:spcPct val="115000"/>
                        </a:lnSpc>
                        <a:spcBef>
                          <a:spcPts val="0"/>
                        </a:spcBef>
                        <a:spcAft>
                          <a:spcPts val="0"/>
                        </a:spcAft>
                      </a:pPr>
                      <a:r>
                        <a:rPr lang="en-US" sz="1100" dirty="0">
                          <a:effectLst/>
                        </a:rPr>
                        <a:t>26</a:t>
                      </a:r>
                      <a:endParaRPr lang="en-US" sz="1100" dirty="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Seat Belts</a:t>
                      </a:r>
                      <a:endParaRPr lang="en-US" sz="1100" dirty="0">
                        <a:solidFill>
                          <a:srgbClr val="000000"/>
                        </a:solidFill>
                        <a:effectLst/>
                        <a:latin typeface="Calibri"/>
                        <a:ea typeface="Calibri"/>
                        <a:cs typeface="Calibri"/>
                      </a:endParaRPr>
                    </a:p>
                  </a:txBody>
                  <a:tcPr marL="32389" marR="32389" marT="0" marB="0" anchor="ctr"/>
                </a:tc>
              </a:tr>
              <a:tr h="257263">
                <a:tc>
                  <a:txBody>
                    <a:bodyPr/>
                    <a:lstStyle/>
                    <a:p>
                      <a:pPr marL="0" marR="0">
                        <a:lnSpc>
                          <a:spcPct val="115000"/>
                        </a:lnSpc>
                        <a:spcBef>
                          <a:spcPts val="0"/>
                        </a:spcBef>
                        <a:spcAft>
                          <a:spcPts val="0"/>
                        </a:spcAft>
                      </a:pPr>
                      <a:r>
                        <a:rPr lang="en-US" sz="1100" dirty="0">
                          <a:effectLst/>
                        </a:rPr>
                        <a:t>27</a:t>
                      </a:r>
                      <a:endParaRPr lang="en-US" sz="1100" dirty="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a:effectLst/>
                        </a:rPr>
                        <a:t>Alcohol while Driving</a:t>
                      </a:r>
                      <a:endParaRPr lang="en-US" sz="1100">
                        <a:solidFill>
                          <a:srgbClr val="000000"/>
                        </a:solidFill>
                        <a:effectLst/>
                        <a:latin typeface="Calibri"/>
                        <a:ea typeface="Calibri"/>
                        <a:cs typeface="Calibri"/>
                      </a:endParaRPr>
                    </a:p>
                  </a:txBody>
                  <a:tcPr marL="32389" marR="32389" marT="0" marB="0" anchor="ctr"/>
                </a:tc>
              </a:tr>
              <a:tr h="257263">
                <a:tc>
                  <a:txBody>
                    <a:bodyPr/>
                    <a:lstStyle/>
                    <a:p>
                      <a:pPr marL="0" marR="0">
                        <a:lnSpc>
                          <a:spcPct val="115000"/>
                        </a:lnSpc>
                        <a:spcBef>
                          <a:spcPts val="0"/>
                        </a:spcBef>
                        <a:spcAft>
                          <a:spcPts val="0"/>
                        </a:spcAft>
                      </a:pPr>
                      <a:r>
                        <a:rPr lang="en-US" sz="1100">
                          <a:effectLst/>
                        </a:rPr>
                        <a:t>28</a:t>
                      </a:r>
                      <a:endParaRPr lang="en-US" sz="110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Guns</a:t>
                      </a:r>
                      <a:endParaRPr lang="en-US" sz="1100" dirty="0">
                        <a:solidFill>
                          <a:srgbClr val="000000"/>
                        </a:solidFill>
                        <a:effectLst/>
                        <a:latin typeface="Calibri"/>
                        <a:ea typeface="Calibri"/>
                        <a:cs typeface="Calibri"/>
                      </a:endParaRPr>
                    </a:p>
                  </a:txBody>
                  <a:tcPr marL="32389" marR="32389" marT="0" marB="0" anchor="ctr"/>
                </a:tc>
              </a:tr>
              <a:tr h="257263">
                <a:tc>
                  <a:txBody>
                    <a:bodyPr/>
                    <a:lstStyle/>
                    <a:p>
                      <a:pPr marL="0" marR="0">
                        <a:lnSpc>
                          <a:spcPct val="115000"/>
                        </a:lnSpc>
                        <a:spcBef>
                          <a:spcPts val="0"/>
                        </a:spcBef>
                        <a:spcAft>
                          <a:spcPts val="0"/>
                        </a:spcAft>
                      </a:pPr>
                      <a:r>
                        <a:rPr lang="en-US" sz="1100" dirty="0">
                          <a:effectLst/>
                        </a:rPr>
                        <a:t>29</a:t>
                      </a:r>
                      <a:endParaRPr lang="en-US" sz="1100" dirty="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Bullying </a:t>
                      </a:r>
                      <a:endParaRPr lang="en-US" sz="1100" dirty="0">
                        <a:solidFill>
                          <a:srgbClr val="000000"/>
                        </a:solidFill>
                        <a:effectLst/>
                        <a:latin typeface="Calibri"/>
                        <a:ea typeface="Calibri"/>
                        <a:cs typeface="Calibri"/>
                      </a:endParaRPr>
                    </a:p>
                  </a:txBody>
                  <a:tcPr marL="32389" marR="32389" marT="0" marB="0" anchor="ctr"/>
                </a:tc>
              </a:tr>
            </a:tbl>
          </a:graphicData>
        </a:graphic>
      </p:graphicFrame>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9188" b="8247"/>
          <a:stretch/>
        </p:blipFill>
        <p:spPr bwMode="auto">
          <a:xfrm>
            <a:off x="6705600" y="249237"/>
            <a:ext cx="22098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958534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a:t>
            </a:r>
            <a:r>
              <a:rPr lang="en-US" dirty="0" smtClean="0"/>
              <a:t>Health &amp; Substance Use</a:t>
            </a:r>
            <a:endParaRPr lang="en-US" dirty="0"/>
          </a:p>
        </p:txBody>
      </p:sp>
      <p:sp>
        <p:nvSpPr>
          <p:cNvPr id="3" name="Content Placeholder 2"/>
          <p:cNvSpPr>
            <a:spLocks noGrp="1"/>
          </p:cNvSpPr>
          <p:nvPr>
            <p:ph idx="1"/>
          </p:nvPr>
        </p:nvSpPr>
        <p:spPr>
          <a:xfrm>
            <a:off x="-228600" y="1103634"/>
            <a:ext cx="9144000" cy="5181599"/>
          </a:xfrm>
        </p:spPr>
        <p:txBody>
          <a:bodyPr>
            <a:normAutofit/>
          </a:bodyPr>
          <a:lstStyle/>
          <a:p>
            <a:pPr lvl="1">
              <a:buClr>
                <a:srgbClr val="FF0000"/>
              </a:buClr>
            </a:pPr>
            <a:r>
              <a:rPr lang="en-US" b="0" dirty="0" smtClean="0"/>
              <a:t>Universal for all age groups/genders (e.g., </a:t>
            </a:r>
            <a:r>
              <a:rPr lang="en-US" b="0" dirty="0" smtClean="0">
                <a:solidFill>
                  <a:schemeClr val="tx1"/>
                </a:solidFill>
              </a:rPr>
              <a:t>alcohol and tobacco use screening)</a:t>
            </a:r>
          </a:p>
          <a:p>
            <a:pPr lvl="1">
              <a:buClr>
                <a:srgbClr val="FF0000"/>
              </a:buClr>
            </a:pPr>
            <a:r>
              <a:rPr lang="en-US" b="0" dirty="0" smtClean="0">
                <a:solidFill>
                  <a:schemeClr val="tx1"/>
                </a:solidFill>
              </a:rPr>
              <a:t>Universal for certain age groups (HIV Screening) or genders (Cervical Cancer Screening)</a:t>
            </a:r>
          </a:p>
          <a:p>
            <a:pPr lvl="1">
              <a:buClr>
                <a:srgbClr val="FF0000"/>
              </a:buClr>
            </a:pPr>
            <a:r>
              <a:rPr lang="en-US" b="0" dirty="0" smtClean="0">
                <a:solidFill>
                  <a:schemeClr val="tx1"/>
                </a:solidFill>
              </a:rPr>
              <a:t>Some measures are performed if certain risks are positive. </a:t>
            </a:r>
          </a:p>
          <a:p>
            <a:pPr lvl="1">
              <a:buClr>
                <a:srgbClr val="FF0000"/>
              </a:buClr>
            </a:pPr>
            <a:r>
              <a:rPr lang="en-US" b="0" dirty="0" smtClean="0">
                <a:solidFill>
                  <a:schemeClr val="tx1"/>
                </a:solidFill>
              </a:rPr>
              <a:t>Measures that address </a:t>
            </a:r>
            <a:r>
              <a:rPr lang="en-US" b="0" dirty="0">
                <a:solidFill>
                  <a:schemeClr val="tx1"/>
                </a:solidFill>
              </a:rPr>
              <a:t>initial follow-up for </a:t>
            </a:r>
            <a:r>
              <a:rPr lang="en-US" b="0" dirty="0" smtClean="0">
                <a:solidFill>
                  <a:schemeClr val="tx1"/>
                </a:solidFill>
              </a:rPr>
              <a:t>some  behaviors (e.g., Smoking Cessation Counseling</a:t>
            </a:r>
            <a:r>
              <a:rPr lang="en-US" b="0" dirty="0">
                <a:solidFill>
                  <a:schemeClr val="tx1"/>
                </a:solidFill>
              </a:rPr>
              <a:t>), where evidence </a:t>
            </a:r>
            <a:r>
              <a:rPr lang="en-US" b="0" dirty="0" smtClean="0">
                <a:solidFill>
                  <a:schemeClr val="tx1"/>
                </a:solidFill>
              </a:rPr>
              <a:t>exists</a:t>
            </a:r>
            <a:endParaRPr lang="en-US" b="0" dirty="0">
              <a:solidFill>
                <a:schemeClr val="tx1"/>
              </a:solidFill>
            </a:endParaRPr>
          </a:p>
          <a:p>
            <a:endParaRPr lang="en-US" b="0" dirty="0"/>
          </a:p>
        </p:txBody>
      </p:sp>
      <p:sp>
        <p:nvSpPr>
          <p:cNvPr id="4" name="Slide Number Placeholder 3"/>
          <p:cNvSpPr>
            <a:spLocks noGrp="1"/>
          </p:cNvSpPr>
          <p:nvPr>
            <p:ph type="sldNum" sz="quarter" idx="12"/>
          </p:nvPr>
        </p:nvSpPr>
        <p:spPr/>
        <p:txBody>
          <a:bodyPr/>
          <a:lstStyle/>
          <a:p>
            <a:fld id="{6E2D2B3B-882E-40F3-A32F-6DD516915044}" type="slidenum">
              <a:rPr lang="en-US" smtClean="0">
                <a:solidFill>
                  <a:srgbClr val="675E47"/>
                </a:solidFill>
              </a:rPr>
              <a:pPr/>
              <a:t>34</a:t>
            </a:fld>
            <a:endParaRPr lang="en-US" dirty="0">
              <a:solidFill>
                <a:srgbClr val="675E47"/>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861714794"/>
              </p:ext>
            </p:extLst>
          </p:nvPr>
        </p:nvGraphicFramePr>
        <p:xfrm>
          <a:off x="4572000" y="4666579"/>
          <a:ext cx="2834080" cy="2173223"/>
        </p:xfrm>
        <a:graphic>
          <a:graphicData uri="http://schemas.openxmlformats.org/drawingml/2006/table">
            <a:tbl>
              <a:tblPr firstRow="1" firstCol="1" bandRow="1">
                <a:tableStyleId>{5C22544A-7EE6-4342-B048-85BDC9FD1C3A}</a:tableStyleId>
              </a:tblPr>
              <a:tblGrid>
                <a:gridCol w="304800"/>
                <a:gridCol w="2529280"/>
              </a:tblGrid>
              <a:tr h="0">
                <a:tc gridSpan="2">
                  <a:txBody>
                    <a:bodyPr/>
                    <a:lstStyle/>
                    <a:p>
                      <a:pPr marL="0" marR="0" algn="ctr">
                        <a:lnSpc>
                          <a:spcPct val="115000"/>
                        </a:lnSpc>
                        <a:spcBef>
                          <a:spcPts val="0"/>
                        </a:spcBef>
                        <a:spcAft>
                          <a:spcPts val="0"/>
                        </a:spcAft>
                        <a:tabLst>
                          <a:tab pos="1724025" algn="l"/>
                        </a:tabLst>
                      </a:pPr>
                      <a:r>
                        <a:rPr lang="en-US" sz="1400" dirty="0">
                          <a:effectLst/>
                        </a:rPr>
                        <a:t>Sexual Health</a:t>
                      </a:r>
                      <a:endParaRPr lang="en-US" sz="1100" dirty="0">
                        <a:solidFill>
                          <a:srgbClr val="000000"/>
                        </a:solidFill>
                        <a:effectLst/>
                        <a:latin typeface="Calibri"/>
                        <a:ea typeface="Calibri"/>
                        <a:cs typeface="Calibri"/>
                      </a:endParaRPr>
                    </a:p>
                  </a:txBody>
                  <a:tcPr marL="32389" marR="32389" marT="0" marB="0" anchor="ctr">
                    <a:solidFill>
                      <a:srgbClr val="68904A"/>
                    </a:solidFill>
                  </a:tcPr>
                </a:tc>
                <a:tc hMerge="1">
                  <a:txBody>
                    <a:bodyPr/>
                    <a:lstStyle/>
                    <a:p>
                      <a:endParaRPr lang="en-US"/>
                    </a:p>
                  </a:txBody>
                  <a:tcPr/>
                </a:tc>
              </a:tr>
              <a:tr h="97252">
                <a:tc>
                  <a:txBody>
                    <a:bodyPr/>
                    <a:lstStyle/>
                    <a:p>
                      <a:pPr marL="0" marR="0">
                        <a:lnSpc>
                          <a:spcPct val="115000"/>
                        </a:lnSpc>
                        <a:spcBef>
                          <a:spcPts val="0"/>
                        </a:spcBef>
                        <a:spcAft>
                          <a:spcPts val="0"/>
                        </a:spcAft>
                      </a:pPr>
                      <a:r>
                        <a:rPr lang="en-US" sz="1100" dirty="0">
                          <a:effectLst/>
                        </a:rPr>
                        <a:t>30</a:t>
                      </a:r>
                      <a:endParaRPr lang="en-US" sz="1100" dirty="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HIV Screening</a:t>
                      </a:r>
                      <a:endParaRPr lang="en-US" sz="1100" dirty="0">
                        <a:solidFill>
                          <a:srgbClr val="000000"/>
                        </a:solidFill>
                        <a:effectLst/>
                        <a:latin typeface="Calibri"/>
                        <a:ea typeface="Calibri"/>
                        <a:cs typeface="Calibri"/>
                      </a:endParaRPr>
                    </a:p>
                  </a:txBody>
                  <a:tcPr marL="32389" marR="32389" marT="0" marB="0" anchor="ctr"/>
                </a:tc>
              </a:tr>
              <a:tr h="97252">
                <a:tc>
                  <a:txBody>
                    <a:bodyPr/>
                    <a:lstStyle/>
                    <a:p>
                      <a:pPr marL="0" marR="0">
                        <a:lnSpc>
                          <a:spcPct val="115000"/>
                        </a:lnSpc>
                        <a:spcBef>
                          <a:spcPts val="0"/>
                        </a:spcBef>
                        <a:spcAft>
                          <a:spcPts val="0"/>
                        </a:spcAft>
                      </a:pPr>
                      <a:r>
                        <a:rPr lang="en-US" sz="1100" dirty="0">
                          <a:effectLst/>
                        </a:rPr>
                        <a:t>31</a:t>
                      </a:r>
                      <a:endParaRPr lang="en-US" sz="1100" dirty="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tabLst>
                          <a:tab pos="2114550" algn="l"/>
                        </a:tabLst>
                      </a:pPr>
                      <a:r>
                        <a:rPr lang="en-US" sz="1100" dirty="0">
                          <a:effectLst/>
                        </a:rPr>
                        <a:t>STI Screening</a:t>
                      </a:r>
                      <a:endParaRPr lang="en-US" sz="1100" dirty="0">
                        <a:solidFill>
                          <a:srgbClr val="000000"/>
                        </a:solidFill>
                        <a:effectLst/>
                        <a:latin typeface="Calibri"/>
                        <a:ea typeface="Calibri"/>
                        <a:cs typeface="Calibri"/>
                      </a:endParaRPr>
                    </a:p>
                  </a:txBody>
                  <a:tcPr marL="32389" marR="32389" marT="0" marB="0" anchor="ctr"/>
                </a:tc>
              </a:tr>
              <a:tr h="97252">
                <a:tc>
                  <a:txBody>
                    <a:bodyPr/>
                    <a:lstStyle/>
                    <a:p>
                      <a:pPr marL="0" marR="0">
                        <a:lnSpc>
                          <a:spcPct val="115000"/>
                        </a:lnSpc>
                        <a:spcBef>
                          <a:spcPts val="0"/>
                        </a:spcBef>
                        <a:spcAft>
                          <a:spcPts val="0"/>
                        </a:spcAft>
                      </a:pPr>
                      <a:r>
                        <a:rPr lang="en-US" sz="1100" dirty="0">
                          <a:effectLst/>
                        </a:rPr>
                        <a:t>32</a:t>
                      </a:r>
                      <a:endParaRPr lang="en-US" sz="1100" dirty="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    Chlamydia Screening</a:t>
                      </a:r>
                      <a:endParaRPr lang="en-US" sz="1100" dirty="0">
                        <a:solidFill>
                          <a:srgbClr val="000000"/>
                        </a:solidFill>
                        <a:effectLst/>
                        <a:latin typeface="Calibri"/>
                        <a:ea typeface="Calibri"/>
                        <a:cs typeface="Calibri"/>
                      </a:endParaRPr>
                    </a:p>
                  </a:txBody>
                  <a:tcPr marL="32389" marR="32389" marT="0" marB="0" anchor="ctr"/>
                </a:tc>
              </a:tr>
              <a:tr h="97252">
                <a:tc>
                  <a:txBody>
                    <a:bodyPr/>
                    <a:lstStyle/>
                    <a:p>
                      <a:pPr marL="0" marR="0">
                        <a:lnSpc>
                          <a:spcPct val="115000"/>
                        </a:lnSpc>
                        <a:spcBef>
                          <a:spcPts val="0"/>
                        </a:spcBef>
                        <a:spcAft>
                          <a:spcPts val="0"/>
                        </a:spcAft>
                      </a:pPr>
                      <a:r>
                        <a:rPr lang="en-US" sz="1100" dirty="0">
                          <a:effectLst/>
                        </a:rPr>
                        <a:t>33</a:t>
                      </a:r>
                      <a:endParaRPr lang="en-US" sz="1100" dirty="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    Gonorrhea Screening</a:t>
                      </a:r>
                      <a:endParaRPr lang="en-US" sz="1100" dirty="0">
                        <a:solidFill>
                          <a:srgbClr val="000000"/>
                        </a:solidFill>
                        <a:effectLst/>
                        <a:latin typeface="Calibri"/>
                        <a:ea typeface="Calibri"/>
                        <a:cs typeface="Calibri"/>
                      </a:endParaRPr>
                    </a:p>
                  </a:txBody>
                  <a:tcPr marL="32389" marR="32389" marT="0" marB="0" anchor="ctr"/>
                </a:tc>
              </a:tr>
              <a:tr h="97252">
                <a:tc>
                  <a:txBody>
                    <a:bodyPr/>
                    <a:lstStyle/>
                    <a:p>
                      <a:pPr marL="0" marR="0">
                        <a:lnSpc>
                          <a:spcPct val="115000"/>
                        </a:lnSpc>
                        <a:spcBef>
                          <a:spcPts val="0"/>
                        </a:spcBef>
                        <a:spcAft>
                          <a:spcPts val="0"/>
                        </a:spcAft>
                      </a:pPr>
                      <a:r>
                        <a:rPr lang="en-US" sz="1100">
                          <a:effectLst/>
                        </a:rPr>
                        <a:t>34</a:t>
                      </a:r>
                      <a:endParaRPr lang="en-US" sz="110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    HIV Screening</a:t>
                      </a:r>
                      <a:endParaRPr lang="en-US" sz="1100" dirty="0">
                        <a:solidFill>
                          <a:srgbClr val="000000"/>
                        </a:solidFill>
                        <a:effectLst/>
                        <a:latin typeface="Calibri"/>
                        <a:ea typeface="Calibri"/>
                        <a:cs typeface="Calibri"/>
                      </a:endParaRPr>
                    </a:p>
                  </a:txBody>
                  <a:tcPr marL="32389" marR="32389" marT="0" marB="0" anchor="ctr"/>
                </a:tc>
              </a:tr>
              <a:tr h="97252">
                <a:tc>
                  <a:txBody>
                    <a:bodyPr/>
                    <a:lstStyle/>
                    <a:p>
                      <a:pPr marL="0" marR="0">
                        <a:lnSpc>
                          <a:spcPct val="115000"/>
                        </a:lnSpc>
                        <a:spcBef>
                          <a:spcPts val="0"/>
                        </a:spcBef>
                        <a:spcAft>
                          <a:spcPts val="0"/>
                        </a:spcAft>
                      </a:pPr>
                      <a:r>
                        <a:rPr lang="en-US" sz="1100" dirty="0">
                          <a:effectLst/>
                        </a:rPr>
                        <a:t>35</a:t>
                      </a:r>
                      <a:endParaRPr lang="en-US" sz="1100" dirty="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    Syphilis Screening</a:t>
                      </a:r>
                      <a:endParaRPr lang="en-US" sz="1100" dirty="0">
                        <a:solidFill>
                          <a:srgbClr val="000000"/>
                        </a:solidFill>
                        <a:effectLst/>
                        <a:latin typeface="Calibri"/>
                        <a:ea typeface="Calibri"/>
                        <a:cs typeface="Calibri"/>
                      </a:endParaRPr>
                    </a:p>
                  </a:txBody>
                  <a:tcPr marL="32389" marR="32389" marT="0" marB="0" anchor="ctr"/>
                </a:tc>
              </a:tr>
              <a:tr h="97252">
                <a:tc>
                  <a:txBody>
                    <a:bodyPr/>
                    <a:lstStyle/>
                    <a:p>
                      <a:pPr marL="0" marR="0">
                        <a:lnSpc>
                          <a:spcPct val="115000"/>
                        </a:lnSpc>
                        <a:spcBef>
                          <a:spcPts val="0"/>
                        </a:spcBef>
                        <a:spcAft>
                          <a:spcPts val="0"/>
                        </a:spcAft>
                      </a:pPr>
                      <a:r>
                        <a:rPr lang="en-US" sz="1100">
                          <a:effectLst/>
                        </a:rPr>
                        <a:t>36</a:t>
                      </a:r>
                      <a:endParaRPr lang="en-US" sz="110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STI Counseling</a:t>
                      </a:r>
                      <a:endParaRPr lang="en-US" sz="1100" dirty="0">
                        <a:solidFill>
                          <a:srgbClr val="000000"/>
                        </a:solidFill>
                        <a:effectLst/>
                        <a:latin typeface="Calibri"/>
                        <a:ea typeface="Calibri"/>
                        <a:cs typeface="Calibri"/>
                      </a:endParaRPr>
                    </a:p>
                  </a:txBody>
                  <a:tcPr marL="32389" marR="32389" marT="0" marB="0" anchor="ctr"/>
                </a:tc>
              </a:tr>
              <a:tr h="97252">
                <a:tc>
                  <a:txBody>
                    <a:bodyPr/>
                    <a:lstStyle/>
                    <a:p>
                      <a:pPr marL="0" marR="0">
                        <a:lnSpc>
                          <a:spcPct val="115000"/>
                        </a:lnSpc>
                        <a:spcBef>
                          <a:spcPts val="0"/>
                        </a:spcBef>
                        <a:spcAft>
                          <a:spcPts val="0"/>
                        </a:spcAft>
                      </a:pPr>
                      <a:r>
                        <a:rPr lang="en-US" sz="1100">
                          <a:effectLst/>
                        </a:rPr>
                        <a:t>37</a:t>
                      </a:r>
                      <a:endParaRPr lang="en-US" sz="110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UPT/Pregnancy Test</a:t>
                      </a:r>
                      <a:endParaRPr lang="en-US" sz="1100" dirty="0">
                        <a:solidFill>
                          <a:srgbClr val="000000"/>
                        </a:solidFill>
                        <a:effectLst/>
                        <a:latin typeface="Calibri"/>
                        <a:ea typeface="Calibri"/>
                        <a:cs typeface="Calibri"/>
                      </a:endParaRPr>
                    </a:p>
                  </a:txBody>
                  <a:tcPr marL="32389" marR="32389" marT="0" marB="0" anchor="ctr"/>
                </a:tc>
              </a:tr>
              <a:tr h="97252">
                <a:tc>
                  <a:txBody>
                    <a:bodyPr/>
                    <a:lstStyle/>
                    <a:p>
                      <a:pPr marL="0" marR="0">
                        <a:lnSpc>
                          <a:spcPct val="115000"/>
                        </a:lnSpc>
                        <a:spcBef>
                          <a:spcPts val="0"/>
                        </a:spcBef>
                        <a:spcAft>
                          <a:spcPts val="0"/>
                        </a:spcAft>
                      </a:pPr>
                      <a:r>
                        <a:rPr lang="en-US" sz="1100" dirty="0">
                          <a:effectLst/>
                        </a:rPr>
                        <a:t>38</a:t>
                      </a:r>
                      <a:endParaRPr lang="en-US" sz="1100" dirty="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Birth Control Methods</a:t>
                      </a:r>
                      <a:endParaRPr lang="en-US" sz="1100" dirty="0">
                        <a:solidFill>
                          <a:srgbClr val="000000"/>
                        </a:solidFill>
                        <a:effectLst/>
                        <a:latin typeface="Calibri"/>
                        <a:ea typeface="Calibri"/>
                        <a:cs typeface="Calibri"/>
                      </a:endParaRPr>
                    </a:p>
                  </a:txBody>
                  <a:tcPr marL="32389" marR="32389" marT="0" marB="0" anchor="ctr"/>
                </a:tc>
              </a:tr>
              <a:tr h="97252">
                <a:tc>
                  <a:txBody>
                    <a:bodyPr/>
                    <a:lstStyle/>
                    <a:p>
                      <a:pPr marL="0" marR="0">
                        <a:lnSpc>
                          <a:spcPct val="115000"/>
                        </a:lnSpc>
                        <a:spcBef>
                          <a:spcPts val="0"/>
                        </a:spcBef>
                        <a:spcAft>
                          <a:spcPts val="0"/>
                        </a:spcAft>
                      </a:pPr>
                      <a:r>
                        <a:rPr lang="en-US" sz="1100">
                          <a:effectLst/>
                        </a:rPr>
                        <a:t>39</a:t>
                      </a:r>
                      <a:endParaRPr lang="en-US" sz="1100">
                        <a:solidFill>
                          <a:srgbClr val="000000"/>
                        </a:solidFill>
                        <a:effectLst/>
                        <a:latin typeface="Calibri"/>
                        <a:ea typeface="Calibri"/>
                        <a:cs typeface="Calibri"/>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Cervical Cancer Screening</a:t>
                      </a:r>
                      <a:endParaRPr lang="en-US" sz="1100" dirty="0">
                        <a:solidFill>
                          <a:srgbClr val="000000"/>
                        </a:solidFill>
                        <a:effectLst/>
                        <a:latin typeface="Calibri"/>
                        <a:ea typeface="Calibri"/>
                        <a:cs typeface="Calibri"/>
                      </a:endParaRPr>
                    </a:p>
                  </a:txBody>
                  <a:tcPr marL="32389" marR="32389" marT="0"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54647894"/>
              </p:ext>
            </p:extLst>
          </p:nvPr>
        </p:nvGraphicFramePr>
        <p:xfrm>
          <a:off x="1295400" y="4802711"/>
          <a:ext cx="2834080" cy="2037091"/>
        </p:xfrm>
        <a:graphic>
          <a:graphicData uri="http://schemas.openxmlformats.org/drawingml/2006/table">
            <a:tbl>
              <a:tblPr firstRow="1" firstCol="1" bandRow="1">
                <a:tableStyleId>{5C22544A-7EE6-4342-B048-85BDC9FD1C3A}</a:tableStyleId>
              </a:tblPr>
              <a:tblGrid>
                <a:gridCol w="304800"/>
                <a:gridCol w="2529280"/>
              </a:tblGrid>
              <a:tr h="280310">
                <a:tc gridSpan="2">
                  <a:txBody>
                    <a:bodyPr/>
                    <a:lstStyle/>
                    <a:p>
                      <a:pPr marL="0" marR="0" algn="ctr">
                        <a:lnSpc>
                          <a:spcPct val="115000"/>
                        </a:lnSpc>
                        <a:spcBef>
                          <a:spcPts val="0"/>
                        </a:spcBef>
                        <a:spcAft>
                          <a:spcPts val="0"/>
                        </a:spcAft>
                        <a:tabLst>
                          <a:tab pos="1876425" algn="l"/>
                        </a:tabLst>
                      </a:pPr>
                      <a:r>
                        <a:rPr lang="en-US" sz="1400" dirty="0">
                          <a:effectLst/>
                        </a:rPr>
                        <a:t>Substance Use</a:t>
                      </a:r>
                      <a:endParaRPr lang="en-US" sz="1100" dirty="0">
                        <a:solidFill>
                          <a:srgbClr val="000000"/>
                        </a:solidFill>
                        <a:effectLst/>
                        <a:latin typeface="Calibri"/>
                        <a:ea typeface="Calibri"/>
                        <a:cs typeface="Calibri"/>
                      </a:endParaRPr>
                    </a:p>
                  </a:txBody>
                  <a:tcPr marL="32389" marR="32389" marT="0" marB="0" anchor="ctr">
                    <a:solidFill>
                      <a:srgbClr val="68904A"/>
                    </a:solidFill>
                  </a:tcPr>
                </a:tc>
                <a:tc hMerge="1">
                  <a:txBody>
                    <a:bodyPr/>
                    <a:lstStyle/>
                    <a:p>
                      <a:endParaRPr lang="en-US"/>
                    </a:p>
                  </a:txBody>
                  <a:tcPr/>
                </a:tc>
              </a:tr>
              <a:tr h="37096">
                <a:tc>
                  <a:txBody>
                    <a:bodyPr/>
                    <a:lstStyle/>
                    <a:p>
                      <a:r>
                        <a:rPr lang="en-US" sz="1100" dirty="0" smtClean="0">
                          <a:solidFill>
                            <a:schemeClr val="bg1"/>
                          </a:solidFill>
                        </a:rPr>
                        <a:t>40</a:t>
                      </a: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Alcohol Use Screening</a:t>
                      </a:r>
                      <a:endParaRPr lang="en-US" sz="1100" dirty="0">
                        <a:solidFill>
                          <a:srgbClr val="000000"/>
                        </a:solidFill>
                        <a:effectLst/>
                        <a:latin typeface="Calibri"/>
                        <a:ea typeface="Calibri"/>
                        <a:cs typeface="Calibri"/>
                      </a:endParaRPr>
                    </a:p>
                  </a:txBody>
                  <a:tcPr marL="32389" marR="32389" marT="0" marB="0" anchor="ctr"/>
                </a:tc>
              </a:tr>
              <a:tr h="223428">
                <a:tc>
                  <a:txBody>
                    <a:bodyPr/>
                    <a:lstStyle/>
                    <a:p>
                      <a:r>
                        <a:rPr lang="en-US" sz="1100" dirty="0" smtClean="0">
                          <a:solidFill>
                            <a:schemeClr val="bg1"/>
                          </a:solidFill>
                        </a:rPr>
                        <a:t>41</a:t>
                      </a:r>
                      <a:endParaRPr lang="en-US" sz="1100" dirty="0">
                        <a:solidFill>
                          <a:schemeClr val="bg1"/>
                        </a:solidFill>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Tobacco Use Screening</a:t>
                      </a:r>
                      <a:endParaRPr lang="en-US" sz="1100" dirty="0">
                        <a:solidFill>
                          <a:srgbClr val="000000"/>
                        </a:solidFill>
                        <a:effectLst/>
                        <a:latin typeface="Calibri"/>
                        <a:ea typeface="Calibri"/>
                        <a:cs typeface="Calibri"/>
                      </a:endParaRPr>
                    </a:p>
                  </a:txBody>
                  <a:tcPr marL="32389" marR="32389" marT="0" marB="0" anchor="ctr"/>
                </a:tc>
              </a:tr>
              <a:tr h="446856">
                <a:tc>
                  <a:txBody>
                    <a:bodyPr/>
                    <a:lstStyle/>
                    <a:p>
                      <a:r>
                        <a:rPr lang="en-US" sz="1100" dirty="0" smtClean="0">
                          <a:solidFill>
                            <a:schemeClr val="bg1"/>
                          </a:solidFill>
                        </a:rPr>
                        <a:t>42</a:t>
                      </a:r>
                      <a:endParaRPr lang="en-US" sz="1100" dirty="0">
                        <a:solidFill>
                          <a:schemeClr val="bg1"/>
                        </a:solidFill>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Medical Assistance with Smoking and Tobacco Use Cessation</a:t>
                      </a:r>
                      <a:endParaRPr lang="en-US" sz="1100" dirty="0">
                        <a:solidFill>
                          <a:srgbClr val="000000"/>
                        </a:solidFill>
                        <a:effectLst/>
                        <a:latin typeface="Calibri"/>
                        <a:ea typeface="Calibri"/>
                        <a:cs typeface="Calibri"/>
                      </a:endParaRPr>
                    </a:p>
                  </a:txBody>
                  <a:tcPr marL="32389" marR="32389" marT="0" marB="0" anchor="ctr"/>
                </a:tc>
              </a:tr>
              <a:tr h="446856">
                <a:tc>
                  <a:txBody>
                    <a:bodyPr/>
                    <a:lstStyle/>
                    <a:p>
                      <a:r>
                        <a:rPr lang="en-US" sz="1100" dirty="0" smtClean="0">
                          <a:solidFill>
                            <a:schemeClr val="bg1"/>
                          </a:solidFill>
                        </a:rPr>
                        <a:t>43</a:t>
                      </a:r>
                      <a:endParaRPr lang="en-US" sz="1100" dirty="0">
                        <a:solidFill>
                          <a:schemeClr val="bg1"/>
                        </a:solidFill>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Initiation/Engagement of Alcohol and Other Drug (AOD) Dependence Treatment</a:t>
                      </a:r>
                      <a:endParaRPr lang="en-US" sz="1100" dirty="0">
                        <a:solidFill>
                          <a:srgbClr val="000000"/>
                        </a:solidFill>
                        <a:effectLst/>
                        <a:latin typeface="Calibri"/>
                        <a:ea typeface="Calibri"/>
                        <a:cs typeface="Calibri"/>
                      </a:endParaRPr>
                    </a:p>
                  </a:txBody>
                  <a:tcPr marL="32389" marR="32389" marT="0" marB="0" anchor="ctr"/>
                </a:tc>
              </a:tr>
              <a:tr h="223428">
                <a:tc>
                  <a:txBody>
                    <a:bodyPr/>
                    <a:lstStyle/>
                    <a:p>
                      <a:r>
                        <a:rPr lang="en-US" sz="1100" dirty="0" smtClean="0">
                          <a:solidFill>
                            <a:schemeClr val="bg1"/>
                          </a:solidFill>
                        </a:rPr>
                        <a:t>44</a:t>
                      </a:r>
                      <a:endParaRPr lang="en-US" sz="1100" dirty="0">
                        <a:solidFill>
                          <a:schemeClr val="bg1"/>
                        </a:solidFill>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Other Illicit Drug Use Screening</a:t>
                      </a:r>
                      <a:endParaRPr lang="en-US" sz="1100" dirty="0">
                        <a:solidFill>
                          <a:srgbClr val="000000"/>
                        </a:solidFill>
                        <a:effectLst/>
                        <a:latin typeface="Calibri"/>
                        <a:ea typeface="Calibri"/>
                        <a:cs typeface="Calibri"/>
                      </a:endParaRPr>
                    </a:p>
                  </a:txBody>
                  <a:tcPr marL="32389" marR="32389" marT="0" marB="0" anchor="ctr"/>
                </a:tc>
              </a:tr>
              <a:tr h="223428">
                <a:tc>
                  <a:txBody>
                    <a:bodyPr/>
                    <a:lstStyle/>
                    <a:p>
                      <a:r>
                        <a:rPr lang="en-US" sz="1100" dirty="0" smtClean="0">
                          <a:solidFill>
                            <a:schemeClr val="bg1"/>
                          </a:solidFill>
                        </a:rPr>
                        <a:t>45</a:t>
                      </a:r>
                      <a:endParaRPr lang="en-US" sz="1100" dirty="0">
                        <a:solidFill>
                          <a:schemeClr val="bg1"/>
                        </a:solidFill>
                      </a:endParaRPr>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Counseling for Other Illicit Drug Use</a:t>
                      </a:r>
                      <a:endParaRPr lang="en-US" sz="1100" dirty="0">
                        <a:solidFill>
                          <a:srgbClr val="000000"/>
                        </a:solidFill>
                        <a:effectLst/>
                        <a:latin typeface="Calibri"/>
                        <a:ea typeface="Calibri"/>
                        <a:cs typeface="Calibri"/>
                      </a:endParaRPr>
                    </a:p>
                  </a:txBody>
                  <a:tcPr marL="32389" marR="32389" marT="0" marB="0" anchor="ctr"/>
                </a:tc>
              </a:tr>
            </a:tbl>
          </a:graphicData>
        </a:graphic>
      </p:graphicFrame>
    </p:spTree>
    <p:extLst>
      <p:ext uri="{BB962C8B-B14F-4D97-AF65-F5344CB8AC3E}">
        <p14:creationId xmlns:p14="http://schemas.microsoft.com/office/powerpoint/2010/main" val="42363501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a:t>
            </a:r>
          </a:p>
        </p:txBody>
      </p:sp>
      <p:sp>
        <p:nvSpPr>
          <p:cNvPr id="3" name="Content Placeholder 2"/>
          <p:cNvSpPr>
            <a:spLocks noGrp="1"/>
          </p:cNvSpPr>
          <p:nvPr>
            <p:ph idx="1"/>
          </p:nvPr>
        </p:nvSpPr>
        <p:spPr>
          <a:xfrm>
            <a:off x="457200" y="1143000"/>
            <a:ext cx="6096000" cy="5181599"/>
          </a:xfrm>
        </p:spPr>
        <p:txBody>
          <a:bodyPr>
            <a:normAutofit fontScale="77500" lnSpcReduction="20000"/>
          </a:bodyPr>
          <a:lstStyle/>
          <a:p>
            <a:r>
              <a:rPr lang="en-US" b="0" dirty="0" smtClean="0"/>
              <a:t>Evidence-based </a:t>
            </a:r>
            <a:r>
              <a:rPr lang="en-US" b="0" dirty="0"/>
              <a:t>measures that document screening and initial intervention for depression.  </a:t>
            </a:r>
            <a:endParaRPr lang="en-US" b="0" dirty="0" smtClean="0"/>
          </a:p>
          <a:p>
            <a:r>
              <a:rPr lang="en-US" b="0" dirty="0" smtClean="0"/>
              <a:t>Universal screening for depression across the age range has USPSTF Grade B evidence (when systems are in place to assure accurate diagnosis, effective treatment, and follow-up)</a:t>
            </a:r>
          </a:p>
          <a:p>
            <a:r>
              <a:rPr lang="en-US" b="0" dirty="0" smtClean="0"/>
              <a:t>Suicide Screening is recommended by Bright Futures but  USPSTF found Insufficient evidence.</a:t>
            </a:r>
          </a:p>
          <a:p>
            <a:r>
              <a:rPr lang="en-US" b="0" dirty="0" smtClean="0"/>
              <a:t>Awaiting final recommendations in </a:t>
            </a:r>
            <a:r>
              <a:rPr lang="en-US" b="0" i="1" dirty="0" smtClean="0"/>
              <a:t>Bright Futures </a:t>
            </a:r>
            <a:r>
              <a:rPr lang="en-US" b="0" dirty="0" smtClean="0"/>
              <a:t>4</a:t>
            </a:r>
            <a:r>
              <a:rPr lang="en-US" b="0" baseline="30000" dirty="0" smtClean="0"/>
              <a:t>th</a:t>
            </a:r>
            <a:r>
              <a:rPr lang="en-US" b="0" dirty="0" smtClean="0"/>
              <a:t> Edition</a:t>
            </a:r>
            <a:endParaRPr lang="en-US" b="0" dirty="0"/>
          </a:p>
          <a:p>
            <a:r>
              <a:rPr lang="en-US" b="0" dirty="0"/>
              <a:t>Other mental health issues are currently beyond the scope of this document.</a:t>
            </a:r>
          </a:p>
          <a:p>
            <a:endParaRPr lang="en-US" b="0" dirty="0"/>
          </a:p>
        </p:txBody>
      </p:sp>
      <p:sp>
        <p:nvSpPr>
          <p:cNvPr id="4" name="Slide Number Placeholder 3"/>
          <p:cNvSpPr>
            <a:spLocks noGrp="1"/>
          </p:cNvSpPr>
          <p:nvPr>
            <p:ph type="sldNum" sz="quarter" idx="12"/>
          </p:nvPr>
        </p:nvSpPr>
        <p:spPr/>
        <p:txBody>
          <a:bodyPr/>
          <a:lstStyle/>
          <a:p>
            <a:fld id="{6E2D2B3B-882E-40F3-A32F-6DD516915044}" type="slidenum">
              <a:rPr lang="en-US" smtClean="0">
                <a:solidFill>
                  <a:srgbClr val="675E47"/>
                </a:solidFill>
              </a:rPr>
              <a:pPr/>
              <a:t>35</a:t>
            </a:fld>
            <a:endParaRPr lang="en-US" dirty="0">
              <a:solidFill>
                <a:srgbClr val="675E47"/>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76265908"/>
              </p:ext>
            </p:extLst>
          </p:nvPr>
        </p:nvGraphicFramePr>
        <p:xfrm>
          <a:off x="6172200" y="4114800"/>
          <a:ext cx="2362200" cy="1366702"/>
        </p:xfrm>
        <a:graphic>
          <a:graphicData uri="http://schemas.openxmlformats.org/drawingml/2006/table">
            <a:tbl>
              <a:tblPr firstRow="1" firstCol="1" bandRow="1">
                <a:tableStyleId>{5C22544A-7EE6-4342-B048-85BDC9FD1C3A}</a:tableStyleId>
              </a:tblPr>
              <a:tblGrid>
                <a:gridCol w="277906"/>
                <a:gridCol w="2084294"/>
              </a:tblGrid>
              <a:tr h="381551">
                <a:tc gridSpan="2">
                  <a:txBody>
                    <a:bodyPr/>
                    <a:lstStyle/>
                    <a:p>
                      <a:pPr marL="0" marR="0" algn="ctr">
                        <a:lnSpc>
                          <a:spcPct val="115000"/>
                        </a:lnSpc>
                        <a:spcBef>
                          <a:spcPts val="0"/>
                        </a:spcBef>
                        <a:spcAft>
                          <a:spcPts val="0"/>
                        </a:spcAft>
                        <a:tabLst>
                          <a:tab pos="3473450" algn="ctr"/>
                        </a:tabLst>
                      </a:pPr>
                      <a:r>
                        <a:rPr lang="en-US" sz="1400" dirty="0" smtClean="0">
                          <a:effectLst/>
                        </a:rPr>
                        <a:t>Mental </a:t>
                      </a:r>
                      <a:r>
                        <a:rPr lang="en-US" sz="1400" dirty="0">
                          <a:effectLst/>
                        </a:rPr>
                        <a:t>Health</a:t>
                      </a:r>
                      <a:endParaRPr lang="en-US" sz="1400" dirty="0">
                        <a:solidFill>
                          <a:srgbClr val="000000"/>
                        </a:solidFill>
                        <a:effectLst/>
                        <a:latin typeface="Calibri"/>
                        <a:ea typeface="Calibri"/>
                        <a:cs typeface="Calibri"/>
                      </a:endParaRPr>
                    </a:p>
                  </a:txBody>
                  <a:tcPr marL="32389" marR="32389" marT="0" marB="0" anchor="ctr">
                    <a:solidFill>
                      <a:srgbClr val="68904A"/>
                    </a:solidFill>
                  </a:tcPr>
                </a:tc>
                <a:tc hMerge="1">
                  <a:txBody>
                    <a:bodyPr/>
                    <a:lstStyle/>
                    <a:p>
                      <a:endParaRPr lang="en-US"/>
                    </a:p>
                  </a:txBody>
                  <a:tcPr/>
                </a:tc>
              </a:tr>
              <a:tr h="299790">
                <a:tc>
                  <a:txBody>
                    <a:bodyPr/>
                    <a:lstStyle/>
                    <a:p>
                      <a:r>
                        <a:rPr lang="en-US" sz="1100" dirty="0" smtClean="0"/>
                        <a:t>46</a:t>
                      </a:r>
                      <a:endParaRPr lang="en-US" sz="1100" dirty="0"/>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smtClean="0">
                          <a:effectLst/>
                        </a:rPr>
                        <a:t>Screening for Clinical Depression</a:t>
                      </a:r>
                      <a:endParaRPr lang="en-US" sz="1100" dirty="0">
                        <a:solidFill>
                          <a:srgbClr val="000000"/>
                        </a:solidFill>
                        <a:effectLst/>
                        <a:latin typeface="Calibri"/>
                        <a:ea typeface="Calibri"/>
                        <a:cs typeface="Calibri"/>
                      </a:endParaRPr>
                    </a:p>
                  </a:txBody>
                  <a:tcPr marL="32389" marR="32389" marT="0" marB="0" anchor="ctr"/>
                </a:tc>
              </a:tr>
              <a:tr h="299790">
                <a:tc>
                  <a:txBody>
                    <a:bodyPr/>
                    <a:lstStyle/>
                    <a:p>
                      <a:r>
                        <a:rPr lang="en-US" sz="1100" dirty="0" smtClean="0"/>
                        <a:t>47</a:t>
                      </a:r>
                      <a:endParaRPr lang="en-US" sz="1100" dirty="0"/>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Intervention or Follow-Up for Clinical Depression</a:t>
                      </a:r>
                      <a:endParaRPr lang="en-US" sz="1100" dirty="0">
                        <a:solidFill>
                          <a:srgbClr val="000000"/>
                        </a:solidFill>
                        <a:effectLst/>
                        <a:latin typeface="Calibri"/>
                        <a:ea typeface="Calibri"/>
                        <a:cs typeface="Calibri"/>
                      </a:endParaRPr>
                    </a:p>
                  </a:txBody>
                  <a:tcPr marL="32389" marR="32389" marT="0" marB="0" anchor="ctr"/>
                </a:tc>
              </a:tr>
              <a:tr h="299790">
                <a:tc>
                  <a:txBody>
                    <a:bodyPr/>
                    <a:lstStyle/>
                    <a:p>
                      <a:r>
                        <a:rPr lang="en-US" sz="1100" dirty="0" smtClean="0"/>
                        <a:t>48</a:t>
                      </a:r>
                      <a:endParaRPr lang="en-US" sz="1100" dirty="0"/>
                    </a:p>
                  </a:txBody>
                  <a:tcPr marL="32389" marR="32389" marT="0" marB="0" anchor="ctr">
                    <a:solidFill>
                      <a:srgbClr val="68904A"/>
                    </a:solidFill>
                  </a:tcPr>
                </a:tc>
                <a:tc>
                  <a:txBody>
                    <a:bodyPr/>
                    <a:lstStyle/>
                    <a:p>
                      <a:pPr marL="0" marR="0">
                        <a:lnSpc>
                          <a:spcPct val="115000"/>
                        </a:lnSpc>
                        <a:spcBef>
                          <a:spcPts val="0"/>
                        </a:spcBef>
                        <a:spcAft>
                          <a:spcPts val="0"/>
                        </a:spcAft>
                      </a:pPr>
                      <a:r>
                        <a:rPr lang="en-US" sz="1100" dirty="0">
                          <a:effectLst/>
                        </a:rPr>
                        <a:t>Suicide Screening</a:t>
                      </a:r>
                      <a:endParaRPr lang="en-US" sz="1100" dirty="0">
                        <a:solidFill>
                          <a:srgbClr val="000000"/>
                        </a:solidFill>
                        <a:effectLst/>
                        <a:latin typeface="Calibri"/>
                        <a:ea typeface="Calibri"/>
                        <a:cs typeface="Calibri"/>
                      </a:endParaRPr>
                    </a:p>
                  </a:txBody>
                  <a:tcPr marL="32389" marR="32389" marT="0" marB="0" anchor="ctr"/>
                </a:tc>
              </a:tr>
            </a:tbl>
          </a:graphicData>
        </a:graphic>
      </p:graphicFrame>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139" y="152400"/>
            <a:ext cx="2580261" cy="1720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762265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1723"/>
            <a:ext cx="8229600" cy="1143000"/>
          </a:xfrm>
        </p:spPr>
        <p:txBody>
          <a:bodyPr/>
          <a:lstStyle/>
          <a:p>
            <a:r>
              <a:rPr lang="en-US" dirty="0"/>
              <a:t>Immunizations</a:t>
            </a:r>
          </a:p>
        </p:txBody>
      </p:sp>
      <p:sp>
        <p:nvSpPr>
          <p:cNvPr id="4" name="Slide Number Placeholder 3"/>
          <p:cNvSpPr>
            <a:spLocks noGrp="1"/>
          </p:cNvSpPr>
          <p:nvPr>
            <p:ph type="sldNum" sz="quarter" idx="12"/>
          </p:nvPr>
        </p:nvSpPr>
        <p:spPr/>
        <p:txBody>
          <a:bodyPr/>
          <a:lstStyle/>
          <a:p>
            <a:fld id="{6E2D2B3B-882E-40F3-A32F-6DD516915044}" type="slidenum">
              <a:rPr lang="en-US" smtClean="0">
                <a:solidFill>
                  <a:srgbClr val="675E47"/>
                </a:solidFill>
              </a:rPr>
              <a:pPr/>
              <a:t>36</a:t>
            </a:fld>
            <a:endParaRPr lang="en-US" dirty="0">
              <a:solidFill>
                <a:srgbClr val="675E47"/>
              </a:solidFill>
            </a:endParaRPr>
          </a:p>
        </p:txBody>
      </p:sp>
      <p:sp>
        <p:nvSpPr>
          <p:cNvPr id="3" name="Content Placeholder 2"/>
          <p:cNvSpPr>
            <a:spLocks noGrp="1"/>
          </p:cNvSpPr>
          <p:nvPr>
            <p:ph idx="1"/>
          </p:nvPr>
        </p:nvSpPr>
        <p:spPr>
          <a:xfrm>
            <a:off x="76200" y="990600"/>
            <a:ext cx="8610600" cy="5181599"/>
          </a:xfrm>
        </p:spPr>
        <p:txBody>
          <a:bodyPr>
            <a:normAutofit lnSpcReduction="10000"/>
          </a:bodyPr>
          <a:lstStyle/>
          <a:p>
            <a:pPr>
              <a:buFont typeface="Arial" panose="020B0604020202020204" pitchFamily="34" charset="0"/>
              <a:buChar char="•"/>
            </a:pPr>
            <a:r>
              <a:rPr lang="en-US" dirty="0" smtClean="0"/>
              <a:t>Review patient </a:t>
            </a:r>
            <a:r>
              <a:rPr lang="en-US" dirty="0"/>
              <a:t>vaccination </a:t>
            </a:r>
            <a:r>
              <a:rPr lang="en-US" dirty="0" smtClean="0"/>
              <a:t>status </a:t>
            </a:r>
            <a:r>
              <a:rPr lang="en-US" dirty="0"/>
              <a:t>at every visit to the </a:t>
            </a:r>
            <a:r>
              <a:rPr lang="en-US" dirty="0" smtClean="0"/>
              <a:t>provider office </a:t>
            </a:r>
          </a:p>
          <a:p>
            <a:pPr lvl="1"/>
            <a:r>
              <a:rPr lang="en-US" b="0" dirty="0" smtClean="0"/>
              <a:t>Recommended </a:t>
            </a:r>
            <a:r>
              <a:rPr lang="en-US" b="0" dirty="0"/>
              <a:t>d</a:t>
            </a:r>
            <a:r>
              <a:rPr lang="en-US" b="0" dirty="0" smtClean="0"/>
              <a:t>enominator </a:t>
            </a:r>
            <a:r>
              <a:rPr lang="en-US" b="0" dirty="0"/>
              <a:t>for these measures is </a:t>
            </a:r>
            <a:r>
              <a:rPr lang="en-US" b="0" dirty="0" smtClean="0"/>
              <a:t>broader</a:t>
            </a:r>
          </a:p>
          <a:p>
            <a:pPr lvl="1"/>
            <a:r>
              <a:rPr lang="en-US" b="0" dirty="0"/>
              <a:t>I</a:t>
            </a:r>
            <a:r>
              <a:rPr lang="en-US" b="0" dirty="0" smtClean="0"/>
              <a:t>mmunization </a:t>
            </a:r>
            <a:r>
              <a:rPr lang="en-US" b="0" dirty="0"/>
              <a:t>recommendations are constantly </a:t>
            </a:r>
            <a:r>
              <a:rPr lang="en-US" b="0" dirty="0" smtClean="0"/>
              <a:t>evolving</a:t>
            </a:r>
            <a:r>
              <a:rPr lang="en-US" b="0" dirty="0"/>
              <a:t> </a:t>
            </a:r>
            <a:r>
              <a:rPr lang="en-US" b="0" dirty="0" smtClean="0"/>
              <a:t>(e.g., </a:t>
            </a:r>
            <a:r>
              <a:rPr lang="en-US" b="0" dirty="0"/>
              <a:t>Serogroup B Meningococcal </a:t>
            </a:r>
            <a:r>
              <a:rPr lang="en-US" b="0" dirty="0" smtClean="0"/>
              <a:t>vaccine) - consult </a:t>
            </a:r>
            <a:r>
              <a:rPr lang="en-US" b="0" dirty="0"/>
              <a:t>the Advisory Committee for Immunization Practices (ACIP) for up-to-date recommendations. </a:t>
            </a:r>
            <a:endParaRPr lang="en-US" b="0" dirty="0" smtClean="0"/>
          </a:p>
          <a:p>
            <a:pPr lvl="1"/>
            <a:r>
              <a:rPr lang="en-US" b="0" dirty="0"/>
              <a:t>M</a:t>
            </a:r>
            <a:r>
              <a:rPr lang="en-US" b="0" dirty="0" smtClean="0"/>
              <a:t>easures as written focus </a:t>
            </a:r>
            <a:r>
              <a:rPr lang="en-US" b="0" dirty="0"/>
              <a:t>on </a:t>
            </a:r>
            <a:r>
              <a:rPr lang="en-US" b="0" u="sng" dirty="0"/>
              <a:t>completion</a:t>
            </a:r>
            <a:r>
              <a:rPr lang="en-US" b="0" dirty="0"/>
              <a:t> of each vaccine series </a:t>
            </a:r>
            <a:r>
              <a:rPr lang="en-US" b="0" dirty="0" smtClean="0"/>
              <a:t>(e.g</a:t>
            </a:r>
            <a:r>
              <a:rPr lang="en-US" b="0" dirty="0"/>
              <a:t>.</a:t>
            </a:r>
            <a:r>
              <a:rPr lang="en-US" b="0" dirty="0" smtClean="0"/>
              <a:t>, 3-dose </a:t>
            </a:r>
            <a:r>
              <a:rPr lang="en-US" b="0" dirty="0"/>
              <a:t>series for Human Papillomavirus vaccine), but providers may wish </a:t>
            </a:r>
            <a:r>
              <a:rPr lang="en-US" b="0" dirty="0" smtClean="0"/>
              <a:t>to </a:t>
            </a:r>
            <a:r>
              <a:rPr lang="en-US" b="0" dirty="0"/>
              <a:t>measure </a:t>
            </a:r>
            <a:r>
              <a:rPr lang="en-US" b="0" u="sng" dirty="0"/>
              <a:t>initiation</a:t>
            </a:r>
            <a:r>
              <a:rPr lang="en-US" b="0" dirty="0"/>
              <a:t> of a vaccine series. </a:t>
            </a:r>
          </a:p>
          <a:p>
            <a:endParaRPr lang="en-US" dirty="0"/>
          </a:p>
        </p:txBody>
      </p:sp>
    </p:spTree>
    <p:extLst>
      <p:ext uri="{BB962C8B-B14F-4D97-AF65-F5344CB8AC3E}">
        <p14:creationId xmlns:p14="http://schemas.microsoft.com/office/powerpoint/2010/main" val="28868930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Table</a:t>
            </a:r>
            <a:endParaRPr lang="en-US" dirty="0"/>
          </a:p>
        </p:txBody>
      </p:sp>
      <p:sp>
        <p:nvSpPr>
          <p:cNvPr id="3" name="Content Placeholder 2"/>
          <p:cNvSpPr>
            <a:spLocks noGrp="1"/>
          </p:cNvSpPr>
          <p:nvPr>
            <p:ph idx="1"/>
          </p:nvPr>
        </p:nvSpPr>
        <p:spPr>
          <a:xfrm>
            <a:off x="390525" y="2286000"/>
            <a:ext cx="8229600" cy="3886199"/>
          </a:xfrm>
        </p:spPr>
        <p:txBody>
          <a:bodyPr>
            <a:normAutofit fontScale="92500"/>
          </a:bodyPr>
          <a:lstStyle/>
          <a:p>
            <a:r>
              <a:rPr lang="en-US" b="0" dirty="0" smtClean="0"/>
              <a:t>Crosswalk of relevant guidelines, evidence reviews and recommendations, measure stewards, federal mandates and supportive information for each measure.</a:t>
            </a:r>
          </a:p>
          <a:p>
            <a:r>
              <a:rPr lang="en-US" b="0" dirty="0" smtClean="0"/>
              <a:t>Can be used to choose which measures you may want to work on with particular stakeholders</a:t>
            </a:r>
          </a:p>
          <a:p>
            <a:r>
              <a:rPr lang="en-US" b="0" dirty="0" smtClean="0"/>
              <a:t>Not an exhaustive list; may change over time</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solidFill>
                  <a:srgbClr val="675E47"/>
                </a:solidFill>
              </a:rPr>
              <a:pPr/>
              <a:t>37</a:t>
            </a:fld>
            <a:endParaRPr lang="en-US" dirty="0">
              <a:solidFill>
                <a:srgbClr val="675E47"/>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1143000"/>
            <a:ext cx="8382000" cy="1037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786840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Issues</a:t>
            </a:r>
            <a:endParaRPr lang="en-US" dirty="0"/>
          </a:p>
        </p:txBody>
      </p:sp>
      <p:sp>
        <p:nvSpPr>
          <p:cNvPr id="3" name="Content Placeholder 2"/>
          <p:cNvSpPr>
            <a:spLocks noGrp="1"/>
          </p:cNvSpPr>
          <p:nvPr>
            <p:ph idx="1"/>
          </p:nvPr>
        </p:nvSpPr>
        <p:spPr>
          <a:xfrm>
            <a:off x="457200" y="1447800"/>
            <a:ext cx="7924800" cy="4525963"/>
          </a:xfrm>
        </p:spPr>
        <p:txBody>
          <a:bodyPr>
            <a:normAutofit/>
          </a:bodyPr>
          <a:lstStyle/>
          <a:p>
            <a:r>
              <a:rPr lang="en-US" dirty="0" smtClean="0"/>
              <a:t>Transition from Pediatric to Adult Care</a:t>
            </a:r>
          </a:p>
          <a:p>
            <a:r>
              <a:rPr lang="en-US" dirty="0" smtClean="0"/>
              <a:t>Children/Youth with Special Health Care Needs</a:t>
            </a:r>
          </a:p>
          <a:p>
            <a:r>
              <a:rPr lang="en-US" dirty="0" smtClean="0"/>
              <a:t>Young Adult Male Health Guidelines</a:t>
            </a:r>
          </a:p>
          <a:p>
            <a:r>
              <a:rPr lang="en-US" dirty="0" smtClean="0"/>
              <a:t>Transgender AYA Health Guidelines</a:t>
            </a:r>
          </a:p>
          <a:p>
            <a:r>
              <a:rPr lang="en-US" dirty="0" smtClean="0"/>
              <a:t>Insurance status</a:t>
            </a:r>
          </a:p>
          <a:p>
            <a:r>
              <a:rPr lang="en-US" dirty="0" smtClean="0"/>
              <a:t>Others?</a:t>
            </a:r>
          </a:p>
          <a:p>
            <a:pPr marL="114300" indent="0">
              <a:buNone/>
            </a:pPr>
            <a:endParaRPr lang="en-US"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solidFill>
                  <a:srgbClr val="675E47"/>
                </a:solidFill>
              </a:rPr>
              <a:pPr/>
              <a:t>38</a:t>
            </a:fld>
            <a:endParaRPr lang="en-US" dirty="0">
              <a:solidFill>
                <a:srgbClr val="675E47"/>
              </a:solidFill>
            </a:endParaRPr>
          </a:p>
        </p:txBody>
      </p:sp>
    </p:spTree>
    <p:extLst>
      <p:ext uri="{BB962C8B-B14F-4D97-AF65-F5344CB8AC3E}">
        <p14:creationId xmlns:p14="http://schemas.microsoft.com/office/powerpoint/2010/main" val="17090535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AYAH Measures: Future Plans</a:t>
            </a:r>
            <a:endParaRPr lang="en-US" dirty="0"/>
          </a:p>
        </p:txBody>
      </p:sp>
      <p:sp>
        <p:nvSpPr>
          <p:cNvPr id="3" name="Content Placeholder 2"/>
          <p:cNvSpPr>
            <a:spLocks noGrp="1"/>
          </p:cNvSpPr>
          <p:nvPr>
            <p:ph idx="1"/>
          </p:nvPr>
        </p:nvSpPr>
        <p:spPr>
          <a:xfrm>
            <a:off x="304800" y="1066800"/>
            <a:ext cx="7924800" cy="5181600"/>
          </a:xfrm>
        </p:spPr>
        <p:txBody>
          <a:bodyPr>
            <a:normAutofit lnSpcReduction="10000"/>
          </a:bodyPr>
          <a:lstStyle/>
          <a:p>
            <a:r>
              <a:rPr lang="en-US" dirty="0" smtClean="0"/>
              <a:t>“Finalize,” post on NIPN web site</a:t>
            </a:r>
          </a:p>
          <a:p>
            <a:r>
              <a:rPr lang="en-US" dirty="0" smtClean="0"/>
              <a:t>We welcome your feedback</a:t>
            </a:r>
          </a:p>
          <a:p>
            <a:pPr lvl="1"/>
            <a:r>
              <a:rPr lang="en-US" b="0" dirty="0" smtClean="0"/>
              <a:t>Content?  Organization?</a:t>
            </a:r>
          </a:p>
          <a:p>
            <a:pPr lvl="1"/>
            <a:r>
              <a:rPr lang="en-US" b="0" dirty="0" smtClean="0"/>
              <a:t>Missing Measures?</a:t>
            </a:r>
          </a:p>
          <a:p>
            <a:pPr lvl="1"/>
            <a:r>
              <a:rPr lang="en-US" b="0" dirty="0" smtClean="0"/>
              <a:t>Usefulness?</a:t>
            </a:r>
          </a:p>
          <a:p>
            <a:r>
              <a:rPr lang="en-US" dirty="0"/>
              <a:t>Pilot Measure Use</a:t>
            </a:r>
          </a:p>
          <a:p>
            <a:pPr lvl="1"/>
            <a:r>
              <a:rPr lang="en-US" b="0" dirty="0"/>
              <a:t>A</a:t>
            </a:r>
            <a:r>
              <a:rPr lang="en-US" b="0" dirty="0" smtClean="0"/>
              <a:t>ssistance to those who wish to conduct pilot </a:t>
            </a:r>
          </a:p>
          <a:p>
            <a:pPr lvl="1"/>
            <a:r>
              <a:rPr lang="en-US" b="0" dirty="0" smtClean="0"/>
              <a:t>Feedback from those who use measures in the context of a quality improvement project</a:t>
            </a:r>
          </a:p>
          <a:p>
            <a:pPr marL="457200" lvl="1" indent="0" algn="ctr">
              <a:buNone/>
            </a:pPr>
            <a:r>
              <a:rPr lang="en-US" b="0" dirty="0" smtClean="0">
                <a:hlinkClick r:id="rId3"/>
              </a:rPr>
              <a:t>www.nipn.org</a:t>
            </a:r>
            <a:r>
              <a:rPr lang="en-US" b="0" dirty="0" smtClean="0"/>
              <a:t> </a:t>
            </a:r>
          </a:p>
          <a:p>
            <a:endParaRPr lang="en-US" dirty="0" smtClean="0"/>
          </a:p>
          <a:p>
            <a:endParaRPr lang="en-US" dirty="0"/>
          </a:p>
          <a:p>
            <a:pPr lvl="1"/>
            <a:endParaRPr lang="en-US" dirty="0"/>
          </a:p>
          <a:p>
            <a:pPr marL="411480" lvl="1"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solidFill>
                  <a:srgbClr val="675E47"/>
                </a:solidFill>
              </a:rPr>
              <a:pPr/>
              <a:t>39</a:t>
            </a:fld>
            <a:endParaRPr lang="en-US" dirty="0">
              <a:solidFill>
                <a:srgbClr val="675E47"/>
              </a:solidFill>
            </a:endParaRPr>
          </a:p>
        </p:txBody>
      </p:sp>
    </p:spTree>
    <p:extLst>
      <p:ext uri="{BB962C8B-B14F-4D97-AF65-F5344CB8AC3E}">
        <p14:creationId xmlns:p14="http://schemas.microsoft.com/office/powerpoint/2010/main" val="36439212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381000"/>
            <a:ext cx="8229600" cy="715962"/>
          </a:xfrm>
        </p:spPr>
        <p:txBody>
          <a:bodyPr>
            <a:normAutofit fontScale="90000"/>
          </a:bodyPr>
          <a:lstStyle/>
          <a:p>
            <a:r>
              <a:rPr lang="en-US" sz="4000" dirty="0" smtClean="0">
                <a:solidFill>
                  <a:schemeClr val="accent5"/>
                </a:solidFill>
              </a:rPr>
              <a:t>Understand the Process FIRST</a:t>
            </a:r>
            <a:endParaRPr lang="en-US" sz="4000" dirty="0">
              <a:solidFill>
                <a:schemeClr val="accent5"/>
              </a:solidFill>
            </a:endParaRPr>
          </a:p>
        </p:txBody>
      </p:sp>
      <p:sp>
        <p:nvSpPr>
          <p:cNvPr id="3" name="Content Placeholder 2"/>
          <p:cNvSpPr>
            <a:spLocks noGrp="1"/>
          </p:cNvSpPr>
          <p:nvPr>
            <p:ph idx="1"/>
          </p:nvPr>
        </p:nvSpPr>
        <p:spPr>
          <a:xfrm>
            <a:off x="469900" y="1600200"/>
            <a:ext cx="7721600" cy="4139070"/>
          </a:xfrm>
        </p:spPr>
        <p:txBody>
          <a:bodyPr>
            <a:normAutofit lnSpcReduction="10000"/>
          </a:bodyPr>
          <a:lstStyle/>
          <a:p>
            <a:pPr marL="571500" indent="-571500">
              <a:buFont typeface="Arial" panose="020B0604020202020204" pitchFamily="34" charset="0"/>
              <a:buChar char="•"/>
            </a:pPr>
            <a:r>
              <a:rPr lang="en-US" sz="3600" b="0" dirty="0" smtClean="0"/>
              <a:t>Identify the team</a:t>
            </a:r>
          </a:p>
          <a:p>
            <a:pPr marL="571500" indent="-571500">
              <a:buFont typeface="Arial" panose="020B0604020202020204" pitchFamily="34" charset="0"/>
              <a:buChar char="•"/>
            </a:pPr>
            <a:r>
              <a:rPr lang="en-US" sz="3600" b="0" dirty="0" smtClean="0"/>
              <a:t>Talk to stakeholders</a:t>
            </a:r>
          </a:p>
          <a:p>
            <a:pPr marL="571500" indent="-571500">
              <a:buFont typeface="Arial" panose="020B0604020202020204" pitchFamily="34" charset="0"/>
              <a:buChar char="•"/>
            </a:pPr>
            <a:r>
              <a:rPr lang="en-US" sz="3600" b="0" dirty="0" smtClean="0"/>
              <a:t>Understand the underlying system</a:t>
            </a:r>
          </a:p>
          <a:p>
            <a:pPr marL="571500" indent="-571500">
              <a:buFont typeface="Arial" panose="020B0604020202020204" pitchFamily="34" charset="0"/>
              <a:buChar char="•"/>
            </a:pPr>
            <a:r>
              <a:rPr lang="en-US" sz="3600" b="0" dirty="0" smtClean="0"/>
              <a:t>Map out the current process</a:t>
            </a:r>
          </a:p>
          <a:p>
            <a:pPr marL="571500" indent="-571500">
              <a:buFont typeface="Arial" panose="020B0604020202020204" pitchFamily="34" charset="0"/>
              <a:buChar char="•"/>
            </a:pPr>
            <a:r>
              <a:rPr lang="en-US" sz="3600" b="0" dirty="0" smtClean="0"/>
              <a:t>Identify the problem (gap)</a:t>
            </a:r>
          </a:p>
          <a:p>
            <a:pPr marL="571500" indent="-571500">
              <a:buFont typeface="Arial" panose="020B0604020202020204" pitchFamily="34" charset="0"/>
              <a:buChar char="•"/>
            </a:pPr>
            <a:r>
              <a:rPr lang="en-US" sz="3600" b="0" dirty="0" smtClean="0"/>
              <a:t>Identify a change that fits the problem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416" y="1096962"/>
            <a:ext cx="1930733" cy="1280160"/>
          </a:xfrm>
          <a:prstGeom prst="rect">
            <a:avLst/>
          </a:prstGeom>
        </p:spPr>
      </p:pic>
    </p:spTree>
    <p:extLst>
      <p:ext uri="{BB962C8B-B14F-4D97-AF65-F5344CB8AC3E}">
        <p14:creationId xmlns:p14="http://schemas.microsoft.com/office/powerpoint/2010/main" val="995101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219200"/>
          </a:xfrm>
        </p:spPr>
        <p:txBody>
          <a:bodyPr/>
          <a:lstStyle/>
          <a:p>
            <a:r>
              <a:rPr lang="en-US" dirty="0" smtClean="0"/>
              <a:t>Session Objectives</a:t>
            </a:r>
            <a:endParaRPr lang="en-US" dirty="0"/>
          </a:p>
        </p:txBody>
      </p:sp>
      <p:sp>
        <p:nvSpPr>
          <p:cNvPr id="3" name="Content Placeholder 2"/>
          <p:cNvSpPr>
            <a:spLocks noGrp="1"/>
          </p:cNvSpPr>
          <p:nvPr>
            <p:ph idx="1"/>
          </p:nvPr>
        </p:nvSpPr>
        <p:spPr>
          <a:xfrm>
            <a:off x="228600" y="1066800"/>
            <a:ext cx="8382000" cy="5181600"/>
          </a:xfrm>
        </p:spPr>
        <p:txBody>
          <a:bodyPr>
            <a:normAutofit fontScale="40000" lnSpcReduction="20000"/>
          </a:bodyPr>
          <a:lstStyle/>
          <a:p>
            <a:pPr>
              <a:lnSpc>
                <a:spcPct val="120000"/>
              </a:lnSpc>
              <a:spcBef>
                <a:spcPts val="600"/>
              </a:spcBef>
            </a:pPr>
            <a:r>
              <a:rPr lang="en-US" sz="6500" b="0" dirty="0" smtClean="0"/>
              <a:t>Identify similarities between applying quality improvement (QI) methods in </a:t>
            </a:r>
            <a:r>
              <a:rPr lang="en-US" sz="6500" b="0" i="1" dirty="0" smtClean="0"/>
              <a:t>public health </a:t>
            </a:r>
            <a:r>
              <a:rPr lang="en-US" sz="6500" b="0" dirty="0" smtClean="0"/>
              <a:t>and </a:t>
            </a:r>
            <a:r>
              <a:rPr lang="en-US" sz="6500" b="0" i="1" dirty="0" smtClean="0"/>
              <a:t>health care delivery </a:t>
            </a:r>
            <a:r>
              <a:rPr lang="en-US" sz="6500" b="0" dirty="0" smtClean="0"/>
              <a:t>settings</a:t>
            </a:r>
          </a:p>
          <a:p>
            <a:pPr>
              <a:lnSpc>
                <a:spcPct val="120000"/>
              </a:lnSpc>
              <a:spcBef>
                <a:spcPts val="600"/>
              </a:spcBef>
            </a:pPr>
            <a:r>
              <a:rPr lang="en-US" sz="6500" b="0" dirty="0" smtClean="0"/>
              <a:t>Describe examples of clinical practice-based projects designed to improve AYA healthcare access &amp; quality</a:t>
            </a:r>
          </a:p>
          <a:p>
            <a:pPr lvl="1">
              <a:lnSpc>
                <a:spcPct val="120000"/>
              </a:lnSpc>
              <a:spcBef>
                <a:spcPts val="600"/>
              </a:spcBef>
            </a:pPr>
            <a:r>
              <a:rPr lang="en-US" sz="5800" b="0" dirty="0" smtClean="0"/>
              <a:t>Consider AYAH </a:t>
            </a:r>
            <a:r>
              <a:rPr lang="en-US" sz="5800" b="0" i="1" u="sng" dirty="0" smtClean="0"/>
              <a:t>measures</a:t>
            </a:r>
            <a:r>
              <a:rPr lang="en-US" sz="5800" b="0" dirty="0" smtClean="0"/>
              <a:t> that may be used in your project(s)</a:t>
            </a:r>
          </a:p>
          <a:p>
            <a:pPr>
              <a:lnSpc>
                <a:spcPct val="120000"/>
              </a:lnSpc>
              <a:spcBef>
                <a:spcPts val="600"/>
              </a:spcBef>
            </a:pPr>
            <a:r>
              <a:rPr lang="en-US" sz="6500" dirty="0" smtClean="0"/>
              <a:t>Review your state team’s proposed project:</a:t>
            </a:r>
          </a:p>
          <a:p>
            <a:pPr lvl="1">
              <a:lnSpc>
                <a:spcPct val="120000"/>
              </a:lnSpc>
              <a:spcBef>
                <a:spcPts val="600"/>
              </a:spcBef>
            </a:pPr>
            <a:r>
              <a:rPr lang="en-US" sz="5800" dirty="0" smtClean="0"/>
              <a:t>Is it feasible?</a:t>
            </a:r>
          </a:p>
          <a:p>
            <a:pPr lvl="1">
              <a:lnSpc>
                <a:spcPct val="120000"/>
              </a:lnSpc>
              <a:spcBef>
                <a:spcPts val="600"/>
              </a:spcBef>
            </a:pPr>
            <a:r>
              <a:rPr lang="en-US" sz="5800" dirty="0" smtClean="0"/>
              <a:t>Do you have a “SMART” aim?</a:t>
            </a:r>
          </a:p>
          <a:p>
            <a:pPr lvl="1">
              <a:lnSpc>
                <a:spcPct val="120000"/>
              </a:lnSpc>
              <a:spcBef>
                <a:spcPts val="600"/>
              </a:spcBef>
            </a:pPr>
            <a:r>
              <a:rPr lang="en-US" sz="5800" dirty="0" smtClean="0"/>
              <a:t>Do you wish to modify your project plan?</a:t>
            </a:r>
            <a:endParaRPr lang="en-US" sz="5800" dirty="0"/>
          </a:p>
        </p:txBody>
      </p:sp>
      <p:sp>
        <p:nvSpPr>
          <p:cNvPr id="4" name="Slide Number Placeholder 3"/>
          <p:cNvSpPr>
            <a:spLocks noGrp="1"/>
          </p:cNvSpPr>
          <p:nvPr>
            <p:ph type="sldNum" sz="quarter" idx="12"/>
          </p:nvPr>
        </p:nvSpPr>
        <p:spPr/>
        <p:txBody>
          <a:bodyPr/>
          <a:lstStyle/>
          <a:p>
            <a:fld id="{E6ACC551-9D79-49C1-B9A0-EF0A64586A20}"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890352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620000" cy="1143000"/>
          </a:xfrm>
        </p:spPr>
        <p:txBody>
          <a:bodyPr>
            <a:noAutofit/>
          </a:bodyPr>
          <a:lstStyle/>
          <a:p>
            <a:pPr lvl="0" algn="ctr"/>
            <a:r>
              <a:rPr lang="en-US" sz="4000" b="1" dirty="0" smtClean="0">
                <a:solidFill>
                  <a:srgbClr val="31859C"/>
                </a:solidFill>
              </a:rPr>
              <a:t>QUESTIONS/DISCUSSION</a:t>
            </a:r>
            <a:endParaRPr lang="en-US" sz="4000" b="1" dirty="0">
              <a:solidFill>
                <a:srgbClr val="31859C"/>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3080" y="1828800"/>
            <a:ext cx="5120640" cy="3840480"/>
          </a:xfrm>
          <a:prstGeom prst="rect">
            <a:avLst/>
          </a:prstGeom>
        </p:spPr>
      </p:pic>
    </p:spTree>
    <p:extLst>
      <p:ext uri="{BB962C8B-B14F-4D97-AF65-F5344CB8AC3E}">
        <p14:creationId xmlns:p14="http://schemas.microsoft.com/office/powerpoint/2010/main" val="3174689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990600"/>
          </a:xfrm>
        </p:spPr>
        <p:txBody>
          <a:bodyPr/>
          <a:lstStyle/>
          <a:p>
            <a:r>
              <a:rPr lang="en-US" dirty="0" smtClean="0"/>
              <a:t>QI: The Model for Improvement</a:t>
            </a:r>
            <a:endParaRPr lang="en-US" dirty="0"/>
          </a:p>
        </p:txBody>
      </p:sp>
      <p:pic>
        <p:nvPicPr>
          <p:cNvPr id="5" name="Picture 2" descr="http://www.tipqc.org/assets/49/IHIBack_to_Basics_Present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7664" y="1600200"/>
            <a:ext cx="30003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37891" y="5522623"/>
            <a:ext cx="3051772" cy="430887"/>
          </a:xfrm>
          <a:prstGeom prst="rect">
            <a:avLst/>
          </a:prstGeom>
          <a:noFill/>
        </p:spPr>
        <p:txBody>
          <a:bodyPr wrap="square" rtlCol="0">
            <a:spAutoFit/>
          </a:bodyPr>
          <a:lstStyle/>
          <a:p>
            <a:r>
              <a:rPr lang="en-US" sz="1200" dirty="0" smtClean="0"/>
              <a:t>From </a:t>
            </a:r>
            <a:r>
              <a:rPr lang="en-US" sz="1200" u="sng" dirty="0" smtClean="0"/>
              <a:t>The Improvement Guide</a:t>
            </a:r>
          </a:p>
          <a:p>
            <a:r>
              <a:rPr lang="en-US" sz="1000" dirty="0" smtClean="0"/>
              <a:t>Langley, Nolan, Nolan, Norman and Provost</a:t>
            </a:r>
            <a:endParaRPr lang="en-US" sz="1000" dirty="0"/>
          </a:p>
        </p:txBody>
      </p:sp>
      <p:sp>
        <p:nvSpPr>
          <p:cNvPr id="6" name="TextBox 5"/>
          <p:cNvSpPr txBox="1"/>
          <p:nvPr/>
        </p:nvSpPr>
        <p:spPr>
          <a:xfrm>
            <a:off x="6777790" y="1985683"/>
            <a:ext cx="990600" cy="369332"/>
          </a:xfrm>
          <a:prstGeom prst="rect">
            <a:avLst/>
          </a:prstGeom>
          <a:noFill/>
        </p:spPr>
        <p:txBody>
          <a:bodyPr wrap="square" rtlCol="0">
            <a:spAutoFit/>
          </a:bodyPr>
          <a:lstStyle/>
          <a:p>
            <a:r>
              <a:rPr lang="en-US" b="1" cap="small" dirty="0" smtClean="0"/>
              <a:t>Aim</a:t>
            </a:r>
            <a:endParaRPr lang="en-US" b="1" cap="small" dirty="0"/>
          </a:p>
        </p:txBody>
      </p:sp>
      <p:sp>
        <p:nvSpPr>
          <p:cNvPr id="7" name="TextBox 6"/>
          <p:cNvSpPr txBox="1"/>
          <p:nvPr/>
        </p:nvSpPr>
        <p:spPr>
          <a:xfrm>
            <a:off x="6434890" y="2478851"/>
            <a:ext cx="1676400" cy="369332"/>
          </a:xfrm>
          <a:prstGeom prst="rect">
            <a:avLst/>
          </a:prstGeom>
          <a:noFill/>
        </p:spPr>
        <p:txBody>
          <a:bodyPr wrap="square" rtlCol="0">
            <a:spAutoFit/>
          </a:bodyPr>
          <a:lstStyle/>
          <a:p>
            <a:r>
              <a:rPr lang="en-US" b="1" cap="small" dirty="0" smtClean="0"/>
              <a:t>Measurement</a:t>
            </a:r>
            <a:endParaRPr lang="en-US" b="1" cap="small" dirty="0"/>
          </a:p>
        </p:txBody>
      </p:sp>
      <p:sp>
        <p:nvSpPr>
          <p:cNvPr id="8" name="TextBox 7"/>
          <p:cNvSpPr txBox="1"/>
          <p:nvPr/>
        </p:nvSpPr>
        <p:spPr>
          <a:xfrm>
            <a:off x="6233160" y="3060628"/>
            <a:ext cx="1676400" cy="381000"/>
          </a:xfrm>
          <a:prstGeom prst="rect">
            <a:avLst/>
          </a:prstGeom>
          <a:noFill/>
        </p:spPr>
        <p:txBody>
          <a:bodyPr wrap="square" rtlCol="0">
            <a:spAutoFit/>
          </a:bodyPr>
          <a:lstStyle/>
          <a:p>
            <a:pPr algn="ctr"/>
            <a:r>
              <a:rPr lang="en-US" b="1" cap="small" dirty="0" smtClean="0"/>
              <a:t>Change</a:t>
            </a:r>
            <a:endParaRPr lang="en-US" b="1" cap="small" dirty="0"/>
          </a:p>
        </p:txBody>
      </p:sp>
    </p:spTree>
    <p:extLst>
      <p:ext uri="{BB962C8B-B14F-4D97-AF65-F5344CB8AC3E}">
        <p14:creationId xmlns:p14="http://schemas.microsoft.com/office/powerpoint/2010/main" val="20195854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3188"/>
            <a:ext cx="8229600" cy="993774"/>
          </a:xfrm>
        </p:spPr>
        <p:txBody>
          <a:bodyPr/>
          <a:lstStyle/>
          <a:p>
            <a:r>
              <a:rPr lang="en-US" dirty="0" smtClean="0"/>
              <a:t>Defining </a:t>
            </a:r>
            <a:r>
              <a:rPr lang="en-US" b="1" dirty="0" smtClean="0"/>
              <a:t>Quality Improvement</a:t>
            </a:r>
            <a:endParaRPr lang="en-US" b="1" dirty="0"/>
          </a:p>
        </p:txBody>
      </p:sp>
      <p:sp>
        <p:nvSpPr>
          <p:cNvPr id="26627" name="Rectangle 3"/>
          <p:cNvSpPr>
            <a:spLocks noGrp="1" noChangeArrowheads="1"/>
          </p:cNvSpPr>
          <p:nvPr>
            <p:ph idx="1"/>
          </p:nvPr>
        </p:nvSpPr>
        <p:spPr/>
        <p:txBody>
          <a:bodyPr>
            <a:normAutofit fontScale="92500" lnSpcReduction="20000"/>
          </a:bodyPr>
          <a:lstStyle/>
          <a:p>
            <a:pPr>
              <a:lnSpc>
                <a:spcPct val="120000"/>
              </a:lnSpc>
              <a:defRPr/>
            </a:pPr>
            <a:r>
              <a:rPr lang="en-US" sz="2800" dirty="0" smtClean="0"/>
              <a:t>Quality improvement in public health:</a:t>
            </a:r>
          </a:p>
          <a:p>
            <a:pPr lvl="1">
              <a:lnSpc>
                <a:spcPct val="100000"/>
              </a:lnSpc>
              <a:defRPr/>
            </a:pPr>
            <a:r>
              <a:rPr lang="en-US" sz="2400" b="0" dirty="0" smtClean="0">
                <a:solidFill>
                  <a:schemeClr val="tx1"/>
                </a:solidFill>
              </a:rPr>
              <a:t>Use of a deliberate and defined process (e.g., Plan-Do-Study-Act)</a:t>
            </a:r>
          </a:p>
          <a:p>
            <a:pPr lvl="1">
              <a:lnSpc>
                <a:spcPct val="100000"/>
              </a:lnSpc>
              <a:defRPr/>
            </a:pPr>
            <a:r>
              <a:rPr lang="en-US" sz="2400" b="0" dirty="0" smtClean="0">
                <a:solidFill>
                  <a:schemeClr val="tx1"/>
                </a:solidFill>
              </a:rPr>
              <a:t>Focused on activities designed to respond to community needs and improve population health</a:t>
            </a:r>
          </a:p>
          <a:p>
            <a:pPr lvl="1">
              <a:lnSpc>
                <a:spcPct val="100000"/>
              </a:lnSpc>
              <a:defRPr/>
            </a:pPr>
            <a:r>
              <a:rPr lang="en-US" sz="2400" b="0" dirty="0" smtClean="0">
                <a:solidFill>
                  <a:schemeClr val="tx1"/>
                </a:solidFill>
              </a:rPr>
              <a:t>Continuous &amp; ongoing effort to achieve measurable improvements in efficiency, effectiveness, performance, accountability, outcomes, &amp; other indicators of quality services or processes.</a:t>
            </a:r>
          </a:p>
          <a:p>
            <a:pPr lvl="1">
              <a:lnSpc>
                <a:spcPct val="100000"/>
              </a:lnSpc>
              <a:defRPr/>
            </a:pPr>
            <a:r>
              <a:rPr lang="en-US" sz="2400" dirty="0" smtClean="0">
                <a:solidFill>
                  <a:schemeClr val="tx1"/>
                </a:solidFill>
              </a:rPr>
              <a:t>Goal: achieve equity &amp; improve health of the community</a:t>
            </a:r>
          </a:p>
          <a:p>
            <a:pPr marL="457200" lvl="1" indent="0" algn="ctr">
              <a:lnSpc>
                <a:spcPct val="100000"/>
              </a:lnSpc>
              <a:buNone/>
              <a:defRPr/>
            </a:pPr>
            <a:r>
              <a:rPr lang="en-US" sz="2400" dirty="0"/>
              <a:t/>
            </a:r>
            <a:br>
              <a:rPr lang="en-US" sz="2400" dirty="0"/>
            </a:br>
            <a:r>
              <a:rPr lang="en-US" sz="1900" b="0" dirty="0"/>
              <a:t>(Source</a:t>
            </a:r>
            <a:r>
              <a:rPr lang="en-US" sz="1900" b="0" dirty="0" smtClean="0"/>
              <a:t>: </a:t>
            </a:r>
            <a:r>
              <a:rPr lang="en-US" sz="1900" b="0" dirty="0" smtClean="0">
                <a:solidFill>
                  <a:schemeClr val="tx1"/>
                </a:solidFill>
              </a:rPr>
              <a:t>Riley et al</a:t>
            </a:r>
            <a:r>
              <a:rPr lang="en-US" sz="1900" b="0" dirty="0">
                <a:solidFill>
                  <a:schemeClr val="tx1"/>
                </a:solidFill>
              </a:rPr>
              <a:t>.</a:t>
            </a:r>
            <a:r>
              <a:rPr lang="en-US" sz="1900" b="0" dirty="0" smtClean="0">
                <a:solidFill>
                  <a:schemeClr val="tx1"/>
                </a:solidFill>
              </a:rPr>
              <a:t> Defining Quality Improvement in Public Health. </a:t>
            </a:r>
            <a:r>
              <a:rPr lang="en-US" sz="1900" b="0" i="1" dirty="0" smtClean="0">
                <a:solidFill>
                  <a:schemeClr val="tx1"/>
                </a:solidFill>
              </a:rPr>
              <a:t>JPHMP.</a:t>
            </a:r>
            <a:r>
              <a:rPr lang="en-US" sz="1900" b="0" dirty="0" smtClean="0">
                <a:solidFill>
                  <a:schemeClr val="tx1"/>
                </a:solidFill>
              </a:rPr>
              <a:t> 2010;16(10): 5-6.)</a:t>
            </a:r>
            <a:endParaRPr lang="en-US" sz="1900" b="0" u="sng" dirty="0">
              <a:solidFill>
                <a:schemeClr val="tx1"/>
              </a:solidFill>
            </a:endParaRPr>
          </a:p>
          <a:p>
            <a:pPr lvl="1" algn="ctr">
              <a:lnSpc>
                <a:spcPct val="100000"/>
              </a:lnSpc>
              <a:defRPr/>
            </a:pPr>
            <a:endParaRPr lang="en-US" sz="2400" dirty="0" smtClean="0"/>
          </a:p>
        </p:txBody>
      </p:sp>
      <p:sp>
        <p:nvSpPr>
          <p:cNvPr id="13" name="Content Placeholder 6"/>
          <p:cNvSpPr txBox="1">
            <a:spLocks/>
          </p:cNvSpPr>
          <p:nvPr/>
        </p:nvSpPr>
        <p:spPr bwMode="auto">
          <a:xfrm>
            <a:off x="2362200" y="6477000"/>
            <a:ext cx="8686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None/>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lvl="2" indent="0">
              <a:buNone/>
            </a:pPr>
            <a:endParaRPr lang="en-US" u="sng" dirty="0" smtClean="0"/>
          </a:p>
        </p:txBody>
      </p:sp>
    </p:spTree>
    <p:extLst>
      <p:ext uri="{BB962C8B-B14F-4D97-AF65-F5344CB8AC3E}">
        <p14:creationId xmlns:p14="http://schemas.microsoft.com/office/powerpoint/2010/main" val="10197894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906" name="Picture 2" descr="SPRC Suicide Prevent PH diagram"/>
          <p:cNvPicPr>
            <a:picLocks noGrp="1" noChangeAspect="1" noChangeArrowheads="1"/>
          </p:cNvPicPr>
          <p:nvPr>
            <p:ph idx="1"/>
          </p:nvPr>
        </p:nvPicPr>
        <p:blipFill>
          <a:blip r:embed="rId3"/>
          <a:srcRect/>
          <a:stretch>
            <a:fillRect/>
          </a:stretch>
        </p:blipFill>
        <p:spPr>
          <a:xfrm>
            <a:off x="685800" y="609600"/>
            <a:ext cx="7737475" cy="5141912"/>
          </a:xfr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152400"/>
            <a:ext cx="8229600" cy="715963"/>
          </a:xfrm>
        </p:spPr>
        <p:txBody>
          <a:bodyPr/>
          <a:lstStyle/>
          <a:p>
            <a:pPr eaLnBrk="1" hangingPunct="1"/>
            <a:r>
              <a:rPr lang="en-US" altLang="en-US" sz="3800" dirty="0" smtClean="0"/>
              <a:t>Improvement Partnerships</a:t>
            </a:r>
          </a:p>
        </p:txBody>
      </p:sp>
      <p:sp>
        <p:nvSpPr>
          <p:cNvPr id="22531" name="Content Placeholder 2"/>
          <p:cNvSpPr>
            <a:spLocks noGrp="1"/>
          </p:cNvSpPr>
          <p:nvPr>
            <p:ph idx="1"/>
          </p:nvPr>
        </p:nvSpPr>
        <p:spPr>
          <a:xfrm>
            <a:off x="20472" y="990600"/>
            <a:ext cx="9029701" cy="5029200"/>
          </a:xfrm>
        </p:spPr>
        <p:txBody>
          <a:bodyPr>
            <a:normAutofit/>
          </a:bodyPr>
          <a:lstStyle/>
          <a:p>
            <a:pPr>
              <a:lnSpc>
                <a:spcPct val="90000"/>
              </a:lnSpc>
              <a:buFont typeface="Arial" panose="020B0604020202020204" pitchFamily="34" charset="0"/>
              <a:buChar char="•"/>
            </a:pPr>
            <a:r>
              <a:rPr lang="en-US" altLang="en-US" sz="2800" b="1" i="1" u="sng" dirty="0" smtClean="0"/>
              <a:t>What</a:t>
            </a:r>
            <a:r>
              <a:rPr lang="en-US" altLang="en-US" sz="2800" dirty="0" smtClean="0"/>
              <a:t>: </a:t>
            </a:r>
            <a:r>
              <a:rPr lang="en-US" altLang="en-US" sz="2800" b="0" dirty="0" smtClean="0"/>
              <a:t>State or regional quality improvement (QI) organizations focused on maternal and child health (MCH) and primary care practice</a:t>
            </a:r>
          </a:p>
          <a:p>
            <a:pPr lvl="1">
              <a:lnSpc>
                <a:spcPct val="90000"/>
              </a:lnSpc>
              <a:buFont typeface="Arial" panose="020B0604020202020204" pitchFamily="34" charset="0"/>
              <a:buChar char="•"/>
            </a:pPr>
            <a:r>
              <a:rPr lang="en-US" altLang="en-US" sz="2500" b="0" dirty="0" smtClean="0"/>
              <a:t>Bring </a:t>
            </a:r>
            <a:r>
              <a:rPr lang="en-US" altLang="en-US" sz="2400" b="0" dirty="0" smtClean="0"/>
              <a:t>partners together from across MCH systems</a:t>
            </a:r>
          </a:p>
          <a:p>
            <a:pPr lvl="1">
              <a:lnSpc>
                <a:spcPct val="90000"/>
              </a:lnSpc>
              <a:buFont typeface="Arial" panose="020B0604020202020204" pitchFamily="34" charset="0"/>
              <a:buChar char="•"/>
            </a:pPr>
            <a:r>
              <a:rPr lang="en-US" altLang="en-US" sz="2400" b="0" dirty="0" smtClean="0"/>
              <a:t>Lead &amp; coordinate QI projects in child-serving settings</a:t>
            </a:r>
          </a:p>
          <a:p>
            <a:pPr>
              <a:lnSpc>
                <a:spcPct val="90000"/>
              </a:lnSpc>
              <a:buFont typeface="Arial" panose="020B0604020202020204" pitchFamily="34" charset="0"/>
              <a:buChar char="•"/>
            </a:pPr>
            <a:r>
              <a:rPr lang="en-US" altLang="en-US" sz="2800" b="1" i="1" u="sng" dirty="0" smtClean="0"/>
              <a:t>Where/Who</a:t>
            </a:r>
            <a:r>
              <a:rPr lang="en-US" altLang="en-US" sz="2800" dirty="0" smtClean="0"/>
              <a:t>: </a:t>
            </a:r>
            <a:r>
              <a:rPr lang="en-US" altLang="en-US" sz="2800" b="0" dirty="0" smtClean="0"/>
              <a:t>academic institution (medical school),  children’s hospital, state govt. department/office (DOH, Medicaid), AAP/AAFP chapter, QI organization</a:t>
            </a:r>
          </a:p>
          <a:p>
            <a:pPr>
              <a:lnSpc>
                <a:spcPct val="90000"/>
              </a:lnSpc>
              <a:buFont typeface="Arial" panose="020B0604020202020204" pitchFamily="34" charset="0"/>
              <a:buChar char="•"/>
            </a:pPr>
            <a:r>
              <a:rPr lang="en-US" altLang="en-US" sz="2800" b="1" i="1" u="sng" dirty="0" smtClean="0"/>
              <a:t>Why</a:t>
            </a:r>
            <a:r>
              <a:rPr lang="en-US" altLang="en-US" sz="2800" dirty="0" smtClean="0"/>
              <a:t>: </a:t>
            </a:r>
            <a:r>
              <a:rPr lang="en-US" altLang="en-US" sz="2800" b="0" dirty="0" smtClean="0"/>
              <a:t>“Honest broker” to provide access (for states, systems) to </a:t>
            </a:r>
            <a:r>
              <a:rPr lang="en-US" altLang="en-US" sz="2800" b="0" dirty="0"/>
              <a:t>clinical practices; engage clinicians in public health </a:t>
            </a:r>
            <a:r>
              <a:rPr lang="en-US" altLang="en-US" sz="2800" b="0" dirty="0" smtClean="0"/>
              <a:t>aims</a:t>
            </a:r>
          </a:p>
        </p:txBody>
      </p:sp>
    </p:spTree>
    <p:extLst>
      <p:ext uri="{BB962C8B-B14F-4D97-AF65-F5344CB8AC3E}">
        <p14:creationId xmlns:p14="http://schemas.microsoft.com/office/powerpoint/2010/main" val="587246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a:spcBef>
                <a:spcPts val="300"/>
              </a:spcBef>
              <a:spcAft>
                <a:spcPts val="600"/>
              </a:spcAft>
              <a:buFont typeface="Arial" panose="020B0604020202020204" pitchFamily="34" charset="0"/>
              <a:buChar char="•"/>
            </a:pPr>
            <a:r>
              <a:rPr lang="en-US" sz="2700" b="0" dirty="0" smtClean="0"/>
              <a:t>Develop and test tools, measures, and strategies</a:t>
            </a:r>
          </a:p>
          <a:p>
            <a:pPr>
              <a:spcBef>
                <a:spcPts val="300"/>
              </a:spcBef>
              <a:spcAft>
                <a:spcPts val="600"/>
              </a:spcAft>
              <a:buFont typeface="Arial" panose="020B0604020202020204" pitchFamily="34" charset="0"/>
              <a:buChar char="•"/>
            </a:pPr>
            <a:r>
              <a:rPr lang="en-US" sz="2700" b="0" dirty="0" smtClean="0"/>
              <a:t>Serve as a resource for improvement assistance</a:t>
            </a:r>
          </a:p>
          <a:p>
            <a:pPr>
              <a:spcBef>
                <a:spcPts val="300"/>
              </a:spcBef>
              <a:spcAft>
                <a:spcPts val="600"/>
              </a:spcAft>
              <a:buFont typeface="Arial" panose="020B0604020202020204" pitchFamily="34" charset="0"/>
              <a:buChar char="•"/>
            </a:pPr>
            <a:r>
              <a:rPr lang="en-US" sz="2700" b="0" dirty="0" smtClean="0"/>
              <a:t>Translate knowledge through engagement of national and local experts</a:t>
            </a:r>
          </a:p>
          <a:p>
            <a:pPr>
              <a:spcBef>
                <a:spcPts val="300"/>
              </a:spcBef>
              <a:spcAft>
                <a:spcPts val="600"/>
              </a:spcAft>
              <a:buFont typeface="Arial" panose="020B0604020202020204" pitchFamily="34" charset="0"/>
              <a:buChar char="•"/>
            </a:pPr>
            <a:r>
              <a:rPr lang="en-US" sz="2700" b="0" dirty="0" smtClean="0"/>
              <a:t>Disseminate findings, spreading successful approaches and informing policy</a:t>
            </a:r>
          </a:p>
          <a:p>
            <a:pPr>
              <a:spcBef>
                <a:spcPts val="300"/>
              </a:spcBef>
              <a:spcAft>
                <a:spcPts val="600"/>
              </a:spcAft>
              <a:buFont typeface="Arial" panose="020B0604020202020204" pitchFamily="34" charset="0"/>
              <a:buChar char="•"/>
            </a:pPr>
            <a:r>
              <a:rPr lang="en-US" sz="2700" b="0" dirty="0" smtClean="0"/>
              <a:t>Provide opportunities for health care professionals to obtain CME and/or fulfill specialty board (MOC) requirements</a:t>
            </a:r>
          </a:p>
          <a:p>
            <a:pPr>
              <a:spcBef>
                <a:spcPts val="300"/>
              </a:spcBef>
              <a:spcAft>
                <a:spcPts val="600"/>
              </a:spcAft>
              <a:buFont typeface="Arial" panose="020B0604020202020204" pitchFamily="34" charset="0"/>
              <a:buChar char="•"/>
            </a:pPr>
            <a:r>
              <a:rPr lang="en-US" sz="2700" b="0" dirty="0" smtClean="0"/>
              <a:t>Inform policy</a:t>
            </a:r>
          </a:p>
          <a:p>
            <a:pPr>
              <a:buFont typeface="Wingdings 2" panose="05020102010507070707" pitchFamily="18" charset="2"/>
              <a:buChar char="¢"/>
            </a:pPr>
            <a:endParaRPr lang="en-US" sz="2400" dirty="0"/>
          </a:p>
        </p:txBody>
      </p:sp>
      <p:sp>
        <p:nvSpPr>
          <p:cNvPr id="6" name="Slide Number Placeholder 5"/>
          <p:cNvSpPr>
            <a:spLocks noGrp="1"/>
          </p:cNvSpPr>
          <p:nvPr>
            <p:ph type="sldNum" sz="quarter" idx="4294967295"/>
          </p:nvPr>
        </p:nvSpPr>
        <p:spPr>
          <a:xfrm>
            <a:off x="7086600" y="6324600"/>
            <a:ext cx="533400" cy="381000"/>
          </a:xfrm>
          <a:prstGeom prst="rect">
            <a:avLst/>
          </a:prstGeom>
        </p:spPr>
        <p:txBody>
          <a:bodyPr/>
          <a:lstStyle/>
          <a:p>
            <a:fld id="{38702C3F-D7FF-449C-9C1A-2234F31883AC}" type="slidenum">
              <a:rPr lang="en-US" altLang="en-US" smtClean="0"/>
              <a:pPr/>
              <a:t>9</a:t>
            </a:fld>
            <a:endParaRPr lang="en-US" altLang="en-US" dirty="0"/>
          </a:p>
        </p:txBody>
      </p:sp>
      <p:sp>
        <p:nvSpPr>
          <p:cNvPr id="7" name="Title 1"/>
          <p:cNvSpPr>
            <a:spLocks noGrp="1"/>
          </p:cNvSpPr>
          <p:nvPr>
            <p:ph type="title"/>
          </p:nvPr>
        </p:nvSpPr>
        <p:spPr>
          <a:xfrm>
            <a:off x="381000" y="164713"/>
            <a:ext cx="8534400" cy="871924"/>
          </a:xfrm>
        </p:spPr>
        <p:txBody>
          <a:bodyPr/>
          <a:lstStyle/>
          <a:p>
            <a:r>
              <a:rPr lang="en-US" dirty="0" smtClean="0"/>
              <a:t>What do Improvement Partnerships do?</a:t>
            </a:r>
            <a:endParaRPr lang="en-US" dirty="0"/>
          </a:p>
        </p:txBody>
      </p:sp>
    </p:spTree>
    <p:extLst>
      <p:ext uri="{BB962C8B-B14F-4D97-AF65-F5344CB8AC3E}">
        <p14:creationId xmlns:p14="http://schemas.microsoft.com/office/powerpoint/2010/main" val="61057147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VCHIP">
  <a:themeElements>
    <a:clrScheme name="">
      <a:dk1>
        <a:srgbClr val="000000"/>
      </a:dk1>
      <a:lt1>
        <a:srgbClr val="FFFFFF"/>
      </a:lt1>
      <a:dk2>
        <a:srgbClr val="005496"/>
      </a:dk2>
      <a:lt2>
        <a:srgbClr val="808080"/>
      </a:lt2>
      <a:accent1>
        <a:srgbClr val="FECE71"/>
      </a:accent1>
      <a:accent2>
        <a:srgbClr val="00502F"/>
      </a:accent2>
      <a:accent3>
        <a:srgbClr val="FFFFFF"/>
      </a:accent3>
      <a:accent4>
        <a:srgbClr val="000000"/>
      </a:accent4>
      <a:accent5>
        <a:srgbClr val="FEE3BB"/>
      </a:accent5>
      <a:accent6>
        <a:srgbClr val="00482A"/>
      </a:accent6>
      <a:hlink>
        <a:srgbClr val="005496"/>
      </a:hlink>
      <a:folHlink>
        <a:srgbClr val="005496"/>
      </a:folHlink>
    </a:clrScheme>
    <a:fontScheme name="VCHI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VCHI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CHI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CHI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CHI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CHI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CHI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CHI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CHI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CHI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CHI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CHI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CHI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edian">
  <a:themeElements>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Median">
  <a:themeElements>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Median">
  <a:themeElements>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Median">
  <a:themeElements>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Median">
  <a:themeElements>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Median">
  <a:themeElements>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VCHIP 1">
    <a:dk1>
      <a:sysClr val="windowText" lastClr="000000"/>
    </a:dk1>
    <a:lt1>
      <a:sysClr val="window" lastClr="FFFFFF"/>
    </a:lt1>
    <a:dk2>
      <a:srgbClr val="005496"/>
    </a:dk2>
    <a:lt2>
      <a:srgbClr val="EEECE1"/>
    </a:lt2>
    <a:accent1>
      <a:srgbClr val="005496"/>
    </a:accent1>
    <a:accent2>
      <a:srgbClr val="AED476"/>
    </a:accent2>
    <a:accent3>
      <a:srgbClr val="00502F"/>
    </a:accent3>
    <a:accent4>
      <a:srgbClr val="F26649"/>
    </a:accent4>
    <a:accent5>
      <a:srgbClr val="FECE71"/>
    </a:accent5>
    <a:accent6>
      <a:srgbClr val="7377B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9A6DFAD070954AB02C9B8D89579F75" ma:contentTypeVersion="0" ma:contentTypeDescription="Create a new document." ma:contentTypeScope="" ma:versionID="8d9f1a3553e3f2baa9ce2ef810f9433e">
  <xsd:schema xmlns:xsd="http://www.w3.org/2001/XMLSchema" xmlns:xs="http://www.w3.org/2001/XMLSchema" xmlns:p="http://schemas.microsoft.com/office/2006/metadata/properties" targetNamespace="http://schemas.microsoft.com/office/2006/metadata/properties" ma:root="true" ma:fieldsID="2536bb898a1e456fdf8991fe04e4595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C7A7D9-F8CD-438E-9B5C-AF884163A43A}">
  <ds:schemaRefs>
    <ds:schemaRef ds:uri="http://schemas.microsoft.com/sharepoint/v3/contenttype/forms"/>
  </ds:schemaRefs>
</ds:datastoreItem>
</file>

<file path=customXml/itemProps2.xml><?xml version="1.0" encoding="utf-8"?>
<ds:datastoreItem xmlns:ds="http://schemas.openxmlformats.org/officeDocument/2006/customXml" ds:itemID="{B6623D4E-62BC-491B-8F92-A7E64AB7D9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2D47FC6-ACB7-412A-BD30-3F102506A07A}">
  <ds:schemaRef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 ds:uri="http://purl.org/dc/term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2614</TotalTime>
  <Words>3335</Words>
  <Application>Microsoft Macintosh PowerPoint</Application>
  <PresentationFormat>On-screen Show (4:3)</PresentationFormat>
  <Paragraphs>506</Paragraphs>
  <Slides>41</Slides>
  <Notes>41</Notes>
  <HiddenSlides>0</HiddenSlides>
  <MMClips>0</MMClips>
  <ScaleCrop>false</ScaleCrop>
  <HeadingPairs>
    <vt:vector size="4" baseType="variant">
      <vt:variant>
        <vt:lpstr>Theme</vt:lpstr>
      </vt:variant>
      <vt:variant>
        <vt:i4>10</vt:i4>
      </vt:variant>
      <vt:variant>
        <vt:lpstr>Slide Titles</vt:lpstr>
      </vt:variant>
      <vt:variant>
        <vt:i4>41</vt:i4>
      </vt:variant>
    </vt:vector>
  </HeadingPairs>
  <TitlesOfParts>
    <vt:vector size="51" baseType="lpstr">
      <vt:lpstr>Office Theme</vt:lpstr>
      <vt:lpstr>Custom Design</vt:lpstr>
      <vt:lpstr>Median</vt:lpstr>
      <vt:lpstr>1_Office Theme</vt:lpstr>
      <vt:lpstr>1_Median</vt:lpstr>
      <vt:lpstr>2_Median</vt:lpstr>
      <vt:lpstr>3_Median</vt:lpstr>
      <vt:lpstr>4_Median</vt:lpstr>
      <vt:lpstr>5_Median</vt:lpstr>
      <vt:lpstr>VCHIP</vt:lpstr>
      <vt:lpstr>PowerPoint Presentation</vt:lpstr>
      <vt:lpstr>Session Objectives</vt:lpstr>
      <vt:lpstr>QI Principles</vt:lpstr>
      <vt:lpstr>Understand the Process FIRST</vt:lpstr>
      <vt:lpstr>QI: The Model for Improvement</vt:lpstr>
      <vt:lpstr>Defining Quality Improvement</vt:lpstr>
      <vt:lpstr>PowerPoint Presentation</vt:lpstr>
      <vt:lpstr>Improvement Partnerships</vt:lpstr>
      <vt:lpstr>What do Improvement Partnerships do?</vt:lpstr>
      <vt:lpstr>Mission  to optimize the health of Vermont children  by initiating and supporting measurement-based efforts to  enhance private and public child health practice.   In partnership with:  Vermont Department of Health   University of Vermont Depts. of Pediatrics, Family Medicine, OB, Psychiatry   Vermont Chapter of the American Academy of Pediatrics    Vermont Chapter of the American Academy of Family Physicians Department of Vermont Health Access (Medicaid)   Vermont Agency of Human Services Insurers, Managed Care Organizations</vt:lpstr>
      <vt:lpstr> Clinical Practice-Based Improvement </vt:lpstr>
      <vt:lpstr>VCHIP: Youth Health Improvement Initiative (YHII)</vt:lpstr>
      <vt:lpstr>Accomplishments</vt:lpstr>
      <vt:lpstr>Promotion of Comprehensive Well Exam for Sports Participation</vt:lpstr>
      <vt:lpstr>Accomplishments (cont’d.)</vt:lpstr>
      <vt:lpstr>Results: Improving Adolescent HEDIS Measures through MOC QI</vt:lpstr>
      <vt:lpstr>Lessons Learned</vt:lpstr>
      <vt:lpstr>Future Plans</vt:lpstr>
      <vt:lpstr>Vermont AYAH CoIIN Team</vt:lpstr>
      <vt:lpstr>Session Objectives</vt:lpstr>
      <vt:lpstr>Measurement</vt:lpstr>
      <vt:lpstr>Adolescent &amp;Young Adult Health Measures</vt:lpstr>
      <vt:lpstr>Acknowledgements</vt:lpstr>
      <vt:lpstr>Background</vt:lpstr>
      <vt:lpstr>AYAH Measures</vt:lpstr>
      <vt:lpstr>Measure Development</vt:lpstr>
      <vt:lpstr>Sample Strategies</vt:lpstr>
      <vt:lpstr>AYAH Measures Categories</vt:lpstr>
      <vt:lpstr>AYAH Measures Format</vt:lpstr>
      <vt:lpstr>Preventive Services</vt:lpstr>
      <vt:lpstr>Patient Engagement</vt:lpstr>
      <vt:lpstr>Nutrition, Physical Activity and Cardiovascular Risks</vt:lpstr>
      <vt:lpstr>Safety/Violence</vt:lpstr>
      <vt:lpstr>Sexual Health &amp; Substance Use</vt:lpstr>
      <vt:lpstr>Mental Health</vt:lpstr>
      <vt:lpstr>Immunizations</vt:lpstr>
      <vt:lpstr>Reference Table</vt:lpstr>
      <vt:lpstr>Emerging Issues</vt:lpstr>
      <vt:lpstr>AYAH Measures: Future Plans</vt:lpstr>
      <vt:lpstr>Session Objectives</vt:lpstr>
      <vt:lpstr>QUESTIONS/DISCUSSION</vt:lpstr>
    </vt:vector>
  </TitlesOfParts>
  <Company>AMCHP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ybelay</dc:creator>
  <cp:lastModifiedBy>Lauren Twietmeyer</cp:lastModifiedBy>
  <cp:revision>272</cp:revision>
  <cp:lastPrinted>2015-09-28T14:10:32Z</cp:lastPrinted>
  <dcterms:created xsi:type="dcterms:W3CDTF">2015-02-27T18:06:07Z</dcterms:created>
  <dcterms:modified xsi:type="dcterms:W3CDTF">2015-10-19T20:28:03Z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0x0101005D9A6DFAD070954AB02C9B8D89579F75</vt:lpwstr>
  </property>
</Properties>
</file>