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2" r:id="rId3"/>
  </p:sldMasterIdLst>
  <p:notesMasterIdLst>
    <p:notesMasterId r:id="rId29"/>
  </p:notesMasterIdLst>
  <p:sldIdLst>
    <p:sldId id="258" r:id="rId4"/>
    <p:sldId id="274" r:id="rId5"/>
    <p:sldId id="275" r:id="rId6"/>
    <p:sldId id="276" r:id="rId7"/>
    <p:sldId id="262" r:id="rId8"/>
    <p:sldId id="263" r:id="rId9"/>
    <p:sldId id="268" r:id="rId10"/>
    <p:sldId id="261" r:id="rId11"/>
    <p:sldId id="272" r:id="rId12"/>
    <p:sldId id="265" r:id="rId13"/>
    <p:sldId id="267" r:id="rId14"/>
    <p:sldId id="278" r:id="rId15"/>
    <p:sldId id="277" r:id="rId16"/>
    <p:sldId id="279" r:id="rId17"/>
    <p:sldId id="280" r:id="rId18"/>
    <p:sldId id="281" r:id="rId19"/>
    <p:sldId id="282" r:id="rId20"/>
    <p:sldId id="283" r:id="rId21"/>
    <p:sldId id="284" r:id="rId22"/>
    <p:sldId id="285" r:id="rId23"/>
    <p:sldId id="286" r:id="rId24"/>
    <p:sldId id="287" r:id="rId25"/>
    <p:sldId id="288" r:id="rId26"/>
    <p:sldId id="291" r:id="rId27"/>
    <p:sldId id="290" r:id="rId28"/>
  </p:sldIdLst>
  <p:sldSz cx="9144000" cy="6858000" type="screen4x3"/>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220"/>
    <a:srgbClr val="08223F"/>
    <a:srgbClr val="9C141F"/>
    <a:srgbClr val="A4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02" autoAdjust="0"/>
    <p:restoredTop sz="95928" autoAdjust="0"/>
  </p:normalViewPr>
  <p:slideViewPr>
    <p:cSldViewPr>
      <p:cViewPr varScale="1">
        <p:scale>
          <a:sx n="110" d="100"/>
          <a:sy n="110" d="100"/>
        </p:scale>
        <p:origin x="12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F3C76-502C-4499-B2D0-35F8CBC6FB90}"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825BA1A1-6FED-4310-94D3-695125202BA8}">
      <dgm:prSet phldrT="[Text]"/>
      <dgm:spPr/>
      <dgm:t>
        <a:bodyPr/>
        <a:lstStyle/>
        <a:p>
          <a:r>
            <a:rPr lang="en-US" dirty="0" smtClean="0"/>
            <a:t>Use existing Networks</a:t>
          </a:r>
          <a:endParaRPr lang="en-US" dirty="0"/>
        </a:p>
      </dgm:t>
    </dgm:pt>
    <dgm:pt modelId="{5C506DF3-A217-4E55-A2BE-6847AE34D57A}" type="parTrans" cxnId="{B15B4FBA-8B8F-4DBD-A2E7-5B60FAB827F4}">
      <dgm:prSet/>
      <dgm:spPr/>
      <dgm:t>
        <a:bodyPr/>
        <a:lstStyle/>
        <a:p>
          <a:endParaRPr lang="en-US"/>
        </a:p>
      </dgm:t>
    </dgm:pt>
    <dgm:pt modelId="{51758EDC-C4D2-4353-BDF3-4CF9C97BC5F8}" type="sibTrans" cxnId="{B15B4FBA-8B8F-4DBD-A2E7-5B60FAB827F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t>
        <a:bodyPr/>
        <a:lstStyle/>
        <a:p>
          <a:endParaRPr lang="en-US"/>
        </a:p>
      </dgm:t>
    </dgm:pt>
    <dgm:pt modelId="{44FBA599-06CD-4DB9-A805-604A5EE31B34}">
      <dgm:prSet phldrT="[Text]"/>
      <dgm:spPr/>
      <dgm:t>
        <a:bodyPr/>
        <a:lstStyle/>
        <a:p>
          <a:r>
            <a:rPr lang="en-US" dirty="0" smtClean="0"/>
            <a:t>Build on existing relationships</a:t>
          </a:r>
          <a:endParaRPr lang="en-US" dirty="0"/>
        </a:p>
      </dgm:t>
    </dgm:pt>
    <dgm:pt modelId="{08DF9562-65E0-4B5E-B629-C7BD35E3A6C1}" type="parTrans" cxnId="{A0DCA71E-D2AB-4F5F-B4D1-7A69831429CD}">
      <dgm:prSet/>
      <dgm:spPr/>
      <dgm:t>
        <a:bodyPr/>
        <a:lstStyle/>
        <a:p>
          <a:endParaRPr lang="en-US"/>
        </a:p>
      </dgm:t>
    </dgm:pt>
    <dgm:pt modelId="{19E52EA5-28C3-451D-A694-794C08C45122}" type="sibTrans" cxnId="{A0DCA71E-D2AB-4F5F-B4D1-7A69831429C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B6687216-3C26-49FD-8B07-F9271314C9C8}" type="pres">
      <dgm:prSet presAssocID="{4FDF3C76-502C-4499-B2D0-35F8CBC6FB90}" presName="Name0" presStyleCnt="0">
        <dgm:presLayoutVars>
          <dgm:chMax val="21"/>
          <dgm:chPref val="21"/>
        </dgm:presLayoutVars>
      </dgm:prSet>
      <dgm:spPr/>
      <dgm:t>
        <a:bodyPr/>
        <a:lstStyle/>
        <a:p>
          <a:endParaRPr lang="en-US"/>
        </a:p>
      </dgm:t>
    </dgm:pt>
    <dgm:pt modelId="{120F1CC9-6CDB-4A81-B47C-91F6D07F94B2}" type="pres">
      <dgm:prSet presAssocID="{825BA1A1-6FED-4310-94D3-695125202BA8}" presName="text1" presStyleCnt="0"/>
      <dgm:spPr/>
    </dgm:pt>
    <dgm:pt modelId="{15A5D0E4-7043-4A35-AD67-1696D576C014}" type="pres">
      <dgm:prSet presAssocID="{825BA1A1-6FED-4310-94D3-695125202BA8}" presName="textRepeatNode" presStyleLbl="alignNode1" presStyleIdx="0" presStyleCnt="2">
        <dgm:presLayoutVars>
          <dgm:chMax val="0"/>
          <dgm:chPref val="0"/>
          <dgm:bulletEnabled val="1"/>
        </dgm:presLayoutVars>
      </dgm:prSet>
      <dgm:spPr/>
      <dgm:t>
        <a:bodyPr/>
        <a:lstStyle/>
        <a:p>
          <a:endParaRPr lang="en-US"/>
        </a:p>
      </dgm:t>
    </dgm:pt>
    <dgm:pt modelId="{9610311A-83F1-4C68-86CF-00969E7486B3}" type="pres">
      <dgm:prSet presAssocID="{825BA1A1-6FED-4310-94D3-695125202BA8}" presName="textaccent1" presStyleCnt="0"/>
      <dgm:spPr/>
    </dgm:pt>
    <dgm:pt modelId="{0D579006-56F1-4463-926F-30CF7BAB9A98}" type="pres">
      <dgm:prSet presAssocID="{825BA1A1-6FED-4310-94D3-695125202BA8}" presName="accentRepeatNode" presStyleLbl="solidAlignAcc1" presStyleIdx="0" presStyleCnt="4"/>
      <dgm:spPr/>
    </dgm:pt>
    <dgm:pt modelId="{720C458C-5CE4-4D17-98A5-B909DCD18F05}" type="pres">
      <dgm:prSet presAssocID="{51758EDC-C4D2-4353-BDF3-4CF9C97BC5F8}" presName="image1" presStyleCnt="0"/>
      <dgm:spPr/>
    </dgm:pt>
    <dgm:pt modelId="{A7A5E25B-0630-4DC3-ADC3-A2D911C8205F}" type="pres">
      <dgm:prSet presAssocID="{51758EDC-C4D2-4353-BDF3-4CF9C97BC5F8}" presName="imageRepeatNode" presStyleLbl="alignAcc1" presStyleIdx="0" presStyleCnt="2"/>
      <dgm:spPr/>
      <dgm:t>
        <a:bodyPr/>
        <a:lstStyle/>
        <a:p>
          <a:endParaRPr lang="en-US"/>
        </a:p>
      </dgm:t>
    </dgm:pt>
    <dgm:pt modelId="{068F5881-100A-417E-B223-28937B73BA62}" type="pres">
      <dgm:prSet presAssocID="{51758EDC-C4D2-4353-BDF3-4CF9C97BC5F8}" presName="imageaccent1" presStyleCnt="0"/>
      <dgm:spPr/>
    </dgm:pt>
    <dgm:pt modelId="{85C44F4F-DC91-4C5F-B74E-AC16343C1EB4}" type="pres">
      <dgm:prSet presAssocID="{51758EDC-C4D2-4353-BDF3-4CF9C97BC5F8}" presName="accentRepeatNode" presStyleLbl="solidAlignAcc1" presStyleIdx="1" presStyleCnt="4"/>
      <dgm:spPr/>
    </dgm:pt>
    <dgm:pt modelId="{80C5D66F-8FDA-47F0-97E0-45414310F98D}" type="pres">
      <dgm:prSet presAssocID="{44FBA599-06CD-4DB9-A805-604A5EE31B34}" presName="text2" presStyleCnt="0"/>
      <dgm:spPr/>
    </dgm:pt>
    <dgm:pt modelId="{1FEBE8B9-9782-4450-893B-8597DB56EAF1}" type="pres">
      <dgm:prSet presAssocID="{44FBA599-06CD-4DB9-A805-604A5EE31B34}" presName="textRepeatNode" presStyleLbl="alignNode1" presStyleIdx="1" presStyleCnt="2">
        <dgm:presLayoutVars>
          <dgm:chMax val="0"/>
          <dgm:chPref val="0"/>
          <dgm:bulletEnabled val="1"/>
        </dgm:presLayoutVars>
      </dgm:prSet>
      <dgm:spPr/>
      <dgm:t>
        <a:bodyPr/>
        <a:lstStyle/>
        <a:p>
          <a:endParaRPr lang="en-US"/>
        </a:p>
      </dgm:t>
    </dgm:pt>
    <dgm:pt modelId="{7B9D84F3-9B92-403C-A866-BE396998546F}" type="pres">
      <dgm:prSet presAssocID="{44FBA599-06CD-4DB9-A805-604A5EE31B34}" presName="textaccent2" presStyleCnt="0"/>
      <dgm:spPr/>
    </dgm:pt>
    <dgm:pt modelId="{CCC38A12-05C9-4224-B7E1-757D955F028C}" type="pres">
      <dgm:prSet presAssocID="{44FBA599-06CD-4DB9-A805-604A5EE31B34}" presName="accentRepeatNode" presStyleLbl="solidAlignAcc1" presStyleIdx="2" presStyleCnt="4"/>
      <dgm:spPr/>
    </dgm:pt>
    <dgm:pt modelId="{16224D48-7FDE-43B9-8B24-4F4CF93981EB}" type="pres">
      <dgm:prSet presAssocID="{19E52EA5-28C3-451D-A694-794C08C45122}" presName="image2" presStyleCnt="0"/>
      <dgm:spPr/>
    </dgm:pt>
    <dgm:pt modelId="{DF27259A-B266-4525-B5BB-EE02B072955B}" type="pres">
      <dgm:prSet presAssocID="{19E52EA5-28C3-451D-A694-794C08C45122}" presName="imageRepeatNode" presStyleLbl="alignAcc1" presStyleIdx="1" presStyleCnt="2"/>
      <dgm:spPr/>
      <dgm:t>
        <a:bodyPr/>
        <a:lstStyle/>
        <a:p>
          <a:endParaRPr lang="en-US"/>
        </a:p>
      </dgm:t>
    </dgm:pt>
    <dgm:pt modelId="{D077A94F-92D8-497F-ADCD-D13418F85FE7}" type="pres">
      <dgm:prSet presAssocID="{19E52EA5-28C3-451D-A694-794C08C45122}" presName="imageaccent2" presStyleCnt="0"/>
      <dgm:spPr/>
    </dgm:pt>
    <dgm:pt modelId="{EA65A7A9-1625-4E27-8D8A-3ADE911412C2}" type="pres">
      <dgm:prSet presAssocID="{19E52EA5-28C3-451D-A694-794C08C45122}" presName="accentRepeatNode" presStyleLbl="solidAlignAcc1" presStyleIdx="3" presStyleCnt="4"/>
      <dgm:spPr/>
    </dgm:pt>
  </dgm:ptLst>
  <dgm:cxnLst>
    <dgm:cxn modelId="{D5486A2B-E656-467F-AFEC-5A16A15C4304}" type="presOf" srcId="{4FDF3C76-502C-4499-B2D0-35F8CBC6FB90}" destId="{B6687216-3C26-49FD-8B07-F9271314C9C8}" srcOrd="0" destOrd="0" presId="urn:microsoft.com/office/officeart/2008/layout/HexagonCluster"/>
    <dgm:cxn modelId="{B15B4FBA-8B8F-4DBD-A2E7-5B60FAB827F4}" srcId="{4FDF3C76-502C-4499-B2D0-35F8CBC6FB90}" destId="{825BA1A1-6FED-4310-94D3-695125202BA8}" srcOrd="0" destOrd="0" parTransId="{5C506DF3-A217-4E55-A2BE-6847AE34D57A}" sibTransId="{51758EDC-C4D2-4353-BDF3-4CF9C97BC5F8}"/>
    <dgm:cxn modelId="{F658E8F3-F4FC-4F1E-A8A9-40483C846594}" type="presOf" srcId="{19E52EA5-28C3-451D-A694-794C08C45122}" destId="{DF27259A-B266-4525-B5BB-EE02B072955B}" srcOrd="0" destOrd="0" presId="urn:microsoft.com/office/officeart/2008/layout/HexagonCluster"/>
    <dgm:cxn modelId="{94119F28-3FFF-47C4-989A-0A0D25D80AED}" type="presOf" srcId="{51758EDC-C4D2-4353-BDF3-4CF9C97BC5F8}" destId="{A7A5E25B-0630-4DC3-ADC3-A2D911C8205F}" srcOrd="0" destOrd="0" presId="urn:microsoft.com/office/officeart/2008/layout/HexagonCluster"/>
    <dgm:cxn modelId="{A0DCA71E-D2AB-4F5F-B4D1-7A69831429CD}" srcId="{4FDF3C76-502C-4499-B2D0-35F8CBC6FB90}" destId="{44FBA599-06CD-4DB9-A805-604A5EE31B34}" srcOrd="1" destOrd="0" parTransId="{08DF9562-65E0-4B5E-B629-C7BD35E3A6C1}" sibTransId="{19E52EA5-28C3-451D-A694-794C08C45122}"/>
    <dgm:cxn modelId="{44CC8297-7FEE-45D8-B104-BDB069617405}" type="presOf" srcId="{44FBA599-06CD-4DB9-A805-604A5EE31B34}" destId="{1FEBE8B9-9782-4450-893B-8597DB56EAF1}" srcOrd="0" destOrd="0" presId="urn:microsoft.com/office/officeart/2008/layout/HexagonCluster"/>
    <dgm:cxn modelId="{2E7D1DE1-53A7-44EC-8B60-5CE400AD899C}" type="presOf" srcId="{825BA1A1-6FED-4310-94D3-695125202BA8}" destId="{15A5D0E4-7043-4A35-AD67-1696D576C014}" srcOrd="0" destOrd="0" presId="urn:microsoft.com/office/officeart/2008/layout/HexagonCluster"/>
    <dgm:cxn modelId="{69277DC3-C530-4CEF-B2EB-AE530CA2F6AA}" type="presParOf" srcId="{B6687216-3C26-49FD-8B07-F9271314C9C8}" destId="{120F1CC9-6CDB-4A81-B47C-91F6D07F94B2}" srcOrd="0" destOrd="0" presId="urn:microsoft.com/office/officeart/2008/layout/HexagonCluster"/>
    <dgm:cxn modelId="{9F56129D-AD42-49F9-93DB-348C9343613D}" type="presParOf" srcId="{120F1CC9-6CDB-4A81-B47C-91F6D07F94B2}" destId="{15A5D0E4-7043-4A35-AD67-1696D576C014}" srcOrd="0" destOrd="0" presId="urn:microsoft.com/office/officeart/2008/layout/HexagonCluster"/>
    <dgm:cxn modelId="{9E762D74-7023-4044-A7A3-2B3540B9A999}" type="presParOf" srcId="{B6687216-3C26-49FD-8B07-F9271314C9C8}" destId="{9610311A-83F1-4C68-86CF-00969E7486B3}" srcOrd="1" destOrd="0" presId="urn:microsoft.com/office/officeart/2008/layout/HexagonCluster"/>
    <dgm:cxn modelId="{20C39CAC-DA7E-41D3-902E-A9AD217EAB7F}" type="presParOf" srcId="{9610311A-83F1-4C68-86CF-00969E7486B3}" destId="{0D579006-56F1-4463-926F-30CF7BAB9A98}" srcOrd="0" destOrd="0" presId="urn:microsoft.com/office/officeart/2008/layout/HexagonCluster"/>
    <dgm:cxn modelId="{CF5DB438-0F52-40DF-8E44-1B274ED7C3A8}" type="presParOf" srcId="{B6687216-3C26-49FD-8B07-F9271314C9C8}" destId="{720C458C-5CE4-4D17-98A5-B909DCD18F05}" srcOrd="2" destOrd="0" presId="urn:microsoft.com/office/officeart/2008/layout/HexagonCluster"/>
    <dgm:cxn modelId="{25BA8506-BC26-4CF3-A364-94D661B8C0F3}" type="presParOf" srcId="{720C458C-5CE4-4D17-98A5-B909DCD18F05}" destId="{A7A5E25B-0630-4DC3-ADC3-A2D911C8205F}" srcOrd="0" destOrd="0" presId="urn:microsoft.com/office/officeart/2008/layout/HexagonCluster"/>
    <dgm:cxn modelId="{4A805872-A0B4-41F1-9733-8A2C8E045EF5}" type="presParOf" srcId="{B6687216-3C26-49FD-8B07-F9271314C9C8}" destId="{068F5881-100A-417E-B223-28937B73BA62}" srcOrd="3" destOrd="0" presId="urn:microsoft.com/office/officeart/2008/layout/HexagonCluster"/>
    <dgm:cxn modelId="{B5256513-7FDD-4D42-90E9-A01730766E32}" type="presParOf" srcId="{068F5881-100A-417E-B223-28937B73BA62}" destId="{85C44F4F-DC91-4C5F-B74E-AC16343C1EB4}" srcOrd="0" destOrd="0" presId="urn:microsoft.com/office/officeart/2008/layout/HexagonCluster"/>
    <dgm:cxn modelId="{AA4783B3-1234-481E-9342-BD53AA0D7910}" type="presParOf" srcId="{B6687216-3C26-49FD-8B07-F9271314C9C8}" destId="{80C5D66F-8FDA-47F0-97E0-45414310F98D}" srcOrd="4" destOrd="0" presId="urn:microsoft.com/office/officeart/2008/layout/HexagonCluster"/>
    <dgm:cxn modelId="{20AA8EE6-A314-40A6-BDA6-03E1361470CF}" type="presParOf" srcId="{80C5D66F-8FDA-47F0-97E0-45414310F98D}" destId="{1FEBE8B9-9782-4450-893B-8597DB56EAF1}" srcOrd="0" destOrd="0" presId="urn:microsoft.com/office/officeart/2008/layout/HexagonCluster"/>
    <dgm:cxn modelId="{4A377891-64DE-42E1-BF76-86BA940679CC}" type="presParOf" srcId="{B6687216-3C26-49FD-8B07-F9271314C9C8}" destId="{7B9D84F3-9B92-403C-A866-BE396998546F}" srcOrd="5" destOrd="0" presId="urn:microsoft.com/office/officeart/2008/layout/HexagonCluster"/>
    <dgm:cxn modelId="{AEC0B2C6-39BF-491A-B99D-78DFCD175B98}" type="presParOf" srcId="{7B9D84F3-9B92-403C-A866-BE396998546F}" destId="{CCC38A12-05C9-4224-B7E1-757D955F028C}" srcOrd="0" destOrd="0" presId="urn:microsoft.com/office/officeart/2008/layout/HexagonCluster"/>
    <dgm:cxn modelId="{ED738124-1671-4E1A-A597-3CFE60E21B7A}" type="presParOf" srcId="{B6687216-3C26-49FD-8B07-F9271314C9C8}" destId="{16224D48-7FDE-43B9-8B24-4F4CF93981EB}" srcOrd="6" destOrd="0" presId="urn:microsoft.com/office/officeart/2008/layout/HexagonCluster"/>
    <dgm:cxn modelId="{E9F6EF33-9045-4100-8152-E905E07711D3}" type="presParOf" srcId="{16224D48-7FDE-43B9-8B24-4F4CF93981EB}" destId="{DF27259A-B266-4525-B5BB-EE02B072955B}" srcOrd="0" destOrd="0" presId="urn:microsoft.com/office/officeart/2008/layout/HexagonCluster"/>
    <dgm:cxn modelId="{7C086235-41C0-4C00-A34D-693BA71BBC42}" type="presParOf" srcId="{B6687216-3C26-49FD-8B07-F9271314C9C8}" destId="{D077A94F-92D8-497F-ADCD-D13418F85FE7}" srcOrd="7" destOrd="0" presId="urn:microsoft.com/office/officeart/2008/layout/HexagonCluster"/>
    <dgm:cxn modelId="{2A93CB11-6398-4F67-9743-98A9C8E5D5CA}" type="presParOf" srcId="{D077A94F-92D8-497F-ADCD-D13418F85FE7}" destId="{EA65A7A9-1625-4E27-8D8A-3ADE911412C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5D0E4-7043-4A35-AD67-1696D576C014}">
      <dsp:nvSpPr>
        <dsp:cNvPr id="0" name=""/>
        <dsp:cNvSpPr/>
      </dsp:nvSpPr>
      <dsp:spPr>
        <a:xfrm>
          <a:off x="1961113" y="1494043"/>
          <a:ext cx="2345436" cy="2022621"/>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t>Use existing Networks</a:t>
          </a:r>
          <a:endParaRPr lang="en-US" sz="2400" kern="1200" dirty="0"/>
        </a:p>
      </dsp:txBody>
      <dsp:txXfrm>
        <a:off x="2325118" y="1807948"/>
        <a:ext cx="1617426" cy="1394811"/>
      </dsp:txXfrm>
    </dsp:sp>
    <dsp:sp modelId="{0D579006-56F1-4463-926F-30CF7BAB9A98}">
      <dsp:nvSpPr>
        <dsp:cNvPr id="0" name=""/>
        <dsp:cNvSpPr/>
      </dsp:nvSpPr>
      <dsp:spPr>
        <a:xfrm>
          <a:off x="2034357" y="2387245"/>
          <a:ext cx="274045" cy="23652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A5E25B-0630-4DC3-ADC3-A2D911C8205F}">
      <dsp:nvSpPr>
        <dsp:cNvPr id="0" name=""/>
        <dsp:cNvSpPr/>
      </dsp:nvSpPr>
      <dsp:spPr>
        <a:xfrm>
          <a:off x="0" y="404460"/>
          <a:ext cx="2345436" cy="202262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C44F4F-DC91-4C5F-B74E-AC16343C1EB4}">
      <dsp:nvSpPr>
        <dsp:cNvPr id="0" name=""/>
        <dsp:cNvSpPr/>
      </dsp:nvSpPr>
      <dsp:spPr>
        <a:xfrm>
          <a:off x="1598188" y="2147917"/>
          <a:ext cx="274045" cy="23652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BE8B9-9782-4450-893B-8597DB56EAF1}">
      <dsp:nvSpPr>
        <dsp:cNvPr id="0" name=""/>
        <dsp:cNvSpPr/>
      </dsp:nvSpPr>
      <dsp:spPr>
        <a:xfrm>
          <a:off x="3923050" y="404460"/>
          <a:ext cx="2345436" cy="2022621"/>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t>Build on existing relationships</a:t>
          </a:r>
          <a:endParaRPr lang="en-US" sz="2400" kern="1200" dirty="0"/>
        </a:p>
      </dsp:txBody>
      <dsp:txXfrm>
        <a:off x="4287055" y="718365"/>
        <a:ext cx="1617426" cy="1394811"/>
      </dsp:txXfrm>
    </dsp:sp>
    <dsp:sp modelId="{CCC38A12-05C9-4224-B7E1-757D955F028C}">
      <dsp:nvSpPr>
        <dsp:cNvPr id="0" name=""/>
        <dsp:cNvSpPr/>
      </dsp:nvSpPr>
      <dsp:spPr>
        <a:xfrm>
          <a:off x="5521238" y="2147917"/>
          <a:ext cx="274045" cy="23652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7259A-B266-4525-B5BB-EE02B072955B}">
      <dsp:nvSpPr>
        <dsp:cNvPr id="0" name=""/>
        <dsp:cNvSpPr/>
      </dsp:nvSpPr>
      <dsp:spPr>
        <a:xfrm>
          <a:off x="5884164" y="1494043"/>
          <a:ext cx="2345436" cy="2022621"/>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5A7A9-1625-4E27-8D8A-3ADE911412C2}">
      <dsp:nvSpPr>
        <dsp:cNvPr id="0" name=""/>
        <dsp:cNvSpPr/>
      </dsp:nvSpPr>
      <dsp:spPr>
        <a:xfrm>
          <a:off x="5957407" y="2387245"/>
          <a:ext cx="274045" cy="23652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0196AB-4372-4180-9579-FDE556A96114}" type="datetimeFigureOut">
              <a:rPr lang="en-US" smtClean="0"/>
              <a:pPr/>
              <a:t>5/4/2017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E11653-A1FA-4304-8059-7A27BF4D179A}" type="slidenum">
              <a:rPr lang="en-US" smtClean="0"/>
              <a:pPr/>
              <a:t>‹#›</a:t>
            </a:fld>
            <a:endParaRPr lang="en-US" dirty="0"/>
          </a:p>
        </p:txBody>
      </p:sp>
    </p:spTree>
    <p:extLst>
      <p:ext uri="{BB962C8B-B14F-4D97-AF65-F5344CB8AC3E}">
        <p14:creationId xmlns:p14="http://schemas.microsoft.com/office/powerpoint/2010/main" val="243900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11653-A1FA-4304-8059-7A27BF4D179A}" type="slidenum">
              <a:rPr lang="en-US" smtClean="0"/>
              <a:pPr/>
              <a:t>1</a:t>
            </a:fld>
            <a:endParaRPr lang="en-US" dirty="0"/>
          </a:p>
        </p:txBody>
      </p:sp>
    </p:spTree>
    <p:extLst>
      <p:ext uri="{BB962C8B-B14F-4D97-AF65-F5344CB8AC3E}">
        <p14:creationId xmlns:p14="http://schemas.microsoft.com/office/powerpoint/2010/main" val="381897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Engagement:  provides a space</a:t>
            </a:r>
            <a:r>
              <a:rPr lang="en-US" baseline="0" dirty="0" smtClean="0"/>
              <a:t> for us to get to know other providers, systems that are also working on pediatric interests (state MCH, Academia, </a:t>
            </a:r>
            <a:r>
              <a:rPr lang="en-US" baseline="0" dirty="0" err="1" smtClean="0"/>
              <a:t>etc</a:t>
            </a:r>
            <a:r>
              <a:rPr lang="en-US" baseline="0" dirty="0" smtClean="0"/>
              <a:t>) Form relationships, where are collective interests area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57A68-B95A-498B-8FA1-D6E958C41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88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Build on existing networks – especially</a:t>
            </a:r>
            <a:r>
              <a:rPr lang="en-US" baseline="0" dirty="0" smtClean="0"/>
              <a:t> ones that have proven track record of action!!!!!  These are the ones partners will take the time to be involved in. </a:t>
            </a:r>
          </a:p>
          <a:p>
            <a:endParaRPr lang="en-US" dirty="0" smtClean="0"/>
          </a:p>
          <a:p>
            <a:r>
              <a:rPr lang="en-US" dirty="0" smtClean="0"/>
              <a:t>Example from NH -- NH Citizens Health Initiative.</a:t>
            </a:r>
          </a:p>
          <a:p>
            <a:r>
              <a:rPr lang="en-US" dirty="0" smtClean="0"/>
              <a:t>Multi-stakeholder</a:t>
            </a:r>
            <a:r>
              <a:rPr lang="en-US" baseline="0" dirty="0" smtClean="0"/>
              <a:t> state health improvement effort run by UNH.  NH CHI has a great track record of serving as “the place” where collaborative discussion of payers, providers, state agencies (including Medicaid) participate.  IHPP UNH IHPP also has track record of working with NH Medicaid on data-related projects and other things. I worked and continue to work for NHCHI work. I had these relationships and the director of the NHCHI also had relationships with payers, providers to help open the door to these organizations (such as insurers).   These organizations have kindred interests in improving health, care quality, and lowering costs so you have a common interest. </a:t>
            </a:r>
          </a:p>
          <a:p>
            <a:r>
              <a:rPr lang="en-US" baseline="0" dirty="0" smtClean="0"/>
              <a:t> </a:t>
            </a:r>
          </a:p>
          <a:p>
            <a:r>
              <a:rPr lang="en-US" baseline="0" dirty="0" smtClean="0"/>
              <a:t>Build on existing relationships – importance of Boundary Spanners</a:t>
            </a:r>
          </a:p>
          <a:p>
            <a:r>
              <a:rPr lang="en-US" baseline="0" dirty="0" smtClean="0"/>
              <a:t>Founding Medical Director:   Alison Holmes: active member of NHPS, hospitalist at Concord Hospital (had relationships with lots of pediatricians and eventually moved over to </a:t>
            </a:r>
            <a:r>
              <a:rPr lang="en-US" baseline="0" dirty="0" err="1" smtClean="0"/>
              <a:t>CHaD</a:t>
            </a:r>
            <a:r>
              <a:rPr lang="en-US" baseline="0" dirty="0" smtClean="0"/>
              <a:t> – engaging </a:t>
            </a:r>
            <a:r>
              <a:rPr lang="en-US" baseline="0" dirty="0" err="1" smtClean="0"/>
              <a:t>CHaD</a:t>
            </a:r>
            <a:r>
              <a:rPr lang="en-US" baseline="0" dirty="0" smtClean="0"/>
              <a:t> in PIP work.  Medical Director also had relationships with Preventive Medicine Residency at Dartmouth, a number of which were family physicians based at Concord Hospital.  She reached out to a practicing family physician that served as faculty member for the residents about getting involved in the NHPIP.  He serves as our link to the NH Academy of Family Practice and introduced me to some of the association. As a result of that our 2</a:t>
            </a:r>
            <a:r>
              <a:rPr lang="en-US" baseline="30000" dirty="0" smtClean="0"/>
              <a:t>nd</a:t>
            </a:r>
            <a:r>
              <a:rPr lang="en-US" baseline="0" dirty="0" smtClean="0"/>
              <a:t> Medical Director was invited to present at the NH Academy of Family </a:t>
            </a:r>
            <a:r>
              <a:rPr lang="en-US" baseline="0" dirty="0" err="1" smtClean="0"/>
              <a:t>Physicicans</a:t>
            </a:r>
            <a:r>
              <a:rPr lang="en-US" baseline="0" dirty="0" smtClean="0"/>
              <a:t> conference. We canvas our steering committee to see who has a relationship with someone at the organizations or maybe another “boundary spanner” who can give as a suggestion of who might talk to get to the org. contact we are want make. Medical Director of a Health Plan practiced for a long time in one community in our state and said I can facilitate the connection to the physician organization that most pediatric practices in that area belong to..</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57A68-B95A-498B-8FA1-D6E958C41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058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all about finding the sweet spot:</a:t>
            </a:r>
            <a:r>
              <a:rPr lang="en-US" baseline="0" dirty="0" smtClean="0"/>
              <a:t>  how can the partnership help them achieve their own mission/vison of why they exist.  Meet performance accountability requirements (HEDIS, MCH 3.0 performance metrics, or meet their interests – what keeps them up at night????  H</a:t>
            </a:r>
            <a:r>
              <a:rPr lang="en-US" dirty="0" smtClean="0"/>
              <a:t>ow can you be the solution to their problem?  </a:t>
            </a:r>
          </a:p>
          <a:p>
            <a:endParaRPr lang="en-US" dirty="0" smtClean="0"/>
          </a:p>
          <a:p>
            <a:r>
              <a:rPr lang="en-US" dirty="0" smtClean="0"/>
              <a:t>Involving</a:t>
            </a:r>
            <a:r>
              <a:rPr lang="en-US" baseline="0" dirty="0" smtClean="0"/>
              <a:t> pediatric care practices: choose a grassroots approach.  Going on site with presentations (with CME), learn about their burning issues – what needs to they have like CME, MOC,  bring food if you can – coincide with a staff meeting, have something active they can do (project you are enrolling for). </a:t>
            </a:r>
            <a:endParaRPr lang="en-US" dirty="0" smtClean="0"/>
          </a:p>
          <a:p>
            <a:endParaRPr lang="en-US" dirty="0" smtClean="0"/>
          </a:p>
          <a:p>
            <a:r>
              <a:rPr lang="en-US" dirty="0" smtClean="0"/>
              <a:t>Be ready to connect</a:t>
            </a:r>
            <a:r>
              <a:rPr lang="en-US" baseline="0" dirty="0" smtClean="0"/>
              <a:t> the dots between what they do and your work….be prepared to explain the linkages that may not be readily apparent.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57A68-B95A-498B-8FA1-D6E958C41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95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Seek input example:</a:t>
            </a:r>
            <a:r>
              <a:rPr lang="en-US" baseline="0" dirty="0" smtClean="0"/>
              <a:t> </a:t>
            </a:r>
            <a:r>
              <a:rPr lang="en-US" dirty="0" smtClean="0"/>
              <a:t>Adolescent health – story</a:t>
            </a:r>
            <a:r>
              <a:rPr lang="en-US" baseline="0" dirty="0" smtClean="0"/>
              <a:t> of discussion we had of our IP stakeholders as we were thinking of applying….one of </a:t>
            </a:r>
            <a:r>
              <a:rPr lang="en-US" baseline="0" dirty="0" err="1" smtClean="0"/>
              <a:t>clinicans</a:t>
            </a:r>
            <a:r>
              <a:rPr lang="en-US" baseline="0" dirty="0" smtClean="0"/>
              <a:t> brought up impact school policy can have on demand for services as well as importance of having visit in context of teen’s medical home.  Quality of services – Medicaid MCOs – one of QIP is improving chlamydia screening rates as they are very low and in light of recent report from state epidemiologist about </a:t>
            </a:r>
            <a:endParaRPr lang="en-US" dirty="0" smtClean="0"/>
          </a:p>
          <a:p>
            <a:endParaRPr lang="en-US" dirty="0" smtClean="0"/>
          </a:p>
          <a:p>
            <a:r>
              <a:rPr lang="en-US" dirty="0" smtClean="0"/>
              <a:t>Feedback progress and results – of</a:t>
            </a:r>
            <a:r>
              <a:rPr lang="en-US" baseline="0" dirty="0" smtClean="0"/>
              <a:t> what you did – what forward momentum you made based on the feedback received.  Let them know that you listened and are acting on it.  Proposal for AYAH </a:t>
            </a:r>
            <a:r>
              <a:rPr lang="en-US" baseline="0" dirty="0" err="1" smtClean="0"/>
              <a:t>CoIIN</a:t>
            </a:r>
            <a:r>
              <a:rPr lang="en-US" baseline="0" dirty="0" smtClean="0"/>
              <a:t> ideas – feed it back to them.  CME was looking for input on movement to pediatrics to value based payment models – canvassed our stakeholders about their thoughts coupled this with </a:t>
            </a:r>
          </a:p>
          <a:p>
            <a:endParaRPr lang="en-US" baseline="0" dirty="0" smtClean="0"/>
          </a:p>
          <a:p>
            <a:r>
              <a:rPr lang="en-US" baseline="0" dirty="0" smtClean="0"/>
              <a:t>Meeting time: we meet quarterly, in the evening (5-7pm)  Helpful for providers, payers, after office hours, but is after a full day.  Provide a valuable experience – bring to them new information (updates on our projects, guest speakers from other QI projects, reviewing data from a survey project (really like reviewing data), and engage them meaningfully –back up to adolescent health discussion.  Providers and payers walked out of the meeting – that was awesome. </a:t>
            </a:r>
          </a:p>
          <a:p>
            <a:endParaRPr lang="en-US" baseline="0" dirty="0" smtClean="0"/>
          </a:p>
          <a:p>
            <a:r>
              <a:rPr lang="en-US" baseline="0" dirty="0" smtClean="0"/>
              <a:t>Provide value in connecting people to programs and resources that are in or are coming to their area.  Help them be “in the know”.  For example, we are part of state HPV collaborative.  This collaborative got a grant to do mobile vans for HPV screening.  We stated --- have your connected with the providers in that area about your project to Forward screening results back into the medical home?  Linked the project contact to the Pediatrics Dept. Chair in that area.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57A68-B95A-498B-8FA1-D6E958C41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954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non-profit organizations comprised of multiple stakeholders who come together to improve health and healthcare.  To be a </a:t>
            </a:r>
            <a:r>
              <a:rPr lang="en-US" b="1" dirty="0" smtClean="0"/>
              <a:t>Regional Healthcare Improvement Collaborative</a:t>
            </a:r>
            <a:r>
              <a:rPr lang="en-US" dirty="0" smtClean="0"/>
              <a:t>, four key stakeholders need to be at the table and actively involved in organizational governance and health system </a:t>
            </a:r>
            <a:r>
              <a:rPr lang="en-US" dirty="0" err="1" smtClean="0"/>
              <a:t>improvement:ealthcare</a:t>
            </a:r>
            <a:r>
              <a:rPr lang="en-US" dirty="0" smtClean="0"/>
              <a:t> providers</a:t>
            </a:r>
          </a:p>
          <a:p>
            <a:r>
              <a:rPr lang="en-US" dirty="0" smtClean="0"/>
              <a:t>Healthcare payers</a:t>
            </a:r>
          </a:p>
          <a:p>
            <a:r>
              <a:rPr lang="en-US" dirty="0" smtClean="0"/>
              <a:t>Healthcare purchasers</a:t>
            </a:r>
          </a:p>
          <a:p>
            <a:r>
              <a:rPr lang="en-US" dirty="0" smtClean="0"/>
              <a:t>Healthcare consumers</a:t>
            </a:r>
          </a:p>
          <a:p>
            <a:endParaRPr lang="en-US" dirty="0" smtClean="0"/>
          </a:p>
          <a:p>
            <a:r>
              <a:rPr lang="en-US" dirty="0" smtClean="0"/>
              <a:t>Develop one pager – who you</a:t>
            </a:r>
            <a:r>
              <a:rPr lang="en-US" baseline="0" dirty="0" smtClean="0"/>
              <a:t> are and what you do and where you are going – use this in your conversations with new stakeholders. </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57A68-B95A-498B-8FA1-D6E958C41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98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11653-A1FA-4304-8059-7A27BF4D17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93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2</a:t>
            </a:fld>
            <a:endParaRPr lang="en-US" dirty="0"/>
          </a:p>
        </p:txBody>
      </p:sp>
    </p:spTree>
    <p:extLst>
      <p:ext uri="{BB962C8B-B14F-4D97-AF65-F5344CB8AC3E}">
        <p14:creationId xmlns:p14="http://schemas.microsoft.com/office/powerpoint/2010/main" val="70153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11653-A1FA-4304-8059-7A27BF4D179A}" type="slidenum">
              <a:rPr lang="en-US" smtClean="0"/>
              <a:pPr/>
              <a:t>3</a:t>
            </a:fld>
            <a:endParaRPr lang="en-US" dirty="0"/>
          </a:p>
        </p:txBody>
      </p:sp>
    </p:spTree>
    <p:extLst>
      <p:ext uri="{BB962C8B-B14F-4D97-AF65-F5344CB8AC3E}">
        <p14:creationId xmlns:p14="http://schemas.microsoft.com/office/powerpoint/2010/main" val="99674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4</a:t>
            </a:fld>
            <a:endParaRPr lang="en-US" dirty="0"/>
          </a:p>
        </p:txBody>
      </p:sp>
    </p:spTree>
    <p:extLst>
      <p:ext uri="{BB962C8B-B14F-4D97-AF65-F5344CB8AC3E}">
        <p14:creationId xmlns:p14="http://schemas.microsoft.com/office/powerpoint/2010/main" val="106755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t>Want to partner with community organizations to reduce redundancies</a:t>
            </a:r>
            <a:endParaRPr lang="en-US" alt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t>Need tools, materials, curricula, methodology</a:t>
            </a:r>
          </a:p>
          <a:p>
            <a:endParaRPr lang="en-US" dirty="0" smtClean="0"/>
          </a:p>
          <a:p>
            <a:r>
              <a:rPr lang="en-US" dirty="0" smtClean="0"/>
              <a:t>Certification </a:t>
            </a:r>
            <a:r>
              <a:rPr lang="en-US" dirty="0" err="1" smtClean="0"/>
              <a:t>req</a:t>
            </a:r>
            <a:r>
              <a:rPr lang="en-US" dirty="0" smtClean="0"/>
              <a:t>: MOC/CME</a:t>
            </a:r>
          </a:p>
          <a:p>
            <a:r>
              <a:rPr lang="en-US" dirty="0" err="1" smtClean="0"/>
              <a:t>Reg</a:t>
            </a:r>
            <a:r>
              <a:rPr lang="en-US" dirty="0" smtClean="0"/>
              <a:t>/reimbursement </a:t>
            </a:r>
            <a:r>
              <a:rPr lang="en-US" dirty="0" err="1" smtClean="0"/>
              <a:t>mandages</a:t>
            </a:r>
            <a:r>
              <a:rPr lang="en-US" dirty="0" smtClean="0"/>
              <a:t>: PCMH,</a:t>
            </a:r>
            <a:r>
              <a:rPr lang="en-US" baseline="0" dirty="0" smtClean="0"/>
              <a:t> HIT, meaningful use, </a:t>
            </a:r>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9</a:t>
            </a:fld>
            <a:endParaRPr lang="en-US" dirty="0"/>
          </a:p>
        </p:txBody>
      </p:sp>
    </p:spTree>
    <p:extLst>
      <p:ext uri="{BB962C8B-B14F-4D97-AF65-F5344CB8AC3E}">
        <p14:creationId xmlns:p14="http://schemas.microsoft.com/office/powerpoint/2010/main" val="27551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pPr>
            <a:r>
              <a:rPr lang="en-US" altLang="en-US" b="0" dirty="0" smtClean="0"/>
              <a:t>Convene interested stakeholders to align priorities, find solutions for common problems</a:t>
            </a:r>
          </a:p>
          <a:p>
            <a:pPr lvl="1"/>
            <a:r>
              <a:rPr lang="en-US" altLang="en-US" b="0" dirty="0" smtClean="0"/>
              <a:t>Maintain relevance for </a:t>
            </a:r>
            <a:r>
              <a:rPr lang="en-US" altLang="en-US" b="0" i="1" dirty="0" smtClean="0"/>
              <a:t>all</a:t>
            </a:r>
            <a:r>
              <a:rPr lang="en-US" altLang="en-US" b="0" dirty="0" smtClean="0"/>
              <a:t> stakeholders</a:t>
            </a:r>
          </a:p>
          <a:p>
            <a:pPr lvl="1"/>
            <a:endParaRPr lang="en-US" altLang="en-US" sz="1100" b="0" dirty="0" smtClean="0"/>
          </a:p>
          <a:p>
            <a:pPr>
              <a:spcBef>
                <a:spcPts val="300"/>
              </a:spcBef>
            </a:pPr>
            <a:r>
              <a:rPr lang="en-US" altLang="en-US" b="0" dirty="0" smtClean="0"/>
              <a:t>Find and engage clinicians as willing partners</a:t>
            </a:r>
          </a:p>
          <a:p>
            <a:pPr lvl="1"/>
            <a:r>
              <a:rPr lang="en-US" altLang="en-US" b="0" dirty="0" smtClean="0"/>
              <a:t>Link to professional organizations                   (e.g., primary care)</a:t>
            </a:r>
          </a:p>
          <a:p>
            <a:pPr lvl="1"/>
            <a:endParaRPr lang="en-US" altLang="en-US" sz="1100" b="0" dirty="0" smtClean="0"/>
          </a:p>
          <a:p>
            <a:pPr>
              <a:spcBef>
                <a:spcPts val="300"/>
              </a:spcBef>
            </a:pPr>
            <a:r>
              <a:rPr lang="en-US" altLang="en-US" b="0" dirty="0" smtClean="0"/>
              <a:t>Public-private collaborations impact care and outcomes as no single entity can</a:t>
            </a:r>
          </a:p>
          <a:p>
            <a:endParaRPr lang="en-US" dirty="0"/>
          </a:p>
        </p:txBody>
      </p:sp>
      <p:sp>
        <p:nvSpPr>
          <p:cNvPr id="4" name="Slide Number Placeholder 3"/>
          <p:cNvSpPr>
            <a:spLocks noGrp="1"/>
          </p:cNvSpPr>
          <p:nvPr>
            <p:ph type="sldNum" sz="quarter" idx="10"/>
          </p:nvPr>
        </p:nvSpPr>
        <p:spPr/>
        <p:txBody>
          <a:bodyPr/>
          <a:lstStyle/>
          <a:p>
            <a:fld id="{18E11653-A1FA-4304-8059-7A27BF4D179A}" type="slidenum">
              <a:rPr lang="en-US" smtClean="0"/>
              <a:pPr/>
              <a:t>11</a:t>
            </a:fld>
            <a:endParaRPr lang="en-US" dirty="0"/>
          </a:p>
        </p:txBody>
      </p:sp>
    </p:spTree>
    <p:extLst>
      <p:ext uri="{BB962C8B-B14F-4D97-AF65-F5344CB8AC3E}">
        <p14:creationId xmlns:p14="http://schemas.microsoft.com/office/powerpoint/2010/main" val="6693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D1B67-234E-45FE-811D-F8A1A837E12C}"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smtClean="0">
              <a:ln>
                <a:noFill/>
              </a:ln>
              <a:solidFill>
                <a:srgbClr val="000000"/>
              </a:solidFill>
              <a:effectLst/>
              <a:uLnTx/>
              <a:uFillTx/>
              <a:latin typeface="Calibri"/>
              <a:ea typeface="+mn-ea"/>
              <a:cs typeface="+mn-cs"/>
            </a:endParaRPr>
          </a:p>
        </p:txBody>
      </p:sp>
      <p:sp>
        <p:nvSpPr>
          <p:cNvPr id="55299" name="Rectangle 2"/>
          <p:cNvSpPr>
            <a:spLocks noGrp="1" noRot="1" noChangeAspect="1" noChangeArrowheads="1" noTextEdit="1"/>
          </p:cNvSpPr>
          <p:nvPr>
            <p:ph type="sldImg"/>
          </p:nvPr>
        </p:nvSpPr>
        <p:spPr>
          <a:xfrm>
            <a:off x="1144588" y="684213"/>
            <a:ext cx="4572000" cy="3430587"/>
          </a:xfrm>
          <a:ln/>
        </p:spPr>
      </p:sp>
      <p:sp>
        <p:nvSpPr>
          <p:cNvPr id="5530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Geez these words sound a lot like those used by AYAH </a:t>
            </a:r>
            <a:r>
              <a:rPr lang="en-US" b="1" i="1" baseline="0" dirty="0" err="1" smtClean="0"/>
              <a:t>CoIIN</a:t>
            </a:r>
            <a:endParaRPr lang="en-US" b="1" i="1" baseline="0"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Maryland, Minnesota, Washington, Wyoming, New Jersey, New Hampshire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36446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A6C8C-7A8D-4301-9018-9CA610B2F5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smtClean="0"/>
              <a:t>You can read these,</a:t>
            </a:r>
            <a:r>
              <a:rPr lang="en-US" baseline="0" dirty="0" smtClean="0"/>
              <a:t>  but what I hope to convey is that the functions that PIPs serve fit nicely into the goals of the AYAH </a:t>
            </a:r>
            <a:r>
              <a:rPr lang="en-US" baseline="0" dirty="0" err="1" smtClean="0"/>
              <a:t>CoIIN</a:t>
            </a:r>
            <a:r>
              <a:rPr lang="en-US" baseline="0" dirty="0" smtClean="0"/>
              <a:t> efforts and for us in NH provide an existing vehicle to engage in this project, but ideally have this project serve as a springboard for taking a more comprehensive look at how are we doing with respect to adolescent and young adult health, particularly as our state does not currently have an adolescent health coordinator.</a:t>
            </a:r>
            <a:endParaRPr lang="en-US" dirty="0" smtClean="0"/>
          </a:p>
        </p:txBody>
      </p:sp>
    </p:spTree>
    <p:extLst>
      <p:ext uri="{BB962C8B-B14F-4D97-AF65-F5344CB8AC3E}">
        <p14:creationId xmlns:p14="http://schemas.microsoft.com/office/powerpoint/2010/main" val="61815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A5DF3-DA3C-4398-84BE-349938E529DB}"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smtClean="0">
              <a:ln>
                <a:noFill/>
              </a:ln>
              <a:solidFill>
                <a:srgbClr val="000000"/>
              </a:solidFill>
              <a:effectLst/>
              <a:uLnTx/>
              <a:uFillTx/>
              <a:latin typeface="Calibri"/>
              <a:ea typeface="+mn-ea"/>
              <a:cs typeface="+mn-cs"/>
            </a:endParaRPr>
          </a:p>
        </p:txBody>
      </p:sp>
      <p:sp>
        <p:nvSpPr>
          <p:cNvPr id="49155" name="Rectangle 2"/>
          <p:cNvSpPr>
            <a:spLocks noGrp="1" noRot="1" noChangeAspect="1" noChangeArrowheads="1" noTextEdit="1"/>
          </p:cNvSpPr>
          <p:nvPr>
            <p:ph type="sldImg"/>
          </p:nvPr>
        </p:nvSpPr>
        <p:spPr>
          <a:xfrm>
            <a:off x="1144588" y="684213"/>
            <a:ext cx="4573587" cy="3430587"/>
          </a:xfrm>
          <a:ln/>
        </p:spPr>
      </p:sp>
      <p:sp>
        <p:nvSpPr>
          <p:cNvPr id="49156" name="Rectangle 3"/>
          <p:cNvSpPr>
            <a:spLocks noGrp="1" noChangeArrowheads="1"/>
          </p:cNvSpPr>
          <p:nvPr>
            <p:ph type="body" idx="1"/>
          </p:nvPr>
        </p:nvSpPr>
        <p:spPr>
          <a:noFill/>
          <a:ln/>
        </p:spPr>
        <p:txBody>
          <a:bodyPr lIns="90524" tIns="45261" rIns="90524" bIns="45261"/>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eaLnBrk="1" hangingPunct="1"/>
            <a:endParaRPr lang="en-US" b="1" dirty="0" smtClean="0"/>
          </a:p>
        </p:txBody>
      </p:sp>
    </p:spTree>
    <p:extLst>
      <p:ext uri="{BB962C8B-B14F-4D97-AF65-F5344CB8AC3E}">
        <p14:creationId xmlns:p14="http://schemas.microsoft.com/office/powerpoint/2010/main" val="275828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0B5737-3B56-459E-A10B-3C0C774ACC63}" type="datetime1">
              <a:rPr lang="en-US" smtClean="0">
                <a:solidFill>
                  <a:prstClr val="black"/>
                </a:solidFill>
              </a:rPr>
              <a:pPr/>
              <a:t>5/4/2017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DD58EE-2DD4-4C8F-9C6A-84B3E5879FCD}" type="datetime1">
              <a:rPr lang="en-US" smtClean="0">
                <a:solidFill>
                  <a:prstClr val="black"/>
                </a:solidFill>
              </a:rPr>
              <a:pPr/>
              <a:t>5/4/2017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9716-AD3F-4451-9165-89DB1A475319}" type="datetime1">
              <a:rPr lang="en-US" smtClean="0">
                <a:solidFill>
                  <a:prstClr val="black"/>
                </a:solidFill>
              </a:rPr>
              <a:pPr/>
              <a:t>5/4/2017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DD1F2A-9A8A-4B70-B576-B9EAD90538A6}" type="datetime1">
              <a:rPr lang="en-US" smtClean="0">
                <a:solidFill>
                  <a:prstClr val="black"/>
                </a:solidFill>
              </a:rPr>
              <a:pPr/>
              <a:t>5/4/2017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121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943600"/>
            <a:ext cx="82296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9441" y="5652247"/>
            <a:ext cx="2057400" cy="1205753"/>
          </a:xfrm>
          <a:prstGeom prst="rect">
            <a:avLst/>
          </a:prstGeom>
        </p:spPr>
      </p:pic>
    </p:spTree>
    <p:extLst>
      <p:ext uri="{BB962C8B-B14F-4D97-AF65-F5344CB8AC3E}">
        <p14:creationId xmlns:p14="http://schemas.microsoft.com/office/powerpoint/2010/main" val="25673051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219200"/>
          </a:xfrm>
          <a:prstGeom prst="rect">
            <a:avLst/>
          </a:prstGeom>
        </p:spPr>
        <p:txBody>
          <a:bodyPr>
            <a:noAutofit/>
          </a:bodyPr>
          <a:lstStyle>
            <a:lvl1pPr algn="l">
              <a:defRPr sz="4000" baseline="0">
                <a:solidFill>
                  <a:schemeClr val="tx1"/>
                </a:solidFill>
                <a:latin typeface="Adobe Gothic Std B" pitchFamily="34" charset="-128"/>
                <a:ea typeface="Adobe Gothic Std B" pitchFamily="34" charset="-128"/>
              </a:defRPr>
            </a:lvl1pPr>
          </a:lstStyle>
          <a:p>
            <a:r>
              <a:rPr lang="en-US" dirty="0"/>
              <a:t>Click to edit Master title style</a:t>
            </a:r>
          </a:p>
        </p:txBody>
      </p:sp>
      <p:sp>
        <p:nvSpPr>
          <p:cNvPr id="6" name="Content Placeholder 2"/>
          <p:cNvSpPr>
            <a:spLocks noGrp="1"/>
          </p:cNvSpPr>
          <p:nvPr>
            <p:ph idx="1"/>
          </p:nvPr>
        </p:nvSpPr>
        <p:spPr>
          <a:xfrm>
            <a:off x="228600" y="1828800"/>
            <a:ext cx="8229600" cy="4419600"/>
          </a:xfrm>
          <a:prstGeom prst="rect">
            <a:avLst/>
          </a:prstGeom>
        </p:spPr>
        <p:txBody>
          <a:bodyPr/>
          <a:lstStyle>
            <a:lvl1pPr marL="0" indent="0">
              <a:buFontTx/>
              <a:buNone/>
              <a:defRPr>
                <a:solidFill>
                  <a:schemeClr val="tx1"/>
                </a:solidFill>
                <a:latin typeface="Arial" pitchFamily="34" charset="0"/>
                <a:cs typeface="Arial" pitchFamily="34" charset="0"/>
              </a:defRPr>
            </a:lvl1pPr>
            <a:lvl2pPr marL="742950" indent="-285750">
              <a:buFont typeface="Arial" pitchFamily="34" charset="0"/>
              <a:buChar char="•"/>
              <a:defRPr>
                <a:solidFill>
                  <a:srgbClr val="6D8D24"/>
                </a:solidFill>
                <a:latin typeface="Arial" pitchFamily="34" charset="0"/>
                <a:cs typeface="Arial" pitchFamily="34" charset="0"/>
              </a:defRPr>
            </a:lvl2pPr>
            <a:lvl3pPr>
              <a:defRPr>
                <a:solidFill>
                  <a:schemeClr val="bg2">
                    <a:lumMod val="50000"/>
                  </a:schemeClr>
                </a:solidFill>
                <a:latin typeface="Arial" pitchFamily="34" charset="0"/>
                <a:cs typeface="Arial" pitchFamily="34" charset="0"/>
              </a:defRPr>
            </a:lvl3pPr>
            <a:lvl4pPr marL="1600200" indent="-228600">
              <a:buFont typeface="Courier New" pitchFamily="49" charset="0"/>
              <a:buChar char="o"/>
              <a:defRPr>
                <a:solidFill>
                  <a:srgbClr val="FFC000"/>
                </a:solidFill>
                <a:latin typeface="Arial" pitchFamily="34" charset="0"/>
                <a:cs typeface="Arial" pitchFamily="34" charset="0"/>
              </a:defRPr>
            </a:lvl4pPr>
            <a:lvl5pPr marL="2057400" indent="-228600">
              <a:buFont typeface="Arial" pitchFamily="34" charset="0"/>
              <a:buChar char="•"/>
              <a:defRPr>
                <a:solidFill>
                  <a:schemeClr val="tx1">
                    <a:lumMod val="50000"/>
                    <a:lumOff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9486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39D87B-0E0A-4B0D-9B69-C5EF6ADFB599}" type="datetime1">
              <a:rPr lang="en-US" smtClean="0">
                <a:solidFill>
                  <a:prstClr val="black">
                    <a:tint val="75000"/>
                  </a:prstClr>
                </a:solidFill>
              </a:rPr>
              <a:pPr/>
              <a:t>5/4/2017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4438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9A1D6-F5A3-4781-99BB-FCBA0C1E5A42}" type="datetime1">
              <a:rPr lang="en-US" smtClean="0">
                <a:solidFill>
                  <a:prstClr val="black">
                    <a:tint val="75000"/>
                  </a:prstClr>
                </a:solidFill>
              </a:rPr>
              <a:pPr/>
              <a:t>5/4/2017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155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41D9B-2E21-4D29-B08C-BD750A35FCDB}" type="datetime1">
              <a:rPr lang="en-US" smtClean="0">
                <a:solidFill>
                  <a:prstClr val="black">
                    <a:tint val="75000"/>
                  </a:prstClr>
                </a:solidFill>
              </a:rPr>
              <a:pPr/>
              <a:t>5/4/2017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67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ADB4FF-4DA7-4B91-A8DD-E0D5457152EC}" type="datetime1">
              <a:rPr lang="en-US" smtClean="0">
                <a:solidFill>
                  <a:prstClr val="black">
                    <a:tint val="75000"/>
                  </a:prstClr>
                </a:solidFill>
              </a:rPr>
              <a:pPr/>
              <a:t>5/4/2017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333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0B97B3-8B3D-4B16-8EC8-9CE770E09B6A}" type="datetime1">
              <a:rPr lang="en-US" smtClean="0">
                <a:solidFill>
                  <a:prstClr val="black"/>
                </a:solidFill>
              </a:rPr>
              <a:pPr/>
              <a:t>5/4/2017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469B9B-5690-464F-BEEC-6A6BC91ED169}" type="datetime1">
              <a:rPr lang="en-US" smtClean="0">
                <a:solidFill>
                  <a:prstClr val="black">
                    <a:tint val="75000"/>
                  </a:prstClr>
                </a:solidFill>
              </a:rPr>
              <a:pPr/>
              <a:t>5/4/2017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3311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FD5568-96AF-4A58-A232-29BC4583B754}" type="datetime1">
              <a:rPr lang="en-US" smtClean="0">
                <a:solidFill>
                  <a:prstClr val="black">
                    <a:tint val="75000"/>
                  </a:prstClr>
                </a:solidFill>
              </a:rPr>
              <a:pPr/>
              <a:t>5/4/2017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2899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2272C-4CFD-4C66-92FD-D67C6BBBC784}" type="datetime1">
              <a:rPr lang="en-US" smtClean="0">
                <a:solidFill>
                  <a:prstClr val="black">
                    <a:tint val="75000"/>
                  </a:prstClr>
                </a:solidFill>
              </a:rPr>
              <a:pPr/>
              <a:t>5/4/2017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378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F3F0E4-C177-42D8-8167-D3E6733B42BA}" type="datetime1">
              <a:rPr lang="en-US" smtClean="0">
                <a:solidFill>
                  <a:prstClr val="black">
                    <a:tint val="75000"/>
                  </a:prstClr>
                </a:solidFill>
              </a:rPr>
              <a:pPr/>
              <a:t>5/4/2017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615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0A6A2-E90B-4A82-8502-DE1E7AD50BB8}" type="datetime1">
              <a:rPr lang="en-US" smtClean="0">
                <a:solidFill>
                  <a:prstClr val="black">
                    <a:tint val="75000"/>
                  </a:prstClr>
                </a:solidFill>
              </a:rPr>
              <a:pPr/>
              <a:t>5/4/2017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4489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9B1A7-628F-4132-868E-6BDDD56D692B}" type="datetime1">
              <a:rPr lang="en-US" smtClean="0">
                <a:solidFill>
                  <a:prstClr val="black">
                    <a:tint val="75000"/>
                  </a:prstClr>
                </a:solidFill>
              </a:rPr>
              <a:pPr/>
              <a:t>5/4/2017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40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CA867-7DBC-41DE-9CA9-7EB751473389}" type="datetime1">
              <a:rPr lang="en-US" smtClean="0">
                <a:solidFill>
                  <a:prstClr val="black">
                    <a:tint val="75000"/>
                  </a:prstClr>
                </a:solidFill>
              </a:rPr>
              <a:pPr/>
              <a:t>5/4/2017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3793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DCE67-3E8A-4395-A315-ABE4CA5B247E}" type="datetime1">
              <a:rPr lang="en-US" smtClean="0">
                <a:solidFill>
                  <a:prstClr val="black">
                    <a:tint val="75000"/>
                  </a:prstClr>
                </a:solidFill>
              </a:rPr>
              <a:pPr/>
              <a:t>5/4/2017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7840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619672" y="4149080"/>
            <a:ext cx="7196336" cy="1470025"/>
          </a:xfrm>
        </p:spPr>
        <p:txBody>
          <a:bodyPr>
            <a:normAutofit/>
          </a:bodyPr>
          <a:lstStyle>
            <a:lvl1pPr algn="r">
              <a:defRPr sz="4400">
                <a:solidFill>
                  <a:schemeClr val="accent1">
                    <a:lumMod val="75000"/>
                  </a:schemeClr>
                </a:solidFill>
                <a:latin typeface="Helvetica" pitchFamily="2" charset="0"/>
                <a:ea typeface="Helvetica" pitchFamily="2" charset="0"/>
                <a:cs typeface="Helvetica" pitchFamily="2" charset="0"/>
              </a:defRPr>
            </a:lvl1pPr>
          </a:lstStyle>
          <a:p>
            <a:r>
              <a:rPr lang="en-US" dirty="0" smtClean="0"/>
              <a:t>Click to edit Master title style</a:t>
            </a:r>
            <a:endParaRPr lang="en-US" dirty="0"/>
          </a:p>
        </p:txBody>
      </p:sp>
      <p:sp>
        <p:nvSpPr>
          <p:cNvPr id="5" name="Espace réservé du texte 2"/>
          <p:cNvSpPr>
            <a:spLocks noGrp="1"/>
          </p:cNvSpPr>
          <p:nvPr>
            <p:ph type="body" idx="1" hasCustomPrompt="1"/>
          </p:nvPr>
        </p:nvSpPr>
        <p:spPr>
          <a:xfrm>
            <a:off x="1619672" y="5733256"/>
            <a:ext cx="7196336" cy="924123"/>
          </a:xfrm>
        </p:spPr>
        <p:txBody>
          <a:bodyPr anchor="t">
            <a:normAutofit/>
          </a:bodyPr>
          <a:lstStyle>
            <a:lvl1pPr marL="0" indent="0" algn="r">
              <a:buNone/>
              <a:defRPr sz="2400">
                <a:solidFill>
                  <a:schemeClr val="tx1">
                    <a:lumMod val="50000"/>
                    <a:lumOff val="50000"/>
                  </a:schemeClr>
                </a:solidFill>
                <a:latin typeface="Helvetica" pitchFamily="2" charset="0"/>
                <a:ea typeface="Helvetica" pitchFamily="2" charset="0"/>
                <a:cs typeface="Helvetica"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subtitle style</a:t>
            </a:r>
            <a:endParaRPr lang="fr-FR" dirty="0" smtClean="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8" y="-144000"/>
            <a:ext cx="9985376"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683" y="4869160"/>
            <a:ext cx="1288155" cy="1646869"/>
          </a:xfrm>
          <a:prstGeom prst="rect">
            <a:avLst/>
          </a:prstGeom>
        </p:spPr>
      </p:pic>
    </p:spTree>
    <p:extLst>
      <p:ext uri="{BB962C8B-B14F-4D97-AF65-F5344CB8AC3E}">
        <p14:creationId xmlns:p14="http://schemas.microsoft.com/office/powerpoint/2010/main" val="3179203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age - Blue">
    <p:bg>
      <p:bgPr>
        <a:solidFill>
          <a:srgbClr val="336699"/>
        </a:solidFill>
        <a:effectLst/>
      </p:bgPr>
    </p:bg>
    <p:spTree>
      <p:nvGrpSpPr>
        <p:cNvPr id="1" name=""/>
        <p:cNvGrpSpPr/>
        <p:nvPr/>
      </p:nvGrpSpPr>
      <p:grpSpPr>
        <a:xfrm>
          <a:off x="0" y="0"/>
          <a:ext cx="0" cy="0"/>
          <a:chOff x="0" y="0"/>
          <a:chExt cx="0" cy="0"/>
        </a:xfrm>
      </p:grpSpPr>
      <p:sp>
        <p:nvSpPr>
          <p:cNvPr id="7" name="Rectangle 6"/>
          <p:cNvSpPr/>
          <p:nvPr userDrawn="1"/>
        </p:nvSpPr>
        <p:spPr>
          <a:xfrm rot="10800000">
            <a:off x="0" y="5229200"/>
            <a:ext cx="9504040" cy="1614977"/>
          </a:xfrm>
          <a:prstGeom prst="rect">
            <a:avLst/>
          </a:prstGeom>
          <a:blipFill dpi="0" rotWithShape="1">
            <a:blip r:embed="rId2"/>
            <a:srcRect/>
            <a:stretch>
              <a:fillRect t="-63442" r="-47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hasCustomPrompt="1"/>
          </p:nvPr>
        </p:nvSpPr>
        <p:spPr>
          <a:xfrm>
            <a:off x="1979712" y="908720"/>
            <a:ext cx="6779096" cy="1143000"/>
          </a:xfrm>
        </p:spPr>
        <p:txBody>
          <a:bodyPr anchor="t">
            <a:normAutofit/>
          </a:bodyPr>
          <a:lstStyle>
            <a:lvl1pPr algn="l">
              <a:defRPr sz="3200" b="1">
                <a:solidFill>
                  <a:schemeClr val="bg1"/>
                </a:solidFill>
                <a:latin typeface="Helvetica" pitchFamily="2" charset="0"/>
                <a:ea typeface="Helvetica" pitchFamily="2" charset="0"/>
                <a:cs typeface="Helvetica" pitchFamily="2" charset="0"/>
              </a:defRPr>
            </a:lvl1pPr>
          </a:lstStyle>
          <a:p>
            <a:r>
              <a:rPr lang="en-US" dirty="0" smtClean="0"/>
              <a:t>Click to edit Master title style</a:t>
            </a:r>
            <a:endParaRPr lang="en-US" dirty="0"/>
          </a:p>
        </p:txBody>
      </p:sp>
      <p:sp>
        <p:nvSpPr>
          <p:cNvPr id="3" name="Espace réservé du contenu 2"/>
          <p:cNvSpPr>
            <a:spLocks noGrp="1"/>
          </p:cNvSpPr>
          <p:nvPr>
            <p:ph idx="1" hasCustomPrompt="1"/>
          </p:nvPr>
        </p:nvSpPr>
        <p:spPr>
          <a:xfrm>
            <a:off x="457200" y="2204864"/>
            <a:ext cx="8229600" cy="3921299"/>
          </a:xfrm>
        </p:spPr>
        <p:txBody>
          <a:bodyPr>
            <a:normAutofit/>
          </a:bodyPr>
          <a:lstStyle>
            <a:lvl1pPr>
              <a:defRPr sz="2400">
                <a:solidFill>
                  <a:schemeClr val="bg1"/>
                </a:solidFill>
                <a:latin typeface="Helvetica" pitchFamily="2" charset="0"/>
                <a:ea typeface="Helvetica" pitchFamily="2" charset="0"/>
                <a:cs typeface="Helvetica" pitchFamily="2" charset="0"/>
              </a:defRPr>
            </a:lvl1pPr>
            <a:lvl2pPr>
              <a:defRPr sz="2000">
                <a:solidFill>
                  <a:schemeClr val="bg1"/>
                </a:solidFill>
                <a:latin typeface="Helvetica" pitchFamily="2" charset="0"/>
                <a:ea typeface="Helvetica" pitchFamily="2" charset="0"/>
                <a:cs typeface="Helvetica" pitchFamily="2" charset="0"/>
              </a:defRPr>
            </a:lvl2pPr>
            <a:lvl3pPr>
              <a:defRPr sz="1800">
                <a:solidFill>
                  <a:schemeClr val="bg1"/>
                </a:solidFill>
                <a:latin typeface="Helvetica" pitchFamily="2" charset="0"/>
                <a:ea typeface="Helvetica" pitchFamily="2" charset="0"/>
                <a:cs typeface="Helvetica" pitchFamily="2" charset="0"/>
              </a:defRPr>
            </a:lvl3pPr>
            <a:lvl4pPr>
              <a:defRPr sz="1600">
                <a:solidFill>
                  <a:schemeClr val="bg1"/>
                </a:solidFill>
                <a:latin typeface="Helvetica" pitchFamily="2" charset="0"/>
                <a:ea typeface="Helvetica" pitchFamily="2" charset="0"/>
                <a:cs typeface="Helvetica" pitchFamily="2" charset="0"/>
              </a:defRPr>
            </a:lvl4pPr>
            <a:lvl5pPr>
              <a:defRPr sz="1600">
                <a:solidFill>
                  <a:schemeClr val="bg1"/>
                </a:solidFill>
                <a:latin typeface="Helvetica" pitchFamily="2" charset="0"/>
                <a:ea typeface="Helvetica" pitchFamily="2" charset="0"/>
                <a:cs typeface="Helvetica"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10"/>
          </p:nvPr>
        </p:nvSpPr>
        <p:spPr/>
        <p:txBody>
          <a:bodyPr/>
          <a:lstStyle>
            <a:lvl1pPr>
              <a:defRPr>
                <a:solidFill>
                  <a:schemeClr val="bg1"/>
                </a:solidFill>
                <a:latin typeface="Helvetica" pitchFamily="2" charset="0"/>
                <a:ea typeface="Helvetica" pitchFamily="2" charset="0"/>
                <a:cs typeface="Helvetica" pitchFamily="2" charset="0"/>
              </a:defRPr>
            </a:lvl1pPr>
          </a:lstStyle>
          <a:p>
            <a:fld id="{09603A66-F3B4-4C6A-9AED-A0B47BE96D57}" type="datetime1">
              <a:rPr lang="en-US" smtClean="0"/>
              <a:t>5/4/2017</a:t>
            </a:fld>
            <a:endParaRPr lang="en-US" dirty="0"/>
          </a:p>
        </p:txBody>
      </p:sp>
      <p:sp>
        <p:nvSpPr>
          <p:cNvPr id="5" name="Espace réservé du pied de page 4"/>
          <p:cNvSpPr>
            <a:spLocks noGrp="1"/>
          </p:cNvSpPr>
          <p:nvPr>
            <p:ph type="ftr" sz="quarter" idx="11"/>
          </p:nvPr>
        </p:nvSpPr>
        <p:spPr>
          <a:xfrm>
            <a:off x="2900536" y="6356350"/>
            <a:ext cx="2895600" cy="365125"/>
          </a:xfrm>
        </p:spPr>
        <p:txBody>
          <a:bodyPr/>
          <a:lstStyle>
            <a:lvl1pPr>
              <a:defRPr>
                <a:solidFill>
                  <a:schemeClr val="bg1"/>
                </a:solidFill>
                <a:latin typeface="Helvetica" pitchFamily="2" charset="0"/>
                <a:ea typeface="Helvetica" pitchFamily="2" charset="0"/>
                <a:cs typeface="Helvetica" pitchFamily="2" charset="0"/>
              </a:defRPr>
            </a:lvl1pPr>
          </a:lstStyle>
          <a:p>
            <a:r>
              <a:rPr lang="en-US" dirty="0" smtClean="0"/>
              <a:t>Your footer here</a:t>
            </a:r>
            <a:endParaRPr lang="en-US" dirty="0"/>
          </a:p>
        </p:txBody>
      </p:sp>
      <p:sp>
        <p:nvSpPr>
          <p:cNvPr id="6" name="Rectangle 5"/>
          <p:cNvSpPr/>
          <p:nvPr userDrawn="1"/>
        </p:nvSpPr>
        <p:spPr>
          <a:xfrm>
            <a:off x="6156176" y="6372036"/>
            <a:ext cx="864096" cy="276999"/>
          </a:xfrm>
          <a:prstGeom prst="rect">
            <a:avLst/>
          </a:prstGeom>
        </p:spPr>
        <p:txBody>
          <a:bodyPr wrap="square">
            <a:spAutoFit/>
          </a:bodyPr>
          <a:lstStyle/>
          <a:p>
            <a:pPr algn="r"/>
            <a:fld id="{09337C73-6FA9-45D2-9AFC-0B7166467F7F}" type="slidenum">
              <a:rPr lang="en-US" sz="1200" smtClean="0">
                <a:solidFill>
                  <a:schemeClr val="bg1"/>
                </a:solidFill>
                <a:latin typeface="Helvetica" pitchFamily="34" charset="0"/>
              </a:rPr>
              <a:pPr algn="r"/>
              <a:t>‹#›</a:t>
            </a:fld>
            <a:endParaRPr lang="en-US" sz="1200" dirty="0">
              <a:solidFill>
                <a:schemeClr val="bg1"/>
              </a:solidFill>
              <a:latin typeface="Helvetica" pitchFamily="34" charset="0"/>
            </a:endParaRPr>
          </a:p>
        </p:txBody>
      </p:sp>
    </p:spTree>
    <p:extLst>
      <p:ext uri="{BB962C8B-B14F-4D97-AF65-F5344CB8AC3E}">
        <p14:creationId xmlns:p14="http://schemas.microsoft.com/office/powerpoint/2010/main" val="200612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19200"/>
          </a:xfrm>
        </p:spPr>
        <p:txBody>
          <a:bodyPr/>
          <a:lstStyle>
            <a:lvl1pPr algn="l">
              <a:lnSpc>
                <a:spcPct val="95000"/>
              </a:lnSpc>
              <a:defRPr sz="2200">
                <a:solidFill>
                  <a:srgbClr val="08223F"/>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lnSpc>
                <a:spcPct val="120000"/>
              </a:lnSpc>
              <a:spcAft>
                <a:spcPts val="800"/>
              </a:spcAft>
              <a:buNone/>
              <a:defRPr sz="2400"/>
            </a:lvl1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6588BF9-AE63-4629-A300-714D6F76814C}" type="datetime1">
              <a:rPr lang="en-US" smtClean="0">
                <a:solidFill>
                  <a:prstClr val="black"/>
                </a:solidFill>
              </a:rPr>
              <a:pPr/>
              <a:t>5/4/2017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91512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36699"/>
        </a:solidFill>
        <a:effectLst/>
      </p:bgPr>
    </p:bg>
    <p:spTree>
      <p:nvGrpSpPr>
        <p:cNvPr id="1" name=""/>
        <p:cNvGrpSpPr/>
        <p:nvPr/>
      </p:nvGrpSpPr>
      <p:grpSpPr>
        <a:xfrm>
          <a:off x="0" y="0"/>
          <a:ext cx="0" cy="0"/>
          <a:chOff x="0" y="0"/>
          <a:chExt cx="0" cy="0"/>
        </a:xfrm>
      </p:grpSpPr>
      <p:sp>
        <p:nvSpPr>
          <p:cNvPr id="8" name="Rectangle 7"/>
          <p:cNvSpPr/>
          <p:nvPr userDrawn="1"/>
        </p:nvSpPr>
        <p:spPr>
          <a:xfrm rot="10800000">
            <a:off x="34489" y="5243023"/>
            <a:ext cx="9504040" cy="1614977"/>
          </a:xfrm>
          <a:prstGeom prst="rect">
            <a:avLst/>
          </a:prstGeom>
          <a:blipFill dpi="0" rotWithShape="1">
            <a:blip r:embed="rId2"/>
            <a:srcRect/>
            <a:stretch>
              <a:fillRect t="-63442" r="-47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907704" y="274638"/>
            <a:ext cx="6779096" cy="1426170"/>
          </a:xfrm>
        </p:spPr>
        <p:txBody>
          <a:bodyPr/>
          <a:lstStyle>
            <a:lvl1pPr>
              <a:defRPr>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9D9B6EBC-C315-4106-8AA4-EC959C92F7FB}" type="datetime1">
              <a:rPr lang="en-US" smtClean="0"/>
              <a:t>5/4/2017</a:t>
            </a:fld>
            <a:endParaRPr lang="en-US" dirty="0"/>
          </a:p>
        </p:txBody>
      </p:sp>
      <p:sp>
        <p:nvSpPr>
          <p:cNvPr id="4" name="Footer Placeholder 3"/>
          <p:cNvSpPr>
            <a:spLocks noGrp="1"/>
          </p:cNvSpPr>
          <p:nvPr>
            <p:ph type="ftr" sz="quarter" idx="11"/>
          </p:nvPr>
        </p:nvSpPr>
        <p:spPr>
          <a:xfrm>
            <a:off x="2843808" y="6356350"/>
            <a:ext cx="2895600" cy="365125"/>
          </a:xfrm>
        </p:spPr>
        <p:txBody>
          <a:bodyPr/>
          <a:lstStyle>
            <a:lvl1pPr>
              <a:defRPr>
                <a:solidFill>
                  <a:schemeClr val="bg1"/>
                </a:solidFill>
              </a:defRPr>
            </a:lvl1pPr>
          </a:lstStyle>
          <a:p>
            <a:r>
              <a:rPr lang="en-US" dirty="0" smtClean="0"/>
              <a:t>Your footer here</a:t>
            </a:r>
            <a:endParaRPr lang="en-US" dirty="0"/>
          </a:p>
        </p:txBody>
      </p:sp>
      <p:sp>
        <p:nvSpPr>
          <p:cNvPr id="6" name="Espace réservé du contenu 2"/>
          <p:cNvSpPr>
            <a:spLocks noGrp="1"/>
          </p:cNvSpPr>
          <p:nvPr>
            <p:ph idx="1" hasCustomPrompt="1"/>
          </p:nvPr>
        </p:nvSpPr>
        <p:spPr>
          <a:xfrm>
            <a:off x="457200" y="2204864"/>
            <a:ext cx="3826768" cy="3921299"/>
          </a:xfrm>
        </p:spPr>
        <p:txBody>
          <a:bodyPr>
            <a:normAutofit/>
          </a:bodyPr>
          <a:lstStyle>
            <a:lvl1pPr>
              <a:defRPr sz="2400">
                <a:solidFill>
                  <a:schemeClr val="bg1"/>
                </a:solidFill>
                <a:latin typeface="Helvetica" pitchFamily="2" charset="0"/>
                <a:ea typeface="Helvetica" pitchFamily="2" charset="0"/>
                <a:cs typeface="Helvetica" pitchFamily="2" charset="0"/>
              </a:defRPr>
            </a:lvl1pPr>
            <a:lvl2pPr>
              <a:defRPr sz="2000">
                <a:solidFill>
                  <a:schemeClr val="bg1"/>
                </a:solidFill>
                <a:latin typeface="Helvetica" pitchFamily="2" charset="0"/>
                <a:ea typeface="Helvetica" pitchFamily="2" charset="0"/>
                <a:cs typeface="Helvetica" pitchFamily="2" charset="0"/>
              </a:defRPr>
            </a:lvl2pPr>
            <a:lvl3pPr>
              <a:defRPr sz="1800">
                <a:solidFill>
                  <a:schemeClr val="bg1"/>
                </a:solidFill>
                <a:latin typeface="Helvetica" pitchFamily="2" charset="0"/>
                <a:ea typeface="Helvetica" pitchFamily="2" charset="0"/>
                <a:cs typeface="Helvetica" pitchFamily="2" charset="0"/>
              </a:defRPr>
            </a:lvl3pPr>
            <a:lvl4pPr>
              <a:defRPr sz="1600">
                <a:solidFill>
                  <a:schemeClr val="bg1"/>
                </a:solidFill>
                <a:latin typeface="Helvetica" pitchFamily="2" charset="0"/>
                <a:ea typeface="Helvetica" pitchFamily="2" charset="0"/>
                <a:cs typeface="Helvetica" pitchFamily="2" charset="0"/>
              </a:defRPr>
            </a:lvl4pPr>
            <a:lvl5pPr>
              <a:defRPr sz="1600">
                <a:solidFill>
                  <a:schemeClr val="bg1"/>
                </a:solidFill>
                <a:latin typeface="Helvetica" pitchFamily="2" charset="0"/>
                <a:ea typeface="Helvetica" pitchFamily="2" charset="0"/>
                <a:cs typeface="Helvetica"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7" name="Espace réservé du contenu 2"/>
          <p:cNvSpPr>
            <a:spLocks noGrp="1"/>
          </p:cNvSpPr>
          <p:nvPr>
            <p:ph idx="13" hasCustomPrompt="1"/>
          </p:nvPr>
        </p:nvSpPr>
        <p:spPr>
          <a:xfrm>
            <a:off x="4427984" y="2204864"/>
            <a:ext cx="4258816" cy="3921299"/>
          </a:xfrm>
        </p:spPr>
        <p:txBody>
          <a:bodyPr>
            <a:normAutofit/>
          </a:bodyPr>
          <a:lstStyle>
            <a:lvl1pPr>
              <a:defRPr sz="2400">
                <a:solidFill>
                  <a:schemeClr val="bg1"/>
                </a:solidFill>
                <a:latin typeface="Helvetica" pitchFamily="2" charset="0"/>
                <a:ea typeface="Helvetica" pitchFamily="2" charset="0"/>
                <a:cs typeface="Helvetica" pitchFamily="2" charset="0"/>
              </a:defRPr>
            </a:lvl1pPr>
            <a:lvl2pPr>
              <a:defRPr sz="2000">
                <a:solidFill>
                  <a:schemeClr val="bg1"/>
                </a:solidFill>
                <a:latin typeface="Helvetica" pitchFamily="2" charset="0"/>
                <a:ea typeface="Helvetica" pitchFamily="2" charset="0"/>
                <a:cs typeface="Helvetica" pitchFamily="2" charset="0"/>
              </a:defRPr>
            </a:lvl2pPr>
            <a:lvl3pPr>
              <a:defRPr sz="1800">
                <a:solidFill>
                  <a:schemeClr val="bg1"/>
                </a:solidFill>
                <a:latin typeface="Helvetica" pitchFamily="2" charset="0"/>
                <a:ea typeface="Helvetica" pitchFamily="2" charset="0"/>
                <a:cs typeface="Helvetica" pitchFamily="2" charset="0"/>
              </a:defRPr>
            </a:lvl3pPr>
            <a:lvl4pPr>
              <a:defRPr sz="1600">
                <a:solidFill>
                  <a:schemeClr val="bg1"/>
                </a:solidFill>
                <a:latin typeface="Helvetica" pitchFamily="2" charset="0"/>
                <a:ea typeface="Helvetica" pitchFamily="2" charset="0"/>
                <a:cs typeface="Helvetica" pitchFamily="2" charset="0"/>
              </a:defRPr>
            </a:lvl4pPr>
            <a:lvl5pPr>
              <a:defRPr sz="1600">
                <a:solidFill>
                  <a:schemeClr val="bg1"/>
                </a:solidFill>
                <a:latin typeface="Helvetica" pitchFamily="2" charset="0"/>
                <a:ea typeface="Helvetica" pitchFamily="2" charset="0"/>
                <a:cs typeface="Helvetica"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1" name="Espace réservé du numéro de diapositive 5"/>
          <p:cNvSpPr txBox="1">
            <a:spLocks/>
          </p:cNvSpPr>
          <p:nvPr userDrawn="1"/>
        </p:nvSpPr>
        <p:spPr>
          <a:xfrm>
            <a:off x="6084168" y="6376243"/>
            <a:ext cx="9094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Helvetica" pitchFamily="2" charset="0"/>
                <a:ea typeface="Helvetica" pitchFamily="2" charset="0"/>
                <a:cs typeface="Helvetica"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9337C73-6FA9-45D2-9AFC-0B7166467F7F}" type="slidenum">
              <a:rPr lang="en-US" smtClean="0"/>
              <a:pPr algn="r"/>
              <a:t>‹#›</a:t>
            </a:fld>
            <a:endParaRPr lang="en-US" dirty="0"/>
          </a:p>
        </p:txBody>
      </p:sp>
    </p:spTree>
    <p:extLst>
      <p:ext uri="{BB962C8B-B14F-4D97-AF65-F5344CB8AC3E}">
        <p14:creationId xmlns:p14="http://schemas.microsoft.com/office/powerpoint/2010/main" val="1506517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Page - Blue">
    <p:spTree>
      <p:nvGrpSpPr>
        <p:cNvPr id="1" name=""/>
        <p:cNvGrpSpPr/>
        <p:nvPr/>
      </p:nvGrpSpPr>
      <p:grpSpPr>
        <a:xfrm>
          <a:off x="0" y="0"/>
          <a:ext cx="0" cy="0"/>
          <a:chOff x="0" y="0"/>
          <a:chExt cx="0" cy="0"/>
        </a:xfrm>
      </p:grpSpPr>
      <p:sp>
        <p:nvSpPr>
          <p:cNvPr id="9" name="Rectangle 8"/>
          <p:cNvSpPr/>
          <p:nvPr userDrawn="1"/>
        </p:nvSpPr>
        <p:spPr>
          <a:xfrm rot="10800000">
            <a:off x="0" y="4797152"/>
            <a:ext cx="9573099" cy="2060848"/>
          </a:xfrm>
          <a:prstGeom prst="rect">
            <a:avLst/>
          </a:prstGeom>
          <a:blipFill dpi="0" rotWithShape="1">
            <a:blip r:embed="rId2"/>
            <a:srcRect/>
            <a:stretch>
              <a:fillRect t="-63442" r="-47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hasCustomPrompt="1"/>
          </p:nvPr>
        </p:nvSpPr>
        <p:spPr>
          <a:xfrm>
            <a:off x="1907704" y="274638"/>
            <a:ext cx="6779096" cy="1143000"/>
          </a:xfrm>
        </p:spPr>
        <p:txBody>
          <a:bodyPr anchor="t">
            <a:normAutofit/>
          </a:bodyPr>
          <a:lstStyle>
            <a:lvl1pPr algn="l">
              <a:defRPr sz="3200" b="1">
                <a:solidFill>
                  <a:schemeClr val="tx1"/>
                </a:solidFill>
                <a:latin typeface="Helvetica" pitchFamily="2" charset="0"/>
                <a:ea typeface="Helvetica" pitchFamily="2" charset="0"/>
                <a:cs typeface="Helvetica" pitchFamily="2" charset="0"/>
              </a:defRPr>
            </a:lvl1pPr>
          </a:lstStyle>
          <a:p>
            <a:r>
              <a:rPr lang="en-US" dirty="0" smtClean="0"/>
              <a:t>Click to edit Master title style</a:t>
            </a:r>
            <a:endParaRPr lang="en-US" dirty="0"/>
          </a:p>
        </p:txBody>
      </p:sp>
      <p:sp>
        <p:nvSpPr>
          <p:cNvPr id="3" name="Espace réservé du contenu 2"/>
          <p:cNvSpPr>
            <a:spLocks noGrp="1"/>
          </p:cNvSpPr>
          <p:nvPr>
            <p:ph idx="1"/>
          </p:nvPr>
        </p:nvSpPr>
        <p:spPr>
          <a:xfrm>
            <a:off x="323528" y="2204864"/>
            <a:ext cx="8229600" cy="3921299"/>
          </a:xfrm>
        </p:spPr>
        <p:txBody>
          <a:bodyPr>
            <a:normAutofit/>
          </a:bodyPr>
          <a:lstStyle>
            <a:lvl1pPr>
              <a:defRPr sz="2400">
                <a:solidFill>
                  <a:schemeClr val="tx1"/>
                </a:solidFill>
                <a:latin typeface="Helvetica" pitchFamily="2" charset="0"/>
                <a:ea typeface="Helvetica" pitchFamily="2" charset="0"/>
                <a:cs typeface="Helvetica" pitchFamily="2" charset="0"/>
              </a:defRPr>
            </a:lvl1pPr>
            <a:lvl2pPr>
              <a:defRPr sz="2000">
                <a:solidFill>
                  <a:schemeClr val="tx1"/>
                </a:solidFill>
                <a:latin typeface="Helvetica" pitchFamily="2" charset="0"/>
                <a:ea typeface="Helvetica" pitchFamily="2" charset="0"/>
                <a:cs typeface="Helvetica" pitchFamily="2" charset="0"/>
              </a:defRPr>
            </a:lvl2pPr>
            <a:lvl3pPr>
              <a:defRPr sz="1800">
                <a:solidFill>
                  <a:schemeClr val="tx1"/>
                </a:solidFill>
                <a:latin typeface="Helvetica" pitchFamily="2" charset="0"/>
                <a:ea typeface="Helvetica" pitchFamily="2" charset="0"/>
                <a:cs typeface="Helvetica" pitchFamily="2" charset="0"/>
              </a:defRPr>
            </a:lvl3pPr>
            <a:lvl4pPr>
              <a:defRPr sz="1600">
                <a:solidFill>
                  <a:schemeClr val="tx1"/>
                </a:solidFill>
                <a:latin typeface="Helvetica" pitchFamily="2" charset="0"/>
                <a:ea typeface="Helvetica" pitchFamily="2" charset="0"/>
                <a:cs typeface="Helvetica" pitchFamily="2" charset="0"/>
              </a:defRPr>
            </a:lvl4pPr>
            <a:lvl5pPr>
              <a:defRPr sz="1600">
                <a:solidFill>
                  <a:schemeClr val="tx1"/>
                </a:solidFill>
                <a:latin typeface="Helvetica" pitchFamily="2" charset="0"/>
                <a:ea typeface="Helvetica" pitchFamily="2" charset="0"/>
                <a:cs typeface="Helvetica"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levelz</a:t>
            </a:r>
            <a:endParaRPr lang="fr-FR" dirty="0"/>
          </a:p>
        </p:txBody>
      </p:sp>
      <p:sp>
        <p:nvSpPr>
          <p:cNvPr id="4" name="Espace réservé de la date 3"/>
          <p:cNvSpPr>
            <a:spLocks noGrp="1"/>
          </p:cNvSpPr>
          <p:nvPr>
            <p:ph type="dt" sz="half" idx="10"/>
          </p:nvPr>
        </p:nvSpPr>
        <p:spPr>
          <a:xfrm>
            <a:off x="971600" y="6474390"/>
            <a:ext cx="1296144" cy="365125"/>
          </a:xfrm>
        </p:spPr>
        <p:txBody>
          <a:bodyPr/>
          <a:lstStyle>
            <a:lvl1pPr>
              <a:defRPr>
                <a:solidFill>
                  <a:schemeClr val="bg1"/>
                </a:solidFill>
                <a:latin typeface="Helvetica" pitchFamily="2" charset="0"/>
                <a:ea typeface="Helvetica" pitchFamily="2" charset="0"/>
                <a:cs typeface="Helvetica" pitchFamily="2" charset="0"/>
              </a:defRPr>
            </a:lvl1pPr>
          </a:lstStyle>
          <a:p>
            <a:fld id="{AAA3DF68-E9FD-4BFC-BAB8-A26AA79E7B0D}" type="datetime1">
              <a:rPr lang="en-US" smtClean="0"/>
              <a:t>5/4/2017</a:t>
            </a:fld>
            <a:endParaRPr lang="en-US" dirty="0"/>
          </a:p>
        </p:txBody>
      </p:sp>
      <p:sp>
        <p:nvSpPr>
          <p:cNvPr id="5" name="Espace réservé du pied de page 4"/>
          <p:cNvSpPr>
            <a:spLocks noGrp="1"/>
          </p:cNvSpPr>
          <p:nvPr>
            <p:ph type="ftr" sz="quarter" idx="11"/>
          </p:nvPr>
        </p:nvSpPr>
        <p:spPr>
          <a:xfrm>
            <a:off x="3124200" y="6453336"/>
            <a:ext cx="2895600" cy="365125"/>
          </a:xfrm>
        </p:spPr>
        <p:txBody>
          <a:bodyPr/>
          <a:lstStyle>
            <a:lvl1pPr>
              <a:defRPr>
                <a:solidFill>
                  <a:schemeClr val="bg1"/>
                </a:solidFill>
                <a:latin typeface="Helvetica" pitchFamily="2" charset="0"/>
                <a:ea typeface="Helvetica" pitchFamily="2" charset="0"/>
                <a:cs typeface="Helvetica" pitchFamily="2" charset="0"/>
              </a:defRPr>
            </a:lvl1pPr>
          </a:lstStyle>
          <a:p>
            <a:r>
              <a:rPr lang="en-US" dirty="0" smtClean="0"/>
              <a:t>Your footer here</a:t>
            </a:r>
            <a:endParaRPr lang="en-US" dirty="0"/>
          </a:p>
        </p:txBody>
      </p:sp>
      <p:sp>
        <p:nvSpPr>
          <p:cNvPr id="6" name="Espace réservé du numéro de diapositive 5"/>
          <p:cNvSpPr>
            <a:spLocks noGrp="1"/>
          </p:cNvSpPr>
          <p:nvPr>
            <p:ph type="sldNum" sz="quarter" idx="12"/>
          </p:nvPr>
        </p:nvSpPr>
        <p:spPr>
          <a:xfrm>
            <a:off x="6542856" y="6459594"/>
            <a:ext cx="2133600" cy="365125"/>
          </a:xfrm>
        </p:spPr>
        <p:txBody>
          <a:bodyPr/>
          <a:lstStyle>
            <a:lvl1pPr>
              <a:defRPr>
                <a:solidFill>
                  <a:schemeClr val="bg1"/>
                </a:solidFill>
                <a:latin typeface="Helvetica" pitchFamily="2" charset="0"/>
                <a:ea typeface="Helvetica" pitchFamily="2" charset="0"/>
                <a:cs typeface="Helvetica" pitchFamily="2" charset="0"/>
              </a:defRPr>
            </a:lvl1pPr>
          </a:lstStyle>
          <a:p>
            <a:fld id="{09337C73-6FA9-45D2-9AFC-0B7166467F7F}" type="slidenum">
              <a:rPr lang="en-US" smtClean="0"/>
              <a:pPr/>
              <a:t>‹#›</a:t>
            </a:fld>
            <a:endParaRPr lang="en-US" dirty="0"/>
          </a:p>
        </p:txBody>
      </p:sp>
    </p:spTree>
    <p:extLst>
      <p:ext uri="{BB962C8B-B14F-4D97-AF65-F5344CB8AC3E}">
        <p14:creationId xmlns:p14="http://schemas.microsoft.com/office/powerpoint/2010/main" val="2398384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4" y="274638"/>
            <a:ext cx="6779096" cy="1426170"/>
          </a:xfrm>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6" name="Espace réservé du contenu 2"/>
          <p:cNvSpPr>
            <a:spLocks noGrp="1"/>
          </p:cNvSpPr>
          <p:nvPr>
            <p:ph idx="1" hasCustomPrompt="1"/>
          </p:nvPr>
        </p:nvSpPr>
        <p:spPr>
          <a:xfrm>
            <a:off x="457200" y="2204864"/>
            <a:ext cx="3826768" cy="3921299"/>
          </a:xfrm>
        </p:spPr>
        <p:txBody>
          <a:bodyPr>
            <a:normAutofit/>
          </a:bodyPr>
          <a:lstStyle>
            <a:lvl1pPr>
              <a:defRPr sz="2400">
                <a:solidFill>
                  <a:schemeClr val="tx1"/>
                </a:solidFill>
                <a:latin typeface="Helvetica" pitchFamily="2" charset="0"/>
                <a:ea typeface="Helvetica" pitchFamily="2" charset="0"/>
                <a:cs typeface="Helvetica" pitchFamily="2" charset="0"/>
              </a:defRPr>
            </a:lvl1pPr>
            <a:lvl2pPr>
              <a:defRPr sz="2000">
                <a:solidFill>
                  <a:schemeClr val="tx1"/>
                </a:solidFill>
                <a:latin typeface="Helvetica" pitchFamily="2" charset="0"/>
                <a:ea typeface="Helvetica" pitchFamily="2" charset="0"/>
                <a:cs typeface="Helvetica" pitchFamily="2" charset="0"/>
              </a:defRPr>
            </a:lvl2pPr>
            <a:lvl3pPr>
              <a:defRPr sz="1800">
                <a:solidFill>
                  <a:schemeClr val="tx1"/>
                </a:solidFill>
                <a:latin typeface="Helvetica" pitchFamily="2" charset="0"/>
                <a:ea typeface="Helvetica" pitchFamily="2" charset="0"/>
                <a:cs typeface="Helvetica" pitchFamily="2" charset="0"/>
              </a:defRPr>
            </a:lvl3pPr>
            <a:lvl4pPr>
              <a:defRPr sz="1600">
                <a:solidFill>
                  <a:schemeClr val="tx1"/>
                </a:solidFill>
                <a:latin typeface="Helvetica" pitchFamily="2" charset="0"/>
                <a:ea typeface="Helvetica" pitchFamily="2" charset="0"/>
                <a:cs typeface="Helvetica" pitchFamily="2" charset="0"/>
              </a:defRPr>
            </a:lvl4pPr>
            <a:lvl5pPr>
              <a:defRPr sz="1600">
                <a:solidFill>
                  <a:schemeClr val="tx1"/>
                </a:solidFill>
                <a:latin typeface="Helvetica" pitchFamily="2" charset="0"/>
                <a:ea typeface="Helvetica" pitchFamily="2" charset="0"/>
                <a:cs typeface="Helvetica"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7" name="Espace réservé du contenu 2"/>
          <p:cNvSpPr>
            <a:spLocks noGrp="1"/>
          </p:cNvSpPr>
          <p:nvPr>
            <p:ph idx="13" hasCustomPrompt="1"/>
          </p:nvPr>
        </p:nvSpPr>
        <p:spPr>
          <a:xfrm>
            <a:off x="4427984" y="2204864"/>
            <a:ext cx="4258816" cy="3921299"/>
          </a:xfrm>
        </p:spPr>
        <p:txBody>
          <a:bodyPr>
            <a:normAutofit/>
          </a:bodyPr>
          <a:lstStyle>
            <a:lvl1pPr>
              <a:defRPr sz="2400">
                <a:solidFill>
                  <a:schemeClr val="tx1"/>
                </a:solidFill>
                <a:latin typeface="Helvetica" pitchFamily="2" charset="0"/>
                <a:ea typeface="Helvetica" pitchFamily="2" charset="0"/>
                <a:cs typeface="Helvetica" pitchFamily="2" charset="0"/>
              </a:defRPr>
            </a:lvl1pPr>
            <a:lvl2pPr>
              <a:defRPr sz="2000">
                <a:solidFill>
                  <a:schemeClr val="tx1"/>
                </a:solidFill>
                <a:latin typeface="Helvetica" pitchFamily="2" charset="0"/>
                <a:ea typeface="Helvetica" pitchFamily="2" charset="0"/>
                <a:cs typeface="Helvetica" pitchFamily="2" charset="0"/>
              </a:defRPr>
            </a:lvl2pPr>
            <a:lvl3pPr>
              <a:defRPr sz="1800">
                <a:solidFill>
                  <a:schemeClr val="tx1"/>
                </a:solidFill>
                <a:latin typeface="Helvetica" pitchFamily="2" charset="0"/>
                <a:ea typeface="Helvetica" pitchFamily="2" charset="0"/>
                <a:cs typeface="Helvetica" pitchFamily="2" charset="0"/>
              </a:defRPr>
            </a:lvl3pPr>
            <a:lvl4pPr>
              <a:defRPr sz="1600">
                <a:solidFill>
                  <a:schemeClr val="tx1"/>
                </a:solidFill>
                <a:latin typeface="Helvetica" pitchFamily="2" charset="0"/>
                <a:ea typeface="Helvetica" pitchFamily="2" charset="0"/>
                <a:cs typeface="Helvetica" pitchFamily="2" charset="0"/>
              </a:defRPr>
            </a:lvl4pPr>
            <a:lvl5pPr>
              <a:defRPr sz="1600">
                <a:solidFill>
                  <a:schemeClr val="tx1"/>
                </a:solidFill>
                <a:latin typeface="Helvetica" pitchFamily="2" charset="0"/>
                <a:ea typeface="Helvetica" pitchFamily="2" charset="0"/>
                <a:cs typeface="Helvetica"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8" name="Rectangle 7"/>
          <p:cNvSpPr/>
          <p:nvPr userDrawn="1"/>
        </p:nvSpPr>
        <p:spPr>
          <a:xfrm rot="10800000">
            <a:off x="-6917" y="4797154"/>
            <a:ext cx="9573099" cy="2060848"/>
          </a:xfrm>
          <a:prstGeom prst="rect">
            <a:avLst/>
          </a:prstGeom>
          <a:blipFill dpi="0" rotWithShape="1">
            <a:blip r:embed="rId2"/>
            <a:srcRect/>
            <a:stretch>
              <a:fillRect t="-63442" r="-47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e la date 3"/>
          <p:cNvSpPr>
            <a:spLocks noGrp="1"/>
          </p:cNvSpPr>
          <p:nvPr>
            <p:ph type="dt" sz="half" idx="10"/>
          </p:nvPr>
        </p:nvSpPr>
        <p:spPr>
          <a:xfrm>
            <a:off x="971600" y="6474390"/>
            <a:ext cx="1296144" cy="365125"/>
          </a:xfrm>
        </p:spPr>
        <p:txBody>
          <a:bodyPr/>
          <a:lstStyle>
            <a:lvl1pPr>
              <a:defRPr>
                <a:solidFill>
                  <a:schemeClr val="bg1"/>
                </a:solidFill>
                <a:latin typeface="Helvetica" pitchFamily="2" charset="0"/>
                <a:ea typeface="Helvetica" pitchFamily="2" charset="0"/>
                <a:cs typeface="Helvetica" pitchFamily="2" charset="0"/>
              </a:defRPr>
            </a:lvl1pPr>
          </a:lstStyle>
          <a:p>
            <a:fld id="{D45CF3E1-E469-4D2F-9E15-9E78FFAFD517}" type="datetime1">
              <a:rPr lang="en-US" smtClean="0"/>
              <a:t>5/4/2017</a:t>
            </a:fld>
            <a:endParaRPr lang="en-US" dirty="0"/>
          </a:p>
        </p:txBody>
      </p:sp>
      <p:sp>
        <p:nvSpPr>
          <p:cNvPr id="10" name="Espace réservé du pied de page 4"/>
          <p:cNvSpPr>
            <a:spLocks noGrp="1"/>
          </p:cNvSpPr>
          <p:nvPr>
            <p:ph type="ftr" sz="quarter" idx="11"/>
          </p:nvPr>
        </p:nvSpPr>
        <p:spPr>
          <a:xfrm>
            <a:off x="3124200" y="6453336"/>
            <a:ext cx="2895600" cy="365125"/>
          </a:xfrm>
        </p:spPr>
        <p:txBody>
          <a:bodyPr/>
          <a:lstStyle>
            <a:lvl1pPr>
              <a:defRPr>
                <a:solidFill>
                  <a:schemeClr val="bg1"/>
                </a:solidFill>
                <a:latin typeface="Helvetica" pitchFamily="2" charset="0"/>
                <a:ea typeface="Helvetica" pitchFamily="2" charset="0"/>
                <a:cs typeface="Helvetica" pitchFamily="2" charset="0"/>
              </a:defRPr>
            </a:lvl1pPr>
          </a:lstStyle>
          <a:p>
            <a:r>
              <a:rPr lang="en-US" dirty="0" smtClean="0"/>
              <a:t>Your footer here</a:t>
            </a:r>
            <a:endParaRPr lang="en-US" dirty="0"/>
          </a:p>
        </p:txBody>
      </p:sp>
      <p:sp>
        <p:nvSpPr>
          <p:cNvPr id="11" name="Espace réservé du numéro de diapositive 5"/>
          <p:cNvSpPr>
            <a:spLocks noGrp="1"/>
          </p:cNvSpPr>
          <p:nvPr>
            <p:ph type="sldNum" sz="quarter" idx="12"/>
          </p:nvPr>
        </p:nvSpPr>
        <p:spPr>
          <a:xfrm>
            <a:off x="6542856" y="6459594"/>
            <a:ext cx="2133600" cy="365125"/>
          </a:xfrm>
        </p:spPr>
        <p:txBody>
          <a:bodyPr/>
          <a:lstStyle>
            <a:lvl1pPr>
              <a:defRPr>
                <a:solidFill>
                  <a:schemeClr val="bg1"/>
                </a:solidFill>
                <a:latin typeface="Helvetica" pitchFamily="2" charset="0"/>
                <a:ea typeface="Helvetica" pitchFamily="2" charset="0"/>
                <a:cs typeface="Helvetica" pitchFamily="2" charset="0"/>
              </a:defRPr>
            </a:lvl1pPr>
          </a:lstStyle>
          <a:p>
            <a:fld id="{09337C73-6FA9-45D2-9AFC-0B7166467F7F}" type="slidenum">
              <a:rPr lang="en-US" smtClean="0"/>
              <a:pPr/>
              <a:t>‹#›</a:t>
            </a:fld>
            <a:endParaRPr lang="en-US" dirty="0"/>
          </a:p>
        </p:txBody>
      </p:sp>
    </p:spTree>
    <p:extLst>
      <p:ext uri="{BB962C8B-B14F-4D97-AF65-F5344CB8AC3E}">
        <p14:creationId xmlns:p14="http://schemas.microsoft.com/office/powerpoint/2010/main" val="283317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0218B2-6524-46E4-9E18-B77C657673BC}" type="datetime1">
              <a:rPr lang="en-US" smtClean="0">
                <a:solidFill>
                  <a:prstClr val="black"/>
                </a:solidFill>
              </a:rPr>
              <a:pPr/>
              <a:t>5/4/2017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3733800" cy="4297363"/>
          </a:xfrm>
        </p:spPr>
        <p:txBody>
          <a:bodyPr/>
          <a:lstStyle>
            <a:lvl1pPr marL="344488" indent="-344488">
              <a:buFont typeface="Arial"/>
              <a:buChar cha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05000"/>
            <a:ext cx="3657600" cy="42973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FFA81B-3410-4A0C-B5B6-355F56CFB093}" type="datetime1">
              <a:rPr lang="en-US" smtClean="0">
                <a:solidFill>
                  <a:prstClr val="black"/>
                </a:solidFill>
              </a:rPr>
              <a:pPr/>
              <a:t>5/4/2017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
        <p:nvSpPr>
          <p:cNvPr id="8" name="Title 1"/>
          <p:cNvSpPr>
            <a:spLocks noGrp="1"/>
          </p:cNvSpPr>
          <p:nvPr>
            <p:ph type="title"/>
          </p:nvPr>
        </p:nvSpPr>
        <p:spPr>
          <a:xfrm>
            <a:off x="304800" y="152400"/>
            <a:ext cx="8229600" cy="1219200"/>
          </a:xfrm>
        </p:spPr>
        <p:txBody>
          <a:bodyPr/>
          <a:lstStyle>
            <a:lvl1pPr algn="l">
              <a:lnSpc>
                <a:spcPct val="95000"/>
              </a:lnSpc>
              <a:defRPr sz="2200">
                <a:solidFill>
                  <a:srgbClr val="08223F"/>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4495800" y="1447800"/>
            <a:ext cx="3962400" cy="685800"/>
          </a:xfrm>
          <a:prstGeom prst="rect">
            <a:avLst/>
          </a:prstGeom>
          <a:solidFill>
            <a:srgbClr val="D700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381000" y="1447800"/>
            <a:ext cx="3962400" cy="685800"/>
          </a:xfrm>
          <a:prstGeom prst="rect">
            <a:avLst/>
          </a:prstGeom>
          <a:solidFill>
            <a:srgbClr val="082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3733800" cy="639762"/>
          </a:xfrm>
        </p:spPr>
        <p:txBody>
          <a:bodyPr anchor="b">
            <a:noAutofit/>
          </a:bodyP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3810000" cy="3951288"/>
          </a:xfrm>
        </p:spPr>
        <p:txBody>
          <a:bodyPr/>
          <a:lstStyle>
            <a:lvl1pPr marL="225425" indent="-225425">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3660775" cy="639762"/>
          </a:xfrm>
        </p:spPr>
        <p:txBody>
          <a:bodyPr anchor="b"/>
          <a:lstStyle>
            <a:lvl1pPr marL="0" indent="0" algn="ctr">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5425" indent="-225425">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F1F8BCC-38D5-4A78-9B3E-1E279AEF12DE}" type="datetime1">
              <a:rPr lang="en-US" smtClean="0">
                <a:solidFill>
                  <a:prstClr val="black"/>
                </a:solidFill>
              </a:rPr>
              <a:pPr/>
              <a:t>5/4/2017</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060B3D6-BA20-4429-BC3C-97E08C5C2A54}" type="datetime1">
              <a:rPr lang="en-US" smtClean="0">
                <a:solidFill>
                  <a:prstClr val="black"/>
                </a:solidFill>
              </a:rPr>
              <a:pPr/>
              <a:t>5/4/2017</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E34A5-1E4E-4A9C-B2F3-85840F0DEB60}" type="datetime1">
              <a:rPr lang="en-US" smtClean="0">
                <a:solidFill>
                  <a:prstClr val="black"/>
                </a:solidFill>
              </a:rPr>
              <a:pPr/>
              <a:t>5/4/2017</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3CFCE3E-3369-4012-BFA2-E8B1B5135F87}" type="datetime1">
              <a:rPr lang="en-US" smtClean="0">
                <a:solidFill>
                  <a:prstClr val="black"/>
                </a:solidFill>
              </a:rPr>
              <a:pPr/>
              <a:t>5/4/2017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a:solidFill>
                  <a:prstClr val="black"/>
                </a:solidFill>
              </a:rPr>
              <a:pPr/>
              <a:t>‹#›</a:t>
            </a:fld>
            <a:endParaRPr lang="en-US" dirty="0">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3.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52400"/>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04800" y="1417637"/>
            <a:ext cx="7924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7" name="Picture 6" descr="AYAHNRC2_Type.jp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162800" y="5834901"/>
            <a:ext cx="1765300" cy="870699"/>
          </a:xfrm>
          <a:prstGeom prst="rect">
            <a:avLst/>
          </a:prstGeom>
        </p:spPr>
      </p:pic>
      <p:cxnSp>
        <p:nvCxnSpPr>
          <p:cNvPr id="9" name="Straight Connector 8"/>
          <p:cNvCxnSpPr/>
          <p:nvPr userDrawn="1"/>
        </p:nvCxnSpPr>
        <p:spPr>
          <a:xfrm flipV="1">
            <a:off x="8686800" y="922338"/>
            <a:ext cx="0" cy="4792662"/>
          </a:xfrm>
          <a:prstGeom prst="line">
            <a:avLst/>
          </a:prstGeom>
          <a:ln w="19050" cmpd="sng">
            <a:solidFill>
              <a:srgbClr val="EEA82F"/>
            </a:solidFill>
          </a:ln>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rot="19800000">
            <a:off x="8576237" y="7201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609600" y="6393326"/>
            <a:ext cx="6629400" cy="7474"/>
          </a:xfrm>
          <a:prstGeom prst="line">
            <a:avLst/>
          </a:prstGeom>
          <a:ln w="38100" cmpd="sng">
            <a:solidFill>
              <a:srgbClr val="EEA82F"/>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rot="19800000">
            <a:off x="422837" y="62827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01" r:id="rId15"/>
  </p:sldLayoutIdLst>
  <p:hf hdr="0" ftr="0" dt="0"/>
  <p:txStyles>
    <p:titleStyle>
      <a:lvl1pPr algn="l" defTabSz="914400" rtl="0" eaLnBrk="1" latinLnBrk="0" hangingPunct="1">
        <a:spcBef>
          <a:spcPct val="0"/>
        </a:spcBef>
        <a:buNone/>
        <a:defRPr sz="3600" kern="1200">
          <a:solidFill>
            <a:srgbClr val="2B9AAA"/>
          </a:solidFill>
          <a:latin typeface="Arial Black"/>
          <a:ea typeface="+mj-ea"/>
          <a:cs typeface="Arial Black"/>
        </a:defRPr>
      </a:lvl1pPr>
    </p:titleStyle>
    <p:bodyStyle>
      <a:lvl1pPr marL="342900" indent="-342900" algn="l" defTabSz="914400" rtl="0" eaLnBrk="1" latinLnBrk="0" hangingPunct="1">
        <a:lnSpc>
          <a:spcPct val="90000"/>
        </a:lnSpc>
        <a:spcBef>
          <a:spcPts val="400"/>
        </a:spcBef>
        <a:spcAft>
          <a:spcPts val="600"/>
        </a:spcAft>
        <a:buClr>
          <a:srgbClr val="D70019"/>
        </a:buClr>
        <a:buSzPct val="130000"/>
        <a:buFont typeface="Arial"/>
        <a:buChar char="•"/>
        <a:defRPr sz="3200" b="1" i="0" kern="1200">
          <a:solidFill>
            <a:srgbClr val="08223F"/>
          </a:solidFill>
          <a:latin typeface="Arial"/>
          <a:ea typeface="+mn-ea"/>
          <a:cs typeface="Arial"/>
        </a:defRPr>
      </a:lvl1pPr>
      <a:lvl2pPr marL="742950" indent="-285750" algn="l" defTabSz="914400" rtl="0" eaLnBrk="1" latinLnBrk="0" hangingPunct="1">
        <a:lnSpc>
          <a:spcPct val="85000"/>
        </a:lnSpc>
        <a:spcBef>
          <a:spcPts val="300"/>
        </a:spcBef>
        <a:spcAft>
          <a:spcPts val="600"/>
        </a:spcAft>
        <a:buSzPct val="130000"/>
        <a:buFont typeface="Arial"/>
        <a:buChar char="•"/>
        <a:defRPr sz="2800" b="1" i="0" kern="1200">
          <a:solidFill>
            <a:srgbClr val="08223F"/>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b="1" i="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ADDB7-44F7-463F-99B6-9CD4A73BA703}" type="datetime1">
              <a:rPr lang="en-US" smtClean="0">
                <a:solidFill>
                  <a:prstClr val="black">
                    <a:tint val="75000"/>
                  </a:prstClr>
                </a:solidFill>
              </a:rPr>
              <a:pPr/>
              <a:t>5/4/2017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5734C-E5B8-5A40-A795-8D9C69D3A8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99022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91680" y="274638"/>
            <a:ext cx="699512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Espace réservé du texte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83EC5-F5D1-4116-9016-046E1B1DD4A8}" type="datetime1">
              <a:rPr lang="en-US" smtClean="0"/>
              <a:t>5/4/2017</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Your footer here</a:t>
            </a:r>
            <a:endParaRPr lang="en-US"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202EA-4DD3-43D5-9D44-A0125C69CE2D}" type="slidenum">
              <a:rPr lang="en-US" smtClean="0"/>
              <a:t>‹#›</a:t>
            </a:fld>
            <a:endParaRPr lang="en-US"/>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504" y="103256"/>
            <a:ext cx="1479006" cy="1813576"/>
          </a:xfrm>
          <a:prstGeom prst="rect">
            <a:avLst/>
          </a:prstGeom>
        </p:spPr>
      </p:pic>
    </p:spTree>
    <p:extLst>
      <p:ext uri="{BB962C8B-B14F-4D97-AF65-F5344CB8AC3E}">
        <p14:creationId xmlns:p14="http://schemas.microsoft.com/office/powerpoint/2010/main" val="1142939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ed.uvm.edu/nip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med.uvm.edu/nipn/resources" TargetMode="External"/><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pip.org/"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671" y="2130425"/>
            <a:ext cx="7430258" cy="1470025"/>
          </a:xfrm>
        </p:spPr>
        <p:txBody>
          <a:bodyPr/>
          <a:lstStyle/>
          <a:p>
            <a:pPr algn="ctr"/>
            <a:r>
              <a:rPr lang="en-US" sz="5400" dirty="0" smtClean="0">
                <a:solidFill>
                  <a:schemeClr val="tx1"/>
                </a:solidFill>
                <a:latin typeface="Arial" charset="0"/>
                <a:ea typeface="Arial" charset="0"/>
                <a:cs typeface="Arial" charset="0"/>
              </a:rPr>
              <a:t>Strengthening Systems &amp; Partnerships</a:t>
            </a:r>
            <a:endParaRPr lang="en-US" sz="5400" dirty="0">
              <a:solidFill>
                <a:schemeClr val="tx1"/>
              </a:solidFill>
              <a:latin typeface="Arial" charset="0"/>
              <a:ea typeface="Arial" charset="0"/>
              <a:cs typeface="Arial" charset="0"/>
            </a:endParaRPr>
          </a:p>
        </p:txBody>
      </p:sp>
      <p:sp>
        <p:nvSpPr>
          <p:cNvPr id="3" name="Subtitle 2"/>
          <p:cNvSpPr>
            <a:spLocks noGrp="1"/>
          </p:cNvSpPr>
          <p:nvPr>
            <p:ph type="subTitle" idx="1"/>
          </p:nvPr>
        </p:nvSpPr>
        <p:spPr>
          <a:xfrm>
            <a:off x="304800" y="4102100"/>
            <a:ext cx="8382000" cy="1752600"/>
          </a:xfrm>
        </p:spPr>
        <p:txBody>
          <a:bodyPr>
            <a:normAutofit/>
          </a:bodyPr>
          <a:lstStyle/>
          <a:p>
            <a:r>
              <a:rPr lang="en-US" b="0" dirty="0" smtClean="0">
                <a:solidFill>
                  <a:srgbClr val="C00000"/>
                </a:solidFill>
              </a:rPr>
              <a:t>Holly </a:t>
            </a:r>
            <a:r>
              <a:rPr lang="en-US" b="0" dirty="0" err="1" smtClean="0">
                <a:solidFill>
                  <a:srgbClr val="C00000"/>
                </a:solidFill>
              </a:rPr>
              <a:t>Tutko</a:t>
            </a:r>
            <a:r>
              <a:rPr lang="en-US" b="0" dirty="0" smtClean="0">
                <a:solidFill>
                  <a:srgbClr val="C00000"/>
                </a:solidFill>
              </a:rPr>
              <a:t>, MS</a:t>
            </a:r>
          </a:p>
          <a:p>
            <a:r>
              <a:rPr lang="en-US" b="0" dirty="0" smtClean="0">
                <a:solidFill>
                  <a:srgbClr val="C00000"/>
                </a:solidFill>
              </a:rPr>
              <a:t>Kristin Teipel, MPH</a:t>
            </a:r>
          </a:p>
          <a:p>
            <a:r>
              <a:rPr lang="en-US" b="0" dirty="0" smtClean="0">
                <a:solidFill>
                  <a:srgbClr val="C00000"/>
                </a:solidFill>
              </a:rPr>
              <a:t>Rachel Wallace-</a:t>
            </a:r>
            <a:r>
              <a:rPr lang="en-US" b="0" dirty="0" err="1" smtClean="0">
                <a:solidFill>
                  <a:srgbClr val="C00000"/>
                </a:solidFill>
              </a:rPr>
              <a:t>Brodeur</a:t>
            </a:r>
            <a:r>
              <a:rPr lang="en-US" b="0" dirty="0" smtClean="0">
                <a:solidFill>
                  <a:srgbClr val="C00000"/>
                </a:solidFill>
              </a:rPr>
              <a:t>, MS, MEd</a:t>
            </a:r>
            <a:endParaRPr lang="en-US" b="0" dirty="0">
              <a:solidFill>
                <a:srgbClr val="C00000"/>
              </a:solidFill>
            </a:endParaRPr>
          </a:p>
          <a:p>
            <a:endParaRPr lang="en-US" dirty="0"/>
          </a:p>
          <a:p>
            <a:endParaRPr lang="en-US" dirty="0"/>
          </a:p>
        </p:txBody>
      </p:sp>
      <p:sp>
        <p:nvSpPr>
          <p:cNvPr id="6" name="Slide Number Placeholder 5"/>
          <p:cNvSpPr>
            <a:spLocks noGrp="1"/>
          </p:cNvSpPr>
          <p:nvPr>
            <p:ph type="sldNum" sz="quarter" idx="12"/>
          </p:nvPr>
        </p:nvSpPr>
        <p:spPr/>
        <p:txBody>
          <a:bodyPr/>
          <a:lstStyle/>
          <a:p>
            <a:fld id="{E6ACC551-9D79-49C1-B9A0-EF0A64586A20}" type="slidenum">
              <a:rPr lang="en-US" smtClean="0">
                <a:solidFill>
                  <a:prstClr val="black"/>
                </a:solidFill>
              </a:rPr>
              <a:pPr/>
              <a:t>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77" y="455613"/>
            <a:ext cx="8229600" cy="1143000"/>
          </a:xfrm>
        </p:spPr>
        <p:txBody>
          <a:bodyPr/>
          <a:lstStyle/>
          <a:p>
            <a:r>
              <a:rPr lang="en-US" dirty="0" smtClean="0"/>
              <a:t>Insurer Perspective</a:t>
            </a:r>
            <a:endParaRPr lang="en-US" dirty="0"/>
          </a:p>
        </p:txBody>
      </p:sp>
      <p:sp>
        <p:nvSpPr>
          <p:cNvPr id="3" name="Content Placeholder 2"/>
          <p:cNvSpPr>
            <a:spLocks noGrp="1"/>
          </p:cNvSpPr>
          <p:nvPr>
            <p:ph idx="1"/>
          </p:nvPr>
        </p:nvSpPr>
        <p:spPr>
          <a:xfrm>
            <a:off x="609600" y="1676400"/>
            <a:ext cx="7543800" cy="3459163"/>
          </a:xfrm>
        </p:spPr>
        <p:txBody>
          <a:bodyPr>
            <a:normAutofit/>
          </a:bodyPr>
          <a:lstStyle/>
          <a:p>
            <a:pPr marL="457200" indent="-457200"/>
            <a:r>
              <a:rPr lang="en-US" altLang="en-US" b="0" dirty="0"/>
              <a:t>Quality healthcare and service </a:t>
            </a:r>
            <a:endParaRPr lang="en-US" altLang="en-US" b="0" dirty="0" smtClean="0"/>
          </a:p>
          <a:p>
            <a:pPr marL="457200" indent="-457200"/>
            <a:endParaRPr lang="en-US" altLang="en-US" sz="1000" b="0" dirty="0"/>
          </a:p>
          <a:p>
            <a:pPr marL="457200" indent="-457200"/>
            <a:r>
              <a:rPr lang="en-US" altLang="en-US" b="0" dirty="0"/>
              <a:t>Disseminate, implement </a:t>
            </a:r>
            <a:r>
              <a:rPr lang="en-US" altLang="en-US" b="0" dirty="0" smtClean="0"/>
              <a:t>standards</a:t>
            </a:r>
          </a:p>
          <a:p>
            <a:pPr marL="457200" indent="-457200"/>
            <a:endParaRPr lang="en-US" altLang="en-US" sz="1000" b="0" dirty="0"/>
          </a:p>
          <a:p>
            <a:pPr marL="457200" indent="-457200"/>
            <a:r>
              <a:rPr lang="en-US" altLang="en-US" b="0" dirty="0"/>
              <a:t>Improve measures (HEDIS, CHIPRA</a:t>
            </a:r>
            <a:r>
              <a:rPr lang="en-US" altLang="en-US" b="0" dirty="0" smtClean="0"/>
              <a:t>)</a:t>
            </a:r>
          </a:p>
          <a:p>
            <a:pPr marL="457200" indent="-457200"/>
            <a:endParaRPr lang="en-US" altLang="en-US" sz="1000" b="0" dirty="0"/>
          </a:p>
          <a:p>
            <a:pPr marL="457200" indent="-457200"/>
            <a:r>
              <a:rPr lang="en-US" altLang="en-US" b="0" dirty="0"/>
              <a:t>Cost-effective and cost-efficient</a:t>
            </a:r>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3660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blip>
          <a:stretch>
            <a:fillRect/>
          </a:stretch>
        </p:blipFill>
        <p:spPr>
          <a:xfrm>
            <a:off x="4557584" y="838200"/>
            <a:ext cx="3991231" cy="4882242"/>
          </a:xfrm>
          <a:prstGeom prst="rect">
            <a:avLst/>
          </a:prstGeom>
        </p:spPr>
      </p:pic>
      <p:sp>
        <p:nvSpPr>
          <p:cNvPr id="2" name="Title 1"/>
          <p:cNvSpPr>
            <a:spLocks noGrp="1"/>
          </p:cNvSpPr>
          <p:nvPr>
            <p:ph type="title"/>
          </p:nvPr>
        </p:nvSpPr>
        <p:spPr/>
        <p:txBody>
          <a:bodyPr/>
          <a:lstStyle/>
          <a:p>
            <a:r>
              <a:rPr lang="en-US" dirty="0" smtClean="0"/>
              <a:t>Lessons Learned from NIPN*</a:t>
            </a:r>
            <a:endParaRPr lang="en-US" dirty="0"/>
          </a:p>
        </p:txBody>
      </p:sp>
      <p:sp>
        <p:nvSpPr>
          <p:cNvPr id="3" name="Content Placeholder 2"/>
          <p:cNvSpPr>
            <a:spLocks noGrp="1"/>
          </p:cNvSpPr>
          <p:nvPr>
            <p:ph idx="1"/>
          </p:nvPr>
        </p:nvSpPr>
        <p:spPr>
          <a:xfrm>
            <a:off x="674914" y="1524000"/>
            <a:ext cx="5497286" cy="4196442"/>
          </a:xfrm>
        </p:spPr>
        <p:txBody>
          <a:bodyPr>
            <a:normAutofit fontScale="70000" lnSpcReduction="20000"/>
          </a:bodyPr>
          <a:lstStyle/>
          <a:p>
            <a:pPr marL="0" indent="0">
              <a:buNone/>
            </a:pPr>
            <a:endParaRPr lang="en-US" sz="1100" b="0" dirty="0" smtClean="0"/>
          </a:p>
          <a:p>
            <a:pPr>
              <a:lnSpc>
                <a:spcPct val="110000"/>
              </a:lnSpc>
            </a:pPr>
            <a:r>
              <a:rPr lang="en-US" sz="3800" b="0" dirty="0" smtClean="0"/>
              <a:t>Identify common ground among all stake holders</a:t>
            </a:r>
          </a:p>
          <a:p>
            <a:pPr>
              <a:lnSpc>
                <a:spcPct val="110000"/>
              </a:lnSpc>
            </a:pPr>
            <a:endParaRPr lang="en-US" sz="1100" b="0" dirty="0" smtClean="0"/>
          </a:p>
          <a:p>
            <a:pPr>
              <a:lnSpc>
                <a:spcPct val="110000"/>
              </a:lnSpc>
            </a:pPr>
            <a:r>
              <a:rPr lang="en-US" sz="4000" b="0" dirty="0"/>
              <a:t>Get buy-in from opinion leaders early</a:t>
            </a:r>
          </a:p>
          <a:p>
            <a:pPr>
              <a:lnSpc>
                <a:spcPct val="110000"/>
              </a:lnSpc>
            </a:pPr>
            <a:endParaRPr lang="en-US" sz="1200" b="0" dirty="0" smtClean="0"/>
          </a:p>
          <a:p>
            <a:pPr>
              <a:lnSpc>
                <a:spcPct val="110000"/>
              </a:lnSpc>
            </a:pPr>
            <a:r>
              <a:rPr lang="en-US" sz="4000" b="0" dirty="0"/>
              <a:t>Share ownership &amp; </a:t>
            </a:r>
            <a:r>
              <a:rPr lang="en-US" sz="4000" b="0" dirty="0" smtClean="0"/>
              <a:t>credit</a:t>
            </a:r>
          </a:p>
          <a:p>
            <a:pPr>
              <a:lnSpc>
                <a:spcPct val="110000"/>
              </a:lnSpc>
            </a:pPr>
            <a:endParaRPr lang="en-US" sz="1300" b="0" dirty="0" smtClean="0"/>
          </a:p>
          <a:p>
            <a:pPr>
              <a:lnSpc>
                <a:spcPct val="110000"/>
              </a:lnSpc>
            </a:pPr>
            <a:r>
              <a:rPr lang="en-US" sz="4000" b="0" dirty="0" smtClean="0"/>
              <a:t>Use success stories from other regions to promote the idea</a:t>
            </a:r>
            <a:endParaRPr lang="en-US" sz="4000" b="0"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11</a:t>
            </a:fld>
            <a:endParaRPr lang="en-US" dirty="0">
              <a:solidFill>
                <a:prstClr val="black"/>
              </a:solidFill>
            </a:endParaRPr>
          </a:p>
        </p:txBody>
      </p:sp>
      <p:sp>
        <p:nvSpPr>
          <p:cNvPr id="6" name="TextBox 5"/>
          <p:cNvSpPr txBox="1"/>
          <p:nvPr/>
        </p:nvSpPr>
        <p:spPr>
          <a:xfrm>
            <a:off x="1066800" y="5720442"/>
            <a:ext cx="4472378" cy="369332"/>
          </a:xfrm>
          <a:prstGeom prst="rect">
            <a:avLst/>
          </a:prstGeom>
          <a:noFill/>
        </p:spPr>
        <p:txBody>
          <a:bodyPr wrap="none" rtlCol="0">
            <a:spAutoFit/>
          </a:bodyPr>
          <a:lstStyle/>
          <a:p>
            <a:r>
              <a:rPr lang="en-US" dirty="0" smtClean="0"/>
              <a:t>* </a:t>
            </a:r>
            <a:r>
              <a:rPr lang="en-US" dirty="0" smtClean="0">
                <a:hlinkClick r:id="rId4"/>
              </a:rPr>
              <a:t>National Improvement Partnership Network</a:t>
            </a:r>
            <a:endParaRPr lang="en-US" dirty="0"/>
          </a:p>
        </p:txBody>
      </p:sp>
    </p:spTree>
    <p:extLst>
      <p:ext uri="{BB962C8B-B14F-4D97-AF65-F5344CB8AC3E}">
        <p14:creationId xmlns:p14="http://schemas.microsoft.com/office/powerpoint/2010/main" val="3695042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ACC551-9D79-49C1-B9A0-EF0A64586A20}" type="slidenum">
              <a:rPr lang="en-US" smtClean="0">
                <a:solidFill>
                  <a:prstClr val="black"/>
                </a:solidFill>
              </a:rPr>
              <a:pPr/>
              <a:t>12</a:t>
            </a:fld>
            <a:endParaRPr lang="en-US" dirty="0">
              <a:solidFill>
                <a:prstClr val="black"/>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948" t="2458" r="2703" b="2269"/>
          <a:stretch/>
        </p:blipFill>
        <p:spPr>
          <a:xfrm>
            <a:off x="2520079" y="685800"/>
            <a:ext cx="3135085" cy="4114800"/>
          </a:xfrm>
          <a:prstGeom prst="rect">
            <a:avLst/>
          </a:prstGeom>
          <a:ln>
            <a:solidFill>
              <a:schemeClr val="tx1"/>
            </a:solidFill>
          </a:ln>
          <a:effectLst>
            <a:outerShdw blurRad="50800" dist="76200" dir="2700000" algn="tl" rotWithShape="0">
              <a:prstClr val="black">
                <a:alpha val="40000"/>
              </a:prstClr>
            </a:outerShdw>
          </a:effectLst>
        </p:spPr>
      </p:pic>
      <p:sp>
        <p:nvSpPr>
          <p:cNvPr id="4" name="TextBox 3"/>
          <p:cNvSpPr txBox="1"/>
          <p:nvPr/>
        </p:nvSpPr>
        <p:spPr>
          <a:xfrm>
            <a:off x="2003045" y="5334000"/>
            <a:ext cx="4169155" cy="369332"/>
          </a:xfrm>
          <a:prstGeom prst="rect">
            <a:avLst/>
          </a:prstGeom>
          <a:noFill/>
        </p:spPr>
        <p:txBody>
          <a:bodyPr wrap="none" rtlCol="0">
            <a:spAutoFit/>
          </a:bodyPr>
          <a:lstStyle/>
          <a:p>
            <a:r>
              <a:rPr lang="en-US" dirty="0">
                <a:hlinkClick r:id="rId3"/>
              </a:rPr>
              <a:t>http://</a:t>
            </a:r>
            <a:r>
              <a:rPr lang="en-US" dirty="0" err="1">
                <a:hlinkClick r:id="rId3"/>
              </a:rPr>
              <a:t>www.med.uvm.edu</a:t>
            </a:r>
            <a:r>
              <a:rPr lang="en-US" dirty="0">
                <a:hlinkClick r:id="rId3"/>
              </a:rPr>
              <a:t>/</a:t>
            </a:r>
            <a:r>
              <a:rPr lang="en-US" dirty="0" err="1">
                <a:hlinkClick r:id="rId3"/>
              </a:rPr>
              <a:t>nipn</a:t>
            </a:r>
            <a:r>
              <a:rPr lang="en-US" dirty="0">
                <a:hlinkClick r:id="rId3"/>
              </a:rPr>
              <a:t>/resources</a:t>
            </a:r>
            <a:endParaRPr lang="en-US" dirty="0"/>
          </a:p>
        </p:txBody>
      </p:sp>
    </p:spTree>
    <p:extLst>
      <p:ext uri="{BB962C8B-B14F-4D97-AF65-F5344CB8AC3E}">
        <p14:creationId xmlns:p14="http://schemas.microsoft.com/office/powerpoint/2010/main" val="166421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ACC551-9D79-49C1-B9A0-EF0A64586A20}" type="slidenum">
              <a:rPr lang="en-US" smtClean="0">
                <a:solidFill>
                  <a:prstClr val="black"/>
                </a:solidFill>
              </a:rPr>
              <a:pPr/>
              <a:t>13</a:t>
            </a:fld>
            <a:endParaRPr lang="en-US" dirty="0">
              <a:solidFill>
                <a:prstClr val="black"/>
              </a:solidFill>
            </a:endParaRPr>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Phone </a:t>
            </a:r>
            <a:r>
              <a:rPr lang="en-US" dirty="0"/>
              <a:t>#: (866) 865-2157</a:t>
            </a:r>
            <a:br>
              <a:rPr lang="en-US" dirty="0"/>
            </a:br>
            <a:r>
              <a:rPr lang="en-US" dirty="0"/>
              <a:t/>
            </a:r>
            <a:br>
              <a:rPr lang="en-US" dirty="0"/>
            </a:br>
            <a:r>
              <a:rPr lang="en-US" b="1" dirty="0"/>
              <a:t>Conference Code</a:t>
            </a:r>
            <a:r>
              <a:rPr lang="en-US" dirty="0"/>
              <a:t>: 867-002-3759</a:t>
            </a:r>
          </a:p>
          <a:p>
            <a:pPr algn="ctr"/>
            <a:r>
              <a:rPr lang="en-US" b="1" dirty="0"/>
              <a:t>Phone </a:t>
            </a:r>
            <a:r>
              <a:rPr lang="en-US" dirty="0"/>
              <a:t>#: (866) 865-2157</a:t>
            </a:r>
            <a:br>
              <a:rPr lang="en-US" dirty="0"/>
            </a:br>
            <a:r>
              <a:rPr lang="en-US" dirty="0"/>
              <a:t/>
            </a:r>
            <a:br>
              <a:rPr lang="en-US" dirty="0"/>
            </a:br>
            <a:r>
              <a:rPr lang="en-US" b="1" dirty="0"/>
              <a:t>Conference Code</a:t>
            </a:r>
            <a:r>
              <a:rPr lang="en-US" dirty="0"/>
              <a:t>: 867-002-3759</a:t>
            </a:r>
          </a:p>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9" y="2438400"/>
            <a:ext cx="9144000" cy="5408623"/>
          </a:xfrm>
          <a:prstGeom prst="rect">
            <a:avLst/>
          </a:prstGeom>
        </p:spPr>
      </p:pic>
      <p:sp>
        <p:nvSpPr>
          <p:cNvPr id="6" name="TextBox 5"/>
          <p:cNvSpPr txBox="1"/>
          <p:nvPr/>
        </p:nvSpPr>
        <p:spPr>
          <a:xfrm>
            <a:off x="533400" y="879990"/>
            <a:ext cx="8382423" cy="1138773"/>
          </a:xfrm>
          <a:prstGeom prst="rect">
            <a:avLst/>
          </a:prstGeom>
          <a:noFill/>
        </p:spPr>
        <p:txBody>
          <a:bodyPr wrap="none" rtlCol="0">
            <a:spAutoFit/>
          </a:bodyPr>
          <a:lstStyle/>
          <a:p>
            <a:r>
              <a:rPr lang="en-US" sz="4000" dirty="0" smtClean="0">
                <a:latin typeface="Arial" charset="0"/>
                <a:ea typeface="Arial" charset="0"/>
                <a:cs typeface="Arial" charset="0"/>
              </a:rPr>
              <a:t>Insights &amp; Lessons Learned:</a:t>
            </a:r>
          </a:p>
          <a:p>
            <a:r>
              <a:rPr lang="en-US" sz="2800" dirty="0" smtClean="0">
                <a:latin typeface="Arial" charset="0"/>
                <a:ea typeface="Arial" charset="0"/>
                <a:cs typeface="Arial" charset="0"/>
              </a:rPr>
              <a:t>New Hampshire Pediatric Improvement Partnership</a:t>
            </a:r>
            <a:endParaRPr lang="en-US" sz="2800" dirty="0">
              <a:latin typeface="Arial" charset="0"/>
              <a:ea typeface="Arial" charset="0"/>
              <a:cs typeface="Arial" charset="0"/>
            </a:endParaRPr>
          </a:p>
        </p:txBody>
      </p:sp>
      <p:sp>
        <p:nvSpPr>
          <p:cNvPr id="7" name="TextBox 6"/>
          <p:cNvSpPr txBox="1"/>
          <p:nvPr/>
        </p:nvSpPr>
        <p:spPr>
          <a:xfrm>
            <a:off x="685800" y="2043915"/>
            <a:ext cx="2451505" cy="369332"/>
          </a:xfrm>
          <a:prstGeom prst="rect">
            <a:avLst/>
          </a:prstGeom>
          <a:noFill/>
        </p:spPr>
        <p:txBody>
          <a:bodyPr wrap="none" rtlCol="0">
            <a:spAutoFit/>
          </a:bodyPr>
          <a:lstStyle/>
          <a:p>
            <a:r>
              <a:rPr lang="en-US" dirty="0">
                <a:hlinkClick r:id="rId3"/>
              </a:rPr>
              <a:t>https://</a:t>
            </a:r>
            <a:r>
              <a:rPr lang="en-US" dirty="0" err="1">
                <a:hlinkClick r:id="rId3"/>
              </a:rPr>
              <a:t>www.nhpip.org</a:t>
            </a:r>
            <a:r>
              <a:rPr lang="en-US" dirty="0">
                <a:hlinkClick r:id="rId3"/>
              </a:rPr>
              <a:t>/</a:t>
            </a:r>
            <a:endParaRPr lang="en-US" dirty="0"/>
          </a:p>
        </p:txBody>
      </p:sp>
    </p:spTree>
    <p:extLst>
      <p:ext uri="{BB962C8B-B14F-4D97-AF65-F5344CB8AC3E}">
        <p14:creationId xmlns:p14="http://schemas.microsoft.com/office/powerpoint/2010/main" val="1236444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4"/>
          <p:cNvSpPr>
            <a:spLocks noGrp="1"/>
          </p:cNvSpPr>
          <p:nvPr>
            <p:ph type="body" idx="1"/>
          </p:nvPr>
        </p:nvSpPr>
        <p:spPr/>
        <p:txBody>
          <a:bodyPr/>
          <a:lstStyle/>
          <a:p>
            <a:r>
              <a:rPr lang="en-US" dirty="0" smtClean="0"/>
              <a:t>May 3, 2017</a:t>
            </a:r>
            <a:endParaRPr lang="en-US" dirty="0"/>
          </a:p>
        </p:txBody>
      </p:sp>
      <p:sp>
        <p:nvSpPr>
          <p:cNvPr id="2" name="Title 1"/>
          <p:cNvSpPr>
            <a:spLocks noGrp="1"/>
          </p:cNvSpPr>
          <p:nvPr>
            <p:ph type="ctrTitle"/>
          </p:nvPr>
        </p:nvSpPr>
        <p:spPr/>
        <p:txBody>
          <a:bodyPr>
            <a:normAutofit/>
          </a:bodyPr>
          <a:lstStyle/>
          <a:p>
            <a:r>
              <a:rPr lang="en-US" dirty="0" smtClean="0"/>
              <a:t>Stakeholder Engagement: the NH Experience   </a:t>
            </a:r>
            <a:endParaRPr lang="en-US" dirty="0"/>
          </a:p>
        </p:txBody>
      </p:sp>
    </p:spTree>
    <p:extLst>
      <p:ext uri="{BB962C8B-B14F-4D97-AF65-F5344CB8AC3E}">
        <p14:creationId xmlns:p14="http://schemas.microsoft.com/office/powerpoint/2010/main" val="2494605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Agenda</a:t>
            </a:r>
            <a:endParaRPr lang="en-US" dirty="0"/>
          </a:p>
        </p:txBody>
      </p:sp>
      <p:sp>
        <p:nvSpPr>
          <p:cNvPr id="5" name="Espace réservé du contenu 4"/>
          <p:cNvSpPr>
            <a:spLocks noGrp="1"/>
          </p:cNvSpPr>
          <p:nvPr>
            <p:ph idx="1"/>
          </p:nvPr>
        </p:nvSpPr>
        <p:spPr/>
        <p:txBody>
          <a:bodyPr>
            <a:normAutofit/>
          </a:bodyPr>
          <a:lstStyle/>
          <a:p>
            <a:pPr lvl="0"/>
            <a:r>
              <a:rPr lang="en-US" dirty="0" smtClean="0"/>
              <a:t>Introduce NH Pediatric Improvement Partnership</a:t>
            </a:r>
            <a:endParaRPr lang="en-US" dirty="0"/>
          </a:p>
          <a:p>
            <a:pPr lvl="0"/>
            <a:r>
              <a:rPr lang="en-US" dirty="0" smtClean="0"/>
              <a:t>Our story: engaging partners to improve pediatric care quality </a:t>
            </a:r>
          </a:p>
          <a:p>
            <a:pPr lvl="0"/>
            <a:r>
              <a:rPr lang="en-US" dirty="0" smtClean="0"/>
              <a:t>Offer some tips to help you enact stakeholder engagement strategies</a:t>
            </a:r>
          </a:p>
          <a:p>
            <a:pPr marL="457200" lvl="1" indent="0">
              <a:buNone/>
            </a:pPr>
            <a:endParaRPr lang="en-US" dirty="0" smtClean="0"/>
          </a:p>
        </p:txBody>
      </p:sp>
      <p:sp>
        <p:nvSpPr>
          <p:cNvPr id="6" name="Espace réservé de la date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C2E558-9372-4DEA-92B4-DF34E3538569}" type="datetime1">
              <a:rPr kumimoji="0" lang="en-US" sz="1200" b="0" i="0" u="none" strike="noStrike" kern="1200" cap="none" spc="0" normalizeH="0" baseline="0" noProof="0" smtClean="0">
                <a:ln>
                  <a:noFill/>
                </a:ln>
                <a:solidFill>
                  <a:prstClr val="white"/>
                </a:solidFill>
                <a:effectLst/>
                <a:uLnTx/>
                <a:uFillTx/>
                <a:latin typeface="Helvetica" pitchFamily="2" charset="0"/>
                <a:cs typeface="Helvetica"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5/4/2017</a:t>
            </a:fld>
            <a:endParaRPr kumimoji="0" lang="en-US" sz="1200" b="0" i="0" u="none" strike="noStrike" kern="1200" cap="none" spc="0" normalizeH="0" baseline="0" noProof="0">
              <a:ln>
                <a:noFill/>
              </a:ln>
              <a:solidFill>
                <a:prstClr val="white"/>
              </a:solidFill>
              <a:effectLst/>
              <a:uLnTx/>
              <a:uFillTx/>
              <a:latin typeface="Helvetica" pitchFamily="2" charset="0"/>
              <a:cs typeface="Helvetica" pitchFamily="2" charset="0"/>
            </a:endParaRPr>
          </a:p>
        </p:txBody>
      </p:sp>
    </p:spTree>
    <p:extLst>
      <p:ext uri="{BB962C8B-B14F-4D97-AF65-F5344CB8AC3E}">
        <p14:creationId xmlns:p14="http://schemas.microsoft.com/office/powerpoint/2010/main" val="3934401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07704" y="548680"/>
            <a:ext cx="6984776" cy="1143000"/>
          </a:xfrm>
        </p:spPr>
        <p:txBody>
          <a:bodyPr>
            <a:noAutofit/>
          </a:bodyPr>
          <a:lstStyle/>
          <a:p>
            <a:pPr eaLnBrk="1" hangingPunct="1"/>
            <a:r>
              <a:rPr lang="en-US" sz="3400" dirty="0" smtClean="0">
                <a:latin typeface="Helvetica" panose="020B0604020202020204" pitchFamily="34" charset="0"/>
                <a:cs typeface="Helvetica" panose="020B0604020202020204" pitchFamily="34" charset="0"/>
              </a:rPr>
              <a:t>Pediatric </a:t>
            </a:r>
            <a:r>
              <a:rPr lang="en-US" sz="3400" dirty="0">
                <a:latin typeface="Helvetica" panose="020B0604020202020204" pitchFamily="34" charset="0"/>
                <a:cs typeface="Helvetica" panose="020B0604020202020204" pitchFamily="34" charset="0"/>
              </a:rPr>
              <a:t>i</a:t>
            </a:r>
            <a:r>
              <a:rPr lang="en-US" sz="3400" dirty="0" smtClean="0">
                <a:latin typeface="Helvetica" panose="020B0604020202020204" pitchFamily="34" charset="0"/>
                <a:cs typeface="Helvetica" panose="020B0604020202020204" pitchFamily="34" charset="0"/>
              </a:rPr>
              <a:t>mprovement partnership is….</a:t>
            </a:r>
          </a:p>
        </p:txBody>
      </p:sp>
      <p:sp>
        <p:nvSpPr>
          <p:cNvPr id="25603" name="Rectangle 3"/>
          <p:cNvSpPr>
            <a:spLocks noGrp="1" noChangeArrowheads="1"/>
          </p:cNvSpPr>
          <p:nvPr>
            <p:ph idx="1"/>
          </p:nvPr>
        </p:nvSpPr>
        <p:spPr>
          <a:xfrm>
            <a:off x="529208" y="2354792"/>
            <a:ext cx="8229600" cy="2666999"/>
          </a:xfrm>
        </p:spPr>
        <p:txBody>
          <a:bodyPr>
            <a:normAutofit lnSpcReduction="10000"/>
          </a:bodyPr>
          <a:lstStyle/>
          <a:p>
            <a:pPr algn="ctr" eaLnBrk="1" hangingPunct="1">
              <a:buFontTx/>
              <a:buNone/>
            </a:pPr>
            <a:endParaRPr lang="en-US" b="1" i="1" dirty="0" smtClean="0"/>
          </a:p>
          <a:p>
            <a:pPr algn="ctr" eaLnBrk="1" hangingPunct="1">
              <a:buFontTx/>
              <a:buNone/>
            </a:pPr>
            <a:r>
              <a:rPr lang="en-US" b="1" i="1" dirty="0" smtClean="0"/>
              <a:t>a </a:t>
            </a:r>
            <a:r>
              <a:rPr lang="en-US" b="1" i="1" dirty="0" smtClean="0">
                <a:solidFill>
                  <a:srgbClr val="FFFF00"/>
                </a:solidFill>
              </a:rPr>
              <a:t>durable</a:t>
            </a:r>
            <a:r>
              <a:rPr lang="en-US" b="1" i="1" dirty="0" smtClean="0"/>
              <a:t>, regional </a:t>
            </a:r>
            <a:r>
              <a:rPr lang="en-US" b="1" i="1" dirty="0" smtClean="0">
                <a:solidFill>
                  <a:srgbClr val="FFFF00"/>
                </a:solidFill>
              </a:rPr>
              <a:t>collaboration of public and private partners </a:t>
            </a:r>
            <a:r>
              <a:rPr lang="en-US" b="1" i="1" dirty="0" smtClean="0"/>
              <a:t>that uses </a:t>
            </a:r>
            <a:r>
              <a:rPr lang="en-US" b="1" i="1" dirty="0" smtClean="0">
                <a:solidFill>
                  <a:srgbClr val="FFFF00"/>
                </a:solidFill>
              </a:rPr>
              <a:t>measurement-based </a:t>
            </a:r>
            <a:r>
              <a:rPr lang="en-US" b="1" i="1" dirty="0" smtClean="0"/>
              <a:t>efforts and a </a:t>
            </a:r>
            <a:r>
              <a:rPr lang="en-US" b="1" i="1" dirty="0" smtClean="0">
                <a:solidFill>
                  <a:srgbClr val="FFFF00"/>
                </a:solidFill>
              </a:rPr>
              <a:t>systems approach </a:t>
            </a:r>
            <a:r>
              <a:rPr lang="en-US" b="1" i="1" dirty="0" smtClean="0"/>
              <a:t>to </a:t>
            </a:r>
            <a:r>
              <a:rPr lang="en-US" b="1" i="1" dirty="0" smtClean="0">
                <a:solidFill>
                  <a:srgbClr val="FFFF00"/>
                </a:solidFill>
              </a:rPr>
              <a:t>improve</a:t>
            </a:r>
            <a:r>
              <a:rPr lang="en-US" b="1" i="1" dirty="0" smtClean="0"/>
              <a:t> the quality of </a:t>
            </a:r>
            <a:r>
              <a:rPr lang="en-US" b="1" i="1" dirty="0" smtClean="0">
                <a:solidFill>
                  <a:srgbClr val="FFFF00"/>
                </a:solidFill>
              </a:rPr>
              <a:t>children’s health care</a:t>
            </a:r>
          </a:p>
          <a:p>
            <a:pPr algn="ctr" eaLnBrk="1" hangingPunct="1">
              <a:buFontTx/>
              <a:buNone/>
            </a:pPr>
            <a:endParaRPr lang="en-US" b="1" i="1" dirty="0">
              <a:solidFill>
                <a:srgbClr val="FFFF00"/>
              </a:solidFill>
            </a:endParaRPr>
          </a:p>
          <a:p>
            <a:pPr algn="ctr" eaLnBrk="1" hangingPunct="1">
              <a:buFontTx/>
              <a:buNone/>
            </a:pPr>
            <a:r>
              <a:rPr lang="en-US" sz="1700" b="1" i="1" dirty="0" smtClean="0"/>
              <a:t>Definition Credit: National Improvement Partnership Network</a:t>
            </a:r>
          </a:p>
          <a:p>
            <a:pPr eaLnBrk="1" hangingPunct="1">
              <a:buFontTx/>
              <a:buNone/>
            </a:pPr>
            <a:endParaRPr lang="en-US" b="1" i="1" dirty="0"/>
          </a:p>
          <a:p>
            <a:pPr eaLnBrk="1" hangingPunct="1"/>
            <a:endParaRPr lang="en-US" dirty="0" smtClean="0"/>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B2B9B8-12DA-4D9F-9B9C-87225F98097D}" type="datetime1">
              <a:rPr kumimoji="0" lang="en-US" sz="1200" b="0" i="0" u="none" strike="noStrike" kern="1200" cap="none" spc="0" normalizeH="0" baseline="0" noProof="0" smtClean="0">
                <a:ln>
                  <a:noFill/>
                </a:ln>
                <a:solidFill>
                  <a:prstClr val="white"/>
                </a:solidFill>
                <a:effectLst/>
                <a:uLnTx/>
                <a:uFillTx/>
                <a:latin typeface="Helvetica" pitchFamily="2" charset="0"/>
                <a:cs typeface="Helvetica"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5/4/2017</a:t>
            </a:fld>
            <a:endParaRPr kumimoji="0" lang="en-US" sz="1200" b="0" i="0" u="none" strike="noStrike" kern="1200" cap="none" spc="0" normalizeH="0" baseline="0" noProof="0" dirty="0">
              <a:ln>
                <a:noFill/>
              </a:ln>
              <a:solidFill>
                <a:prstClr val="white"/>
              </a:solidFill>
              <a:effectLst/>
              <a:uLnTx/>
              <a:uFillTx/>
              <a:latin typeface="Helvetica" pitchFamily="2" charset="0"/>
              <a:cs typeface="Helvetica" pitchFamily="2" charset="0"/>
            </a:endParaRPr>
          </a:p>
        </p:txBody>
      </p:sp>
    </p:spTree>
    <p:extLst>
      <p:ext uri="{BB962C8B-B14F-4D97-AF65-F5344CB8AC3E}">
        <p14:creationId xmlns:p14="http://schemas.microsoft.com/office/powerpoint/2010/main" val="9693635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What Do Improvement Partnerships Do?</a:t>
            </a:r>
            <a:endParaRPr lang="en-US" sz="3800" dirty="0"/>
          </a:p>
        </p:txBody>
      </p:sp>
      <p:sp>
        <p:nvSpPr>
          <p:cNvPr id="28675" name="Rectangle 3"/>
          <p:cNvSpPr>
            <a:spLocks noGrp="1" noChangeArrowheads="1"/>
          </p:cNvSpPr>
          <p:nvPr>
            <p:ph idx="1"/>
          </p:nvPr>
        </p:nvSpPr>
        <p:spPr/>
        <p:txBody>
          <a:bodyPr>
            <a:normAutofit/>
          </a:bodyPr>
          <a:lstStyle/>
          <a:p>
            <a:r>
              <a:rPr lang="en-US" sz="2500" dirty="0" smtClean="0"/>
              <a:t>Develop and test QI tools, measures, and strategies</a:t>
            </a:r>
          </a:p>
          <a:p>
            <a:r>
              <a:rPr lang="en-US" sz="2500" dirty="0" smtClean="0"/>
              <a:t>Serve as a resource for improvement assistance</a:t>
            </a:r>
          </a:p>
          <a:p>
            <a:r>
              <a:rPr lang="en-US" sz="2500" dirty="0" smtClean="0"/>
              <a:t>Translate knowledge through engagement of national and local experts</a:t>
            </a:r>
          </a:p>
          <a:p>
            <a:r>
              <a:rPr lang="en-US" sz="2500" dirty="0" smtClean="0"/>
              <a:t>Disseminate findings, spreading successful approaches and informing policy</a:t>
            </a:r>
          </a:p>
          <a:p>
            <a:r>
              <a:rPr lang="en-US" sz="2500" dirty="0" smtClean="0"/>
              <a:t>Serve as convener, an “honest broker”</a:t>
            </a:r>
          </a:p>
          <a:p>
            <a:endParaRPr lang="en-US" sz="2500" dirty="0" smtClean="0"/>
          </a:p>
          <a:p>
            <a:pPr marL="0" indent="0" algn="r">
              <a:buNone/>
            </a:pPr>
            <a:r>
              <a:rPr lang="en-US" sz="1600" b="1" i="1" dirty="0" smtClean="0"/>
              <a:t>Credit</a:t>
            </a:r>
            <a:r>
              <a:rPr lang="en-US" sz="1600" b="1" i="1" dirty="0"/>
              <a:t>: National Improvement Partnership Network</a:t>
            </a:r>
          </a:p>
          <a:p>
            <a:endParaRPr lang="en-US" sz="2500" dirty="0" smtClean="0"/>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1509B4-7D18-439A-8DBE-7D6966053B74}" type="datetime1">
              <a:rPr kumimoji="0" lang="en-US" sz="1200" b="0" i="0" u="none" strike="noStrike" kern="1200" cap="none" spc="0" normalizeH="0" baseline="0" noProof="0" smtClean="0">
                <a:ln>
                  <a:noFill/>
                </a:ln>
                <a:solidFill>
                  <a:prstClr val="white"/>
                </a:solidFill>
                <a:effectLst/>
                <a:uLnTx/>
                <a:uFillTx/>
                <a:latin typeface="Helvetica" pitchFamily="2" charset="0"/>
                <a:cs typeface="Helvetica"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5/4/2017</a:t>
            </a:fld>
            <a:endParaRPr kumimoji="0" lang="en-US" sz="1200" b="0" i="0" u="none" strike="noStrike" kern="1200" cap="none" spc="0" normalizeH="0" baseline="0" noProof="0" dirty="0">
              <a:ln>
                <a:noFill/>
              </a:ln>
              <a:solidFill>
                <a:prstClr val="white"/>
              </a:solidFill>
              <a:effectLst/>
              <a:uLnTx/>
              <a:uFillTx/>
              <a:latin typeface="Helvetica" pitchFamily="2" charset="0"/>
              <a:cs typeface="Helvetica" pitchFamily="2" charset="0"/>
            </a:endParaRPr>
          </a:p>
        </p:txBody>
      </p:sp>
    </p:spTree>
    <p:extLst>
      <p:ext uri="{BB962C8B-B14F-4D97-AF65-F5344CB8AC3E}">
        <p14:creationId xmlns:p14="http://schemas.microsoft.com/office/powerpoint/2010/main" val="9158054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42" y="2505824"/>
            <a:ext cx="8280920" cy="4235968"/>
          </a:xfrm>
          <a:prstGeom prst="rect">
            <a:avLst/>
          </a:prstGeom>
        </p:spPr>
        <p:txBody>
          <a:bodyPr wrap="square" numCol="2">
            <a:spAutoFit/>
          </a:bodyPr>
          <a:lstStyle/>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UNH</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NH Pediatric </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Society</a:t>
            </a: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NH Academy of Family </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Physicians</a:t>
            </a: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NH </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DHHS (Medicaid, MCH, Special Medical </a:t>
            </a:r>
            <a:r>
              <a:rPr kumimoji="0" lang="en-US" sz="2400" b="0" i="0" u="none" strike="noStrike" kern="1200" cap="none" spc="0" normalizeH="0" baseline="0" noProof="0" dirty="0" err="1" smtClean="0">
                <a:ln>
                  <a:noFill/>
                </a:ln>
                <a:solidFill>
                  <a:prstClr val="white"/>
                </a:solidFill>
                <a:effectLst/>
                <a:uLnTx/>
                <a:uFillTx/>
                <a:latin typeface="Calibri"/>
                <a:ea typeface="+mn-ea"/>
                <a:cs typeface="+mn-cs"/>
              </a:rPr>
              <a:t>Svcs</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Geisel School of </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Medicine</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Dartmouth</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endParaRPr kumimoji="0" lang="en-US" sz="2400" b="0" i="0" u="none" strike="noStrike" kern="1200" cap="none" spc="0" normalizeH="0" baseline="0" noProof="0" dirty="0" smtClean="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endParaRPr kumimoji="0" lang="en-US" sz="2400" b="0" i="0" u="none" strike="noStrike" kern="1200" cap="none" spc="0" normalizeH="0" baseline="0" noProof="0" dirty="0" smtClean="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Children’s Hospital @ Dartmouth</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Pediatric Practices </a:t>
            </a: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Family Medicine Practices</a:t>
            </a: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NH Medicaid MCOs, Dept. of Insurance </a:t>
            </a:r>
            <a:r>
              <a:rPr kumimoji="0" lang="en-US" sz="2400" b="0" i="0" u="none" strike="noStrike" kern="1200" cap="none" spc="0" normalizeH="0" baseline="0" noProof="0" dirty="0">
                <a:ln>
                  <a:noFill/>
                </a:ln>
                <a:solidFill>
                  <a:prstClr val="white"/>
                </a:solidFill>
                <a:effectLst/>
                <a:uLnTx/>
                <a:uFillTx/>
                <a:latin typeface="Calibri"/>
                <a:ea typeface="+mn-ea"/>
                <a:cs typeface="+mn-cs"/>
              </a:rPr>
              <a:t>&amp; c</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ommercial</a:t>
            </a:r>
            <a:r>
              <a:rPr kumimoji="0" lang="en-US" sz="2400" b="0" i="0" u="none" strike="noStrike" kern="1200" cap="none" spc="0" normalizeH="0" baseline="0" noProof="0" dirty="0" smtClean="0">
                <a:ln>
                  <a:noFill/>
                </a:ln>
                <a:solidFill>
                  <a:prstClr val="white"/>
                </a:solidFill>
                <a:effectLst/>
                <a:uLnTx/>
                <a:uFillTx/>
                <a:latin typeface="Calibri"/>
                <a:ea typeface="+mn-ea"/>
                <a:cs typeface="Times New Roman" pitchFamily="18" charset="0"/>
              </a:rPr>
              <a:t> insurers</a:t>
            </a: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Times New Roman" pitchFamily="18" charset="0"/>
              </a:rPr>
              <a:t>NH Family Voices</a:t>
            </a:r>
          </a:p>
          <a:p>
            <a:pPr marL="342900" marR="0" lvl="0" indent="-342900" algn="l" defTabSz="914400" rtl="0" eaLnBrk="1" fontAlgn="auto" latinLnBrk="0" hangingPunct="1">
              <a:lnSpc>
                <a:spcPct val="7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Times New Roman" pitchFamily="18" charset="0"/>
              </a:rPr>
              <a:t>Governor’s Advisory Council on  Early Childhood</a:t>
            </a:r>
          </a:p>
          <a:p>
            <a:pPr marL="0" marR="0" lvl="0" indent="0" algn="l" defTabSz="914400" rtl="0" eaLnBrk="1" fontAlgn="auto" latinLnBrk="0" hangingPunct="1">
              <a:lnSpc>
                <a:spcPct val="70000"/>
              </a:lnSpc>
              <a:spcBef>
                <a:spcPts val="0"/>
              </a:spcBef>
              <a:spcAft>
                <a:spcPts val="600"/>
              </a:spcAft>
              <a:buClrTx/>
              <a:buSzTx/>
              <a:buFontTx/>
              <a:buNone/>
              <a:tabLst/>
              <a:defRPr/>
            </a:pPr>
            <a:endParaRPr kumimoji="0" lang="en-US" sz="2400" b="0" i="0" u="none" strike="noStrike" kern="1200" cap="none" spc="0" normalizeH="0" baseline="0" noProof="0" dirty="0" smtClean="0">
              <a:ln>
                <a:noFill/>
              </a:ln>
              <a:solidFill>
                <a:prstClr val="white"/>
              </a:solidFill>
              <a:effectLst/>
              <a:uLnTx/>
              <a:uFillTx/>
              <a:latin typeface="Calibri"/>
              <a:ea typeface="+mn-ea"/>
              <a:cs typeface="Times New Roman" pitchFamily="18" charset="0"/>
            </a:endParaRPr>
          </a:p>
        </p:txBody>
      </p:sp>
      <p:sp>
        <p:nvSpPr>
          <p:cNvPr id="4" name="Title 3"/>
          <p:cNvSpPr>
            <a:spLocks noGrp="1"/>
          </p:cNvSpPr>
          <p:nvPr>
            <p:ph type="title"/>
          </p:nvPr>
        </p:nvSpPr>
        <p:spPr>
          <a:xfrm>
            <a:off x="1835696" y="548680"/>
            <a:ext cx="7056784" cy="1143000"/>
          </a:xfrm>
        </p:spPr>
        <p:txBody>
          <a:bodyPr>
            <a:noAutofit/>
          </a:bodyPr>
          <a:lstStyle/>
          <a:p>
            <a:r>
              <a:rPr lang="en-US" sz="3400" dirty="0" smtClean="0">
                <a:latin typeface="Helvetica" panose="020B0604020202020204" pitchFamily="34" charset="0"/>
                <a:cs typeface="Helvetica" panose="020B0604020202020204" pitchFamily="34" charset="0"/>
              </a:rPr>
              <a:t>NH Pediatric Improvement Partnership</a:t>
            </a:r>
            <a:endParaRPr lang="en-US" sz="3400" dirty="0">
              <a:latin typeface="Helvetica" panose="020B0604020202020204" pitchFamily="34" charset="0"/>
              <a:cs typeface="Helvetica" panose="020B0604020202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B931FB-8356-42A6-A1C8-888497B6080D}" type="datetime1">
              <a:rPr kumimoji="0" lang="en-US" sz="1200" b="0" i="0" u="none" strike="noStrike" kern="1200" cap="none" spc="0" normalizeH="0" baseline="0" noProof="0" smtClean="0">
                <a:ln>
                  <a:noFill/>
                </a:ln>
                <a:solidFill>
                  <a:prstClr val="white"/>
                </a:solidFill>
                <a:effectLst/>
                <a:uLnTx/>
                <a:uFillTx/>
                <a:latin typeface="Helvetica" pitchFamily="2" charset="0"/>
                <a:cs typeface="Helvetica"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5/4/2017</a:t>
            </a:fld>
            <a:endParaRPr kumimoji="0" lang="en-US" sz="1200" b="0" i="0" u="none" strike="noStrike" kern="1200" cap="none" spc="0" normalizeH="0" baseline="0" noProof="0" dirty="0">
              <a:ln>
                <a:noFill/>
              </a:ln>
              <a:solidFill>
                <a:prstClr val="white"/>
              </a:solidFill>
              <a:effectLst/>
              <a:uLnTx/>
              <a:uFillTx/>
              <a:latin typeface="Helvetica" pitchFamily="2" charset="0"/>
              <a:cs typeface="Helvetica" pitchFamily="2" charset="0"/>
            </a:endParaRPr>
          </a:p>
        </p:txBody>
      </p:sp>
      <p:sp>
        <p:nvSpPr>
          <p:cNvPr id="5" name="Rectangle 1"/>
          <p:cNvSpPr txBox="1">
            <a:spLocks noChangeArrowheads="1"/>
          </p:cNvSpPr>
          <p:nvPr/>
        </p:nvSpPr>
        <p:spPr>
          <a:xfrm>
            <a:off x="1619672" y="548680"/>
            <a:ext cx="8001000" cy="11430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200" b="1" kern="1200">
                <a:solidFill>
                  <a:schemeClr val="bg1"/>
                </a:solidFill>
                <a:latin typeface="Helvetica" pitchFamily="2" charset="0"/>
                <a:ea typeface="Helvetica" pitchFamily="2" charset="0"/>
                <a:cs typeface="Helvetica"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US" sz="3200" b="1" i="0" u="none" strike="noStrike" kern="1200" cap="none" spc="0" normalizeH="0" baseline="0" noProof="0" dirty="0" smtClean="0">
              <a:ln>
                <a:noFill/>
              </a:ln>
              <a:solidFill>
                <a:prstClr val="white"/>
              </a:solidFill>
              <a:effectLst/>
              <a:uLnTx/>
              <a:uFillTx/>
              <a:latin typeface="Helvetica" pitchFamily="2" charset="0"/>
              <a:cs typeface="Helvetica" pitchFamily="2" charset="0"/>
            </a:endParaRPr>
          </a:p>
        </p:txBody>
      </p:sp>
      <p:sp>
        <p:nvSpPr>
          <p:cNvPr id="8" name="TextBox 7"/>
          <p:cNvSpPr txBox="1"/>
          <p:nvPr/>
        </p:nvSpPr>
        <p:spPr>
          <a:xfrm>
            <a:off x="1835696" y="1723383"/>
            <a:ext cx="49633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smtClean="0">
                <a:ln>
                  <a:noFill/>
                </a:ln>
                <a:solidFill>
                  <a:prstClr val="white"/>
                </a:solidFill>
                <a:effectLst/>
                <a:uLnTx/>
                <a:uFillTx/>
                <a:latin typeface="Calibri"/>
                <a:ea typeface="+mn-ea"/>
                <a:cs typeface="+mn-cs"/>
              </a:rPr>
              <a:t>Partners  </a:t>
            </a:r>
            <a:endParaRPr kumimoji="0" lang="en-US" sz="2800" b="0" i="0" u="sng"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972128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Sharing of Team…</a:t>
            </a:r>
            <a:endParaRPr lang="en-US" dirty="0"/>
          </a:p>
        </p:txBody>
      </p:sp>
      <p:sp>
        <p:nvSpPr>
          <p:cNvPr id="3" name="Content Placeholder 2"/>
          <p:cNvSpPr>
            <a:spLocks noGrp="1"/>
          </p:cNvSpPr>
          <p:nvPr>
            <p:ph idx="1"/>
          </p:nvPr>
        </p:nvSpPr>
        <p:spPr>
          <a:xfrm>
            <a:off x="532142" y="2217832"/>
            <a:ext cx="8229600" cy="3921299"/>
          </a:xfrm>
        </p:spPr>
        <p:txBody>
          <a:bodyPr>
            <a:normAutofit/>
          </a:bodyPr>
          <a:lstStyle/>
          <a:p>
            <a:pPr marL="0" indent="0">
              <a:buNone/>
            </a:pPr>
            <a:r>
              <a:rPr lang="en-US" dirty="0" smtClean="0"/>
              <a:t>                       </a:t>
            </a:r>
            <a:r>
              <a:rPr lang="en-US" sz="2000" dirty="0" smtClean="0"/>
              <a:t>Sue Vermette</a:t>
            </a:r>
          </a:p>
          <a:p>
            <a:pPr marL="0" indent="0">
              <a:buNone/>
            </a:pPr>
            <a:r>
              <a:rPr lang="en-US" sz="2000" dirty="0" smtClean="0"/>
              <a:t>                       Quality Manager</a:t>
            </a:r>
          </a:p>
          <a:p>
            <a:pPr marL="0" indent="0">
              <a:buNone/>
            </a:pPr>
            <a:r>
              <a:rPr lang="en-US" sz="2000" dirty="0" smtClean="0"/>
              <a:t>              </a:t>
            </a:r>
            <a:r>
              <a:rPr lang="en-US" sz="2000" dirty="0" err="1" smtClean="0"/>
              <a:t>Wellsense</a:t>
            </a:r>
            <a:r>
              <a:rPr lang="en-US" sz="2000" dirty="0" smtClean="0"/>
              <a:t> Health Plan </a:t>
            </a:r>
          </a:p>
          <a:p>
            <a:pPr marL="0" indent="0">
              <a:buNone/>
            </a:pPr>
            <a:endParaRPr lang="en-US" dirty="0" smtClean="0"/>
          </a:p>
          <a:p>
            <a:pPr lvl="0"/>
            <a:r>
              <a:rPr lang="en-US" sz="2000" dirty="0"/>
              <a:t>V</a:t>
            </a:r>
            <a:r>
              <a:rPr lang="en-US" sz="2000" dirty="0" smtClean="0"/>
              <a:t>enue to engage with diverse stakeholders</a:t>
            </a:r>
            <a:endParaRPr lang="en-US" sz="2000" dirty="0"/>
          </a:p>
          <a:p>
            <a:pPr lvl="0"/>
            <a:r>
              <a:rPr lang="en-US" sz="2000" dirty="0" smtClean="0"/>
              <a:t>Stay current on state pediatric care/policy context</a:t>
            </a:r>
          </a:p>
          <a:p>
            <a:pPr lvl="0"/>
            <a:r>
              <a:rPr lang="en-US" sz="2000" dirty="0" smtClean="0"/>
              <a:t>Learn best/promising </a:t>
            </a:r>
            <a:r>
              <a:rPr lang="en-US" sz="2000" dirty="0"/>
              <a:t>practices </a:t>
            </a:r>
            <a:r>
              <a:rPr lang="en-US" sz="2000" dirty="0" smtClean="0"/>
              <a:t>to share with practices.</a:t>
            </a:r>
            <a:endParaRPr lang="en-US" sz="2000" dirty="0"/>
          </a:p>
          <a:p>
            <a:pPr lvl="0"/>
            <a:r>
              <a:rPr lang="en-US" sz="2000" dirty="0" smtClean="0"/>
              <a:t>Place to bring challenges and </a:t>
            </a:r>
            <a:r>
              <a:rPr lang="en-US" sz="2000" dirty="0"/>
              <a:t>seek </a:t>
            </a:r>
            <a:r>
              <a:rPr lang="en-US" sz="2000" dirty="0" smtClean="0"/>
              <a:t>guidance. </a:t>
            </a:r>
            <a:endParaRPr lang="en-US" sz="2000" dirty="0"/>
          </a:p>
          <a:p>
            <a:pPr lvl="0"/>
            <a:r>
              <a:rPr lang="en-US" sz="2000" dirty="0"/>
              <a:t>B</a:t>
            </a:r>
            <a:r>
              <a:rPr lang="en-US" sz="2000" dirty="0" smtClean="0"/>
              <a:t>ring </a:t>
            </a:r>
            <a:r>
              <a:rPr lang="en-US" sz="2000" dirty="0"/>
              <a:t>attention to HEDIS measures </a:t>
            </a:r>
            <a:r>
              <a:rPr lang="en-US" sz="2000" dirty="0" smtClean="0"/>
              <a:t>and Medicaid population </a:t>
            </a:r>
            <a:endParaRPr lang="en-US" sz="2000" dirty="0"/>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EBD2C-88EF-418D-B6CC-E17FD0C40BE3}" type="datetime1">
              <a:rPr kumimoji="0" lang="en-US" sz="1200" b="0" i="0" u="none" strike="noStrike" kern="1200" cap="none" spc="0" normalizeH="0" baseline="0" noProof="0" smtClean="0">
                <a:ln>
                  <a:noFill/>
                </a:ln>
                <a:solidFill>
                  <a:prstClr val="white"/>
                </a:solidFill>
                <a:effectLst/>
                <a:uLnTx/>
                <a:uFillTx/>
                <a:latin typeface="Helvetica" pitchFamily="2" charset="0"/>
                <a:cs typeface="Helvetica"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5/4/2017</a:t>
            </a:fld>
            <a:endParaRPr kumimoji="0" lang="en-US" sz="1200" b="0" i="0" u="none" strike="noStrike" kern="1200" cap="none" spc="0" normalizeH="0" baseline="0" noProof="0" dirty="0">
              <a:ln>
                <a:noFill/>
              </a:ln>
              <a:solidFill>
                <a:prstClr val="white"/>
              </a:solidFill>
              <a:effectLst/>
              <a:uLnTx/>
              <a:uFillTx/>
              <a:latin typeface="Helvetica" pitchFamily="2" charset="0"/>
              <a:cs typeface="Helvetica"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4427984" y="2051720"/>
            <a:ext cx="2053556" cy="1540167"/>
          </a:xfrm>
          <a:prstGeom prst="rect">
            <a:avLst/>
          </a:prstGeom>
        </p:spPr>
      </p:pic>
    </p:spTree>
    <p:extLst>
      <p:ext uri="{BB962C8B-B14F-4D97-AF65-F5344CB8AC3E}">
        <p14:creationId xmlns:p14="http://schemas.microsoft.com/office/powerpoint/2010/main" val="89287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ACC551-9D79-49C1-B9A0-EF0A64586A20}" type="slidenum">
              <a:rPr lang="en-US" smtClean="0">
                <a:solidFill>
                  <a:prstClr val="black"/>
                </a:solidFill>
              </a:rPr>
              <a:pPr/>
              <a:t>2</a:t>
            </a:fld>
            <a:endParaRPr lang="en-US" dirty="0">
              <a:solidFill>
                <a:prstClr val="black"/>
              </a:solidFill>
            </a:endParaRPr>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Phone </a:t>
            </a:r>
            <a:r>
              <a:rPr lang="en-US" dirty="0"/>
              <a:t>#: (866) 865-2157</a:t>
            </a:r>
            <a:br>
              <a:rPr lang="en-US" dirty="0"/>
            </a:br>
            <a:r>
              <a:rPr lang="en-US" dirty="0"/>
              <a:t/>
            </a:r>
            <a:br>
              <a:rPr lang="en-US" dirty="0"/>
            </a:br>
            <a:r>
              <a:rPr lang="en-US" b="1" dirty="0"/>
              <a:t>Conference Code</a:t>
            </a:r>
            <a:r>
              <a:rPr lang="en-US" dirty="0"/>
              <a:t>: 867-002-3759</a:t>
            </a:r>
          </a:p>
          <a:p>
            <a:pPr algn="ctr"/>
            <a:r>
              <a:rPr lang="en-US" b="1" dirty="0"/>
              <a:t>Phone </a:t>
            </a:r>
            <a:r>
              <a:rPr lang="en-US" dirty="0"/>
              <a:t>#: (866) 865-2157</a:t>
            </a:r>
            <a:br>
              <a:rPr lang="en-US" dirty="0"/>
            </a:br>
            <a:r>
              <a:rPr lang="en-US" dirty="0"/>
              <a:t/>
            </a:r>
            <a:br>
              <a:rPr lang="en-US" dirty="0"/>
            </a:br>
            <a:r>
              <a:rPr lang="en-US" b="1" dirty="0"/>
              <a:t>Conference Code</a:t>
            </a:r>
            <a:r>
              <a:rPr lang="en-US" dirty="0"/>
              <a:t>: 867-002-3759</a:t>
            </a:r>
          </a:p>
          <a:p>
            <a:pPr algn="ct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03" r="1366" b="1351"/>
          <a:stretch/>
        </p:blipFill>
        <p:spPr>
          <a:xfrm>
            <a:off x="1329486" y="692731"/>
            <a:ext cx="6485025" cy="4278945"/>
          </a:xfrm>
          <a:prstGeom prst="rect">
            <a:avLst/>
          </a:prstGeom>
          <a:effectLst>
            <a:outerShdw blurRad="50800" dist="76200" dir="2700000" algn="tl" rotWithShape="0">
              <a:prstClr val="black">
                <a:alpha val="40000"/>
              </a:prstClr>
            </a:outerShdw>
          </a:effectLst>
        </p:spPr>
      </p:pic>
      <p:sp>
        <p:nvSpPr>
          <p:cNvPr id="6" name="TextBox 5"/>
          <p:cNvSpPr txBox="1"/>
          <p:nvPr/>
        </p:nvSpPr>
        <p:spPr>
          <a:xfrm>
            <a:off x="293839" y="5341241"/>
            <a:ext cx="8556317" cy="646331"/>
          </a:xfrm>
          <a:prstGeom prst="rect">
            <a:avLst/>
          </a:prstGeom>
          <a:noFill/>
        </p:spPr>
        <p:txBody>
          <a:bodyPr wrap="none" rtlCol="0">
            <a:spAutoFit/>
          </a:bodyPr>
          <a:lstStyle/>
          <a:p>
            <a:r>
              <a:rPr lang="en-US" sz="3600" dirty="0" smtClean="0">
                <a:solidFill>
                  <a:schemeClr val="accent6"/>
                </a:solidFill>
                <a:latin typeface="Arial" charset="0"/>
                <a:ea typeface="Arial" charset="0"/>
                <a:cs typeface="Arial" charset="0"/>
              </a:rPr>
              <a:t>PARTNERSHIPS</a:t>
            </a:r>
            <a:r>
              <a:rPr lang="en-US" sz="3200" dirty="0" smtClean="0">
                <a:latin typeface="Arial" charset="0"/>
                <a:ea typeface="Arial" charset="0"/>
                <a:cs typeface="Arial" charset="0"/>
              </a:rPr>
              <a:t> to strengthen </a:t>
            </a:r>
            <a:r>
              <a:rPr lang="en-US" sz="3600" dirty="0" smtClean="0">
                <a:solidFill>
                  <a:srgbClr val="52A220"/>
                </a:solidFill>
                <a:latin typeface="Arial" charset="0"/>
                <a:ea typeface="Arial" charset="0"/>
                <a:cs typeface="Arial" charset="0"/>
              </a:rPr>
              <a:t>SYSTEMS</a:t>
            </a:r>
            <a:endParaRPr lang="en-US" sz="3600" dirty="0">
              <a:solidFill>
                <a:srgbClr val="52A220"/>
              </a:solidFill>
              <a:latin typeface="Arial" charset="0"/>
              <a:ea typeface="Arial" charset="0"/>
              <a:cs typeface="Arial" charset="0"/>
            </a:endParaRPr>
          </a:p>
        </p:txBody>
      </p:sp>
    </p:spTree>
    <p:extLst>
      <p:ext uri="{BB962C8B-B14F-4D97-AF65-F5344CB8AC3E}">
        <p14:creationId xmlns:p14="http://schemas.microsoft.com/office/powerpoint/2010/main" val="1740770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Engagement</a:t>
            </a:r>
            <a:endParaRPr lang="en-US" dirty="0"/>
          </a:p>
        </p:txBody>
      </p:sp>
      <p:graphicFrame>
        <p:nvGraphicFramePr>
          <p:cNvPr id="6" name="Content Placeholder 5"/>
          <p:cNvGraphicFramePr>
            <a:graphicFrameLocks noGrp="1"/>
          </p:cNvGraphicFramePr>
          <p:nvPr>
            <p:ph idx="1"/>
            <p:extLst/>
          </p:nvPr>
        </p:nvGraphicFramePr>
        <p:xfrm>
          <a:off x="457200" y="2205038"/>
          <a:ext cx="8229600" cy="392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BD68F5-01FD-4CCF-B41D-BAD609FACEFA}" type="datetime1">
              <a:rPr kumimoji="0" lang="en-US" sz="1200" b="0" i="0" u="none" strike="noStrike" kern="1200" cap="none" spc="0" normalizeH="0" baseline="0" noProof="0" smtClean="0">
                <a:ln>
                  <a:noFill/>
                </a:ln>
                <a:solidFill>
                  <a:prstClr val="white"/>
                </a:solidFill>
                <a:effectLst/>
                <a:uLnTx/>
                <a:uFillTx/>
                <a:latin typeface="Helvetica" pitchFamily="2" charset="0"/>
                <a:cs typeface="Helvetica"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5/4/2017</a:t>
            </a:fld>
            <a:endParaRPr kumimoji="0" lang="en-US" sz="1200" b="0" i="0" u="none" strike="noStrike" kern="1200" cap="none" spc="0" normalizeH="0" baseline="0" noProof="0" dirty="0">
              <a:ln>
                <a:noFill/>
              </a:ln>
              <a:solidFill>
                <a:prstClr val="white"/>
              </a:solidFill>
              <a:effectLst/>
              <a:uLnTx/>
              <a:uFillTx/>
              <a:latin typeface="Helvetica" pitchFamily="2" charset="0"/>
              <a:cs typeface="Helvetica" pitchFamily="2" charset="0"/>
            </a:endParaRPr>
          </a:p>
        </p:txBody>
      </p:sp>
    </p:spTree>
    <p:extLst>
      <p:ext uri="{BB962C8B-B14F-4D97-AF65-F5344CB8AC3E}">
        <p14:creationId xmlns:p14="http://schemas.microsoft.com/office/powerpoint/2010/main" val="455015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Engagement</a:t>
            </a:r>
            <a:endParaRPr lang="en-US" dirty="0"/>
          </a:p>
        </p:txBody>
      </p:sp>
      <p:sp>
        <p:nvSpPr>
          <p:cNvPr id="3" name="Content Placeholder 2"/>
          <p:cNvSpPr>
            <a:spLocks noGrp="1"/>
          </p:cNvSpPr>
          <p:nvPr>
            <p:ph idx="1"/>
          </p:nvPr>
        </p:nvSpPr>
        <p:spPr/>
        <p:txBody>
          <a:bodyPr/>
          <a:lstStyle/>
          <a:p>
            <a:pPr marL="0" indent="0">
              <a:buNone/>
            </a:pPr>
            <a:r>
              <a:rPr lang="en-US" dirty="0" smtClean="0"/>
              <a:t>Find the sweet spot</a:t>
            </a:r>
          </a:p>
          <a:p>
            <a:r>
              <a:rPr lang="en-US" sz="2000" dirty="0" smtClean="0"/>
              <a:t>Further their mission</a:t>
            </a:r>
          </a:p>
          <a:p>
            <a:r>
              <a:rPr lang="en-US" sz="2000" dirty="0" smtClean="0"/>
              <a:t>Accountability requirements</a:t>
            </a:r>
          </a:p>
          <a:p>
            <a:r>
              <a:rPr lang="en-US" sz="2000" dirty="0" smtClean="0"/>
              <a:t>What keeps them up?</a:t>
            </a:r>
          </a:p>
          <a:p>
            <a:endParaRPr lang="en-US" dirty="0"/>
          </a:p>
          <a:p>
            <a:pPr marL="0" indent="0">
              <a:buNone/>
            </a:pPr>
            <a:endParaRPr lang="en-US" dirty="0" smtClean="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87285-C430-4991-A781-A5929273E5A5}" type="datetime1">
              <a:rPr kumimoji="0" lang="en-US" sz="1200" b="0" i="0" u="none" strike="noStrike" kern="1200" cap="none" spc="0" normalizeH="0" baseline="0" noProof="0" smtClean="0">
                <a:ln>
                  <a:noFill/>
                </a:ln>
                <a:solidFill>
                  <a:prstClr val="white"/>
                </a:solidFill>
                <a:effectLst/>
                <a:uLnTx/>
                <a:uFillTx/>
                <a:latin typeface="Helvetica" pitchFamily="2" charset="0"/>
                <a:cs typeface="Helvetica"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5/4/2017</a:t>
            </a:fld>
            <a:endParaRPr kumimoji="0" lang="en-US" sz="1200" b="0" i="0" u="none" strike="noStrike" kern="1200" cap="none" spc="0" normalizeH="0" baseline="0" noProof="0" dirty="0">
              <a:ln>
                <a:noFill/>
              </a:ln>
              <a:solidFill>
                <a:prstClr val="white"/>
              </a:solidFill>
              <a:effectLst/>
              <a:uLnTx/>
              <a:uFillTx/>
              <a:latin typeface="Helvetica" pitchFamily="2" charset="0"/>
              <a:cs typeface="Helvetica"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326" y="2286784"/>
            <a:ext cx="4354710" cy="3110507"/>
          </a:xfrm>
          <a:prstGeom prst="rect">
            <a:avLst/>
          </a:prstGeom>
        </p:spPr>
      </p:pic>
    </p:spTree>
    <p:extLst>
      <p:ext uri="{BB962C8B-B14F-4D97-AF65-F5344CB8AC3E}">
        <p14:creationId xmlns:p14="http://schemas.microsoft.com/office/powerpoint/2010/main" val="4258781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Engagement</a:t>
            </a:r>
            <a:endParaRPr lang="en-US" dirty="0"/>
          </a:p>
        </p:txBody>
      </p:sp>
      <p:sp>
        <p:nvSpPr>
          <p:cNvPr id="3" name="Content Placeholder 2"/>
          <p:cNvSpPr>
            <a:spLocks noGrp="1"/>
          </p:cNvSpPr>
          <p:nvPr>
            <p:ph idx="1"/>
          </p:nvPr>
        </p:nvSpPr>
        <p:spPr/>
        <p:txBody>
          <a:bodyPr/>
          <a:lstStyle/>
          <a:p>
            <a:r>
              <a:rPr lang="en-US" dirty="0" smtClean="0"/>
              <a:t>Seek their input feedback constantly </a:t>
            </a:r>
          </a:p>
          <a:p>
            <a:r>
              <a:rPr lang="en-US" dirty="0" smtClean="0"/>
              <a:t>Feedback progress and results </a:t>
            </a:r>
          </a:p>
          <a:p>
            <a:r>
              <a:rPr lang="en-US" dirty="0" err="1" smtClean="0"/>
              <a:t>Mtg</a:t>
            </a:r>
            <a:r>
              <a:rPr lang="en-US" dirty="0" smtClean="0"/>
              <a:t> time and value is everything</a:t>
            </a:r>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2B8438-A04E-4203-BEE5-1727748F6C51}" type="datetime1">
              <a:rPr kumimoji="0" lang="en-US" sz="1200" b="0" i="0" u="none" strike="noStrike" kern="1200" cap="none" spc="0" normalizeH="0" baseline="0" noProof="0" smtClean="0">
                <a:ln>
                  <a:noFill/>
                </a:ln>
                <a:solidFill>
                  <a:prstClr val="white"/>
                </a:solidFill>
                <a:effectLst/>
                <a:uLnTx/>
                <a:uFillTx/>
                <a:latin typeface="Helvetica" pitchFamily="2" charset="0"/>
                <a:cs typeface="Helvetica"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5/4/2017</a:t>
            </a:fld>
            <a:endParaRPr kumimoji="0" lang="en-US" sz="1200" b="0" i="0" u="none" strike="noStrike" kern="1200" cap="none" spc="0" normalizeH="0" baseline="0" noProof="0" dirty="0">
              <a:ln>
                <a:noFill/>
              </a:ln>
              <a:solidFill>
                <a:prstClr val="white"/>
              </a:solidFill>
              <a:effectLst/>
              <a:uLnTx/>
              <a:uFillTx/>
              <a:latin typeface="Helvetica" pitchFamily="2" charset="0"/>
              <a:cs typeface="Helvetica"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1391" y="4197789"/>
            <a:ext cx="3648405" cy="2736304"/>
          </a:xfrm>
          <a:prstGeom prst="rect">
            <a:avLst/>
          </a:prstGeom>
        </p:spPr>
      </p:pic>
    </p:spTree>
    <p:extLst>
      <p:ext uri="{BB962C8B-B14F-4D97-AF65-F5344CB8AC3E}">
        <p14:creationId xmlns:p14="http://schemas.microsoft.com/office/powerpoint/2010/main" val="190521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normAutofit lnSpcReduction="10000"/>
          </a:bodyPr>
          <a:lstStyle/>
          <a:p>
            <a:r>
              <a:rPr lang="en-US" dirty="0"/>
              <a:t>Use existing networks</a:t>
            </a:r>
          </a:p>
          <a:p>
            <a:pPr lvl="1"/>
            <a:r>
              <a:rPr lang="en-US" dirty="0"/>
              <a:t>National Improvement Partnership Network</a:t>
            </a:r>
          </a:p>
          <a:p>
            <a:pPr lvl="2"/>
            <a:r>
              <a:rPr lang="en-US" dirty="0"/>
              <a:t>IPs in NJ, IN, MD, MN</a:t>
            </a:r>
          </a:p>
          <a:p>
            <a:pPr lvl="1"/>
            <a:r>
              <a:rPr lang="en-US" dirty="0"/>
              <a:t>Regional Health Improvement </a:t>
            </a:r>
            <a:r>
              <a:rPr lang="en-US" dirty="0" err="1"/>
              <a:t>Collaboratives</a:t>
            </a:r>
            <a:endParaRPr lang="en-US" dirty="0"/>
          </a:p>
          <a:p>
            <a:pPr lvl="2"/>
            <a:r>
              <a:rPr lang="en-US" dirty="0"/>
              <a:t>http://www.nrhi.org/about-collaboratives/</a:t>
            </a:r>
          </a:p>
          <a:p>
            <a:pPr lvl="2"/>
            <a:r>
              <a:rPr lang="en-US" dirty="0"/>
              <a:t>Washington, NJ</a:t>
            </a:r>
          </a:p>
          <a:p>
            <a:pPr lvl="1"/>
            <a:r>
              <a:rPr lang="en-US" dirty="0" smtClean="0"/>
              <a:t>Other multi-stakeholder state health reform efforts </a:t>
            </a:r>
          </a:p>
          <a:p>
            <a:r>
              <a:rPr lang="en-US" dirty="0" smtClean="0"/>
              <a:t>Canvas your team – relationships to build upon</a:t>
            </a:r>
          </a:p>
          <a:p>
            <a:r>
              <a:rPr lang="en-US" dirty="0" smtClean="0"/>
              <a:t>Develop one pager</a:t>
            </a:r>
          </a:p>
          <a:p>
            <a:pPr lvl="1"/>
            <a:r>
              <a:rPr lang="en-US" dirty="0"/>
              <a:t>https://</a:t>
            </a:r>
            <a:r>
              <a:rPr lang="en-US" dirty="0" smtClean="0"/>
              <a:t>www.nhpip.org/sites/default/files/user-uploads/NH%20PIP%20one%20pager%20102416.pdf</a:t>
            </a:r>
          </a:p>
          <a:p>
            <a:pPr lvl="1"/>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E07D57-DB38-4FF6-85D7-AB861651F4C1}" type="datetime1">
              <a:rPr kumimoji="0" lang="en-US" sz="1200" b="0" i="0" u="none" strike="noStrike" kern="1200" cap="none" spc="0" normalizeH="0" baseline="0" noProof="0" smtClean="0">
                <a:ln>
                  <a:noFill/>
                </a:ln>
                <a:solidFill>
                  <a:prstClr val="white"/>
                </a:solidFill>
                <a:effectLst/>
                <a:uLnTx/>
                <a:uFillTx/>
                <a:latin typeface="Helvetica" pitchFamily="2" charset="0"/>
                <a:cs typeface="Helvetica"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5/4/2017</a:t>
            </a:fld>
            <a:endParaRPr kumimoji="0" lang="en-US" sz="1200" b="0" i="0" u="none" strike="noStrike" kern="1200" cap="none" spc="0" normalizeH="0" baseline="0" noProof="0" dirty="0">
              <a:ln>
                <a:noFill/>
              </a:ln>
              <a:solidFill>
                <a:prstClr val="white"/>
              </a:solidFill>
              <a:effectLst/>
              <a:uLnTx/>
              <a:uFillTx/>
              <a:latin typeface="Helvetica" pitchFamily="2" charset="0"/>
              <a:cs typeface="Helvetica" pitchFamily="2" charset="0"/>
            </a:endParaRPr>
          </a:p>
        </p:txBody>
      </p:sp>
    </p:spTree>
    <p:extLst>
      <p:ext uri="{BB962C8B-B14F-4D97-AF65-F5344CB8AC3E}">
        <p14:creationId xmlns:p14="http://schemas.microsoft.com/office/powerpoint/2010/main" val="326983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r>
              <a:rPr lang="en-US" dirty="0" smtClean="0"/>
              <a:t>Finding the sweet spo</a:t>
            </a:r>
            <a:r>
              <a:rPr lang="en-US" dirty="0"/>
              <a:t>t</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778B0F-0E35-47A4-A81E-F236CAC5E938}" type="datetime1">
              <a:rPr kumimoji="0" lang="en-US" sz="1200" b="0" i="0" u="none" strike="noStrike" kern="1200" cap="none" spc="0" normalizeH="0" baseline="0" noProof="0" smtClean="0">
                <a:ln>
                  <a:noFill/>
                </a:ln>
                <a:solidFill>
                  <a:prstClr val="white"/>
                </a:solidFill>
                <a:effectLst/>
                <a:uLnTx/>
                <a:uFillTx/>
                <a:latin typeface="Helvetica" pitchFamily="2" charset="0"/>
                <a:cs typeface="Helvetica"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5/4/2017</a:t>
            </a:fld>
            <a:endParaRPr kumimoji="0" lang="en-US" sz="1200" b="0" i="0" u="none" strike="noStrike" kern="1200" cap="none" spc="0" normalizeH="0" baseline="0" noProof="0" dirty="0">
              <a:ln>
                <a:noFill/>
              </a:ln>
              <a:solidFill>
                <a:prstClr val="white"/>
              </a:solidFill>
              <a:effectLst/>
              <a:uLnTx/>
              <a:uFillTx/>
              <a:latin typeface="Helvetica" pitchFamily="2" charset="0"/>
              <a:cs typeface="Helvetica" pitchFamily="2" charset="0"/>
            </a:endParaRPr>
          </a:p>
        </p:txBody>
      </p:sp>
      <p:sp>
        <p:nvSpPr>
          <p:cNvPr id="7" name="Rectangle 1"/>
          <p:cNvSpPr>
            <a:spLocks noChangeArrowheads="1"/>
          </p:cNvSpPr>
          <p:nvPr/>
        </p:nvSpPr>
        <p:spPr bwMode="auto">
          <a:xfrm>
            <a:off x="1224136" y="25585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nvPr>
        </p:nvGraphicFramePr>
        <p:xfrm>
          <a:off x="685800" y="2912245"/>
          <a:ext cx="7848600" cy="3154680"/>
        </p:xfrm>
        <a:graphic>
          <a:graphicData uri="http://schemas.openxmlformats.org/drawingml/2006/table">
            <a:tbl>
              <a:tblPr firstRow="1" firstCol="1" bandRow="1">
                <a:tableStyleId>{5C22544A-7EE6-4342-B048-85BDC9FD1C3A}</a:tableStyleId>
              </a:tblPr>
              <a:tblGrid>
                <a:gridCol w="2341236">
                  <a:extLst>
                    <a:ext uri="{9D8B030D-6E8A-4147-A177-3AD203B41FA5}">
                      <a16:colId xmlns:a16="http://schemas.microsoft.com/office/drawing/2014/main" val="1523111903"/>
                    </a:ext>
                  </a:extLst>
                </a:gridCol>
                <a:gridCol w="816496">
                  <a:extLst>
                    <a:ext uri="{9D8B030D-6E8A-4147-A177-3AD203B41FA5}">
                      <a16:colId xmlns:a16="http://schemas.microsoft.com/office/drawing/2014/main" val="2391589993"/>
                    </a:ext>
                  </a:extLst>
                </a:gridCol>
                <a:gridCol w="925127">
                  <a:extLst>
                    <a:ext uri="{9D8B030D-6E8A-4147-A177-3AD203B41FA5}">
                      <a16:colId xmlns:a16="http://schemas.microsoft.com/office/drawing/2014/main" val="217874021"/>
                    </a:ext>
                  </a:extLst>
                </a:gridCol>
                <a:gridCol w="872067">
                  <a:extLst>
                    <a:ext uri="{9D8B030D-6E8A-4147-A177-3AD203B41FA5}">
                      <a16:colId xmlns:a16="http://schemas.microsoft.com/office/drawing/2014/main" val="1042530827"/>
                    </a:ext>
                  </a:extLst>
                </a:gridCol>
                <a:gridCol w="792787">
                  <a:extLst>
                    <a:ext uri="{9D8B030D-6E8A-4147-A177-3AD203B41FA5}">
                      <a16:colId xmlns:a16="http://schemas.microsoft.com/office/drawing/2014/main" val="454477829"/>
                    </a:ext>
                  </a:extLst>
                </a:gridCol>
                <a:gridCol w="1030624">
                  <a:extLst>
                    <a:ext uri="{9D8B030D-6E8A-4147-A177-3AD203B41FA5}">
                      <a16:colId xmlns:a16="http://schemas.microsoft.com/office/drawing/2014/main" val="1912813704"/>
                    </a:ext>
                  </a:extLst>
                </a:gridCol>
                <a:gridCol w="1070263">
                  <a:extLst>
                    <a:ext uri="{9D8B030D-6E8A-4147-A177-3AD203B41FA5}">
                      <a16:colId xmlns:a16="http://schemas.microsoft.com/office/drawing/2014/main" val="3547532414"/>
                    </a:ext>
                  </a:extLst>
                </a:gridCol>
              </a:tblGrid>
              <a:tr h="879397">
                <a:tc>
                  <a:txBody>
                    <a:bodyPr/>
                    <a:lstStyle/>
                    <a:p>
                      <a:pPr marL="0" marR="0" algn="ctr">
                        <a:lnSpc>
                          <a:spcPct val="115000"/>
                        </a:lnSpc>
                        <a:spcBef>
                          <a:spcPts val="0"/>
                        </a:spcBef>
                        <a:spcAft>
                          <a:spcPts val="1000"/>
                        </a:spcAft>
                      </a:pPr>
                      <a:r>
                        <a:rPr lang="en-US" sz="1800" dirty="0">
                          <a:effectLst/>
                        </a:rPr>
                        <a:t>Pediatric Quality Measure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rPr>
                        <a:t>HEDIS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rPr>
                        <a:t>CHIPRA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rPr>
                        <a:t>NH MCH 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smtClean="0">
                          <a:effectLst/>
                        </a:rPr>
                        <a:t>PCMH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rPr>
                        <a:t>NH Medicaid QI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rPr>
                        <a:t>MCO Perf. </a:t>
                      </a:r>
                      <a:r>
                        <a:rPr lang="en-US" sz="1800" dirty="0" err="1">
                          <a:effectLst/>
                        </a:rPr>
                        <a:t>Impr</a:t>
                      </a:r>
                      <a:r>
                        <a:rPr lang="en-US" sz="1800" dirty="0">
                          <a:effectLst/>
                        </a:rPr>
                        <a:t>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6651293"/>
                  </a:ext>
                </a:extLst>
              </a:tr>
              <a:tr h="358160">
                <a:tc>
                  <a:txBody>
                    <a:bodyPr/>
                    <a:lstStyle/>
                    <a:p>
                      <a:pPr marL="0" marR="0">
                        <a:lnSpc>
                          <a:spcPct val="115000"/>
                        </a:lnSpc>
                        <a:spcBef>
                          <a:spcPts val="0"/>
                        </a:spcBef>
                        <a:spcAft>
                          <a:spcPts val="1000"/>
                        </a:spcAft>
                      </a:pPr>
                      <a:r>
                        <a:rPr lang="en-US" sz="1800" dirty="0">
                          <a:effectLst/>
                        </a:rPr>
                        <a:t>Adolescent well-care visits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3042657"/>
                  </a:ext>
                </a:extLst>
              </a:tr>
              <a:tr h="879398">
                <a:tc>
                  <a:txBody>
                    <a:bodyPr/>
                    <a:lstStyle/>
                    <a:p>
                      <a:pPr marL="0" marR="0">
                        <a:lnSpc>
                          <a:spcPct val="115000"/>
                        </a:lnSpc>
                        <a:spcBef>
                          <a:spcPts val="0"/>
                        </a:spcBef>
                        <a:spcAft>
                          <a:spcPts val="1000"/>
                        </a:spcAft>
                      </a:pPr>
                      <a:r>
                        <a:rPr lang="en-US" sz="1800" dirty="0" smtClean="0">
                          <a:effectLst/>
                        </a:rPr>
                        <a:t>% </a:t>
                      </a:r>
                      <a:r>
                        <a:rPr lang="en-US" sz="1800" dirty="0">
                          <a:effectLst/>
                        </a:rPr>
                        <a:t>sexually active young women (16–24 </a:t>
                      </a:r>
                      <a:r>
                        <a:rPr lang="en-US" sz="1800" dirty="0" err="1">
                          <a:effectLst/>
                        </a:rPr>
                        <a:t>yrs</a:t>
                      </a:r>
                      <a:r>
                        <a:rPr lang="en-US" sz="1800" dirty="0">
                          <a:effectLst/>
                        </a:rPr>
                        <a:t>) tested for chlamydia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X (1MCO)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63189"/>
                  </a:ext>
                </a:extLst>
              </a:tr>
            </a:tbl>
          </a:graphicData>
        </a:graphic>
      </p:graphicFrame>
    </p:spTree>
    <p:extLst>
      <p:ext uri="{BB962C8B-B14F-4D97-AF65-F5344CB8AC3E}">
        <p14:creationId xmlns:p14="http://schemas.microsoft.com/office/powerpoint/2010/main" val="892851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ACC551-9D79-49C1-B9A0-EF0A64586A2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Phone </a:t>
            </a:r>
            <a:r>
              <a:rPr kumimoji="0" lang="en-US" sz="1800" b="0" i="0" u="none" strike="noStrike" kern="1200" cap="none" spc="0" normalizeH="0" baseline="0" noProof="0" dirty="0">
                <a:ln>
                  <a:noFill/>
                </a:ln>
                <a:solidFill>
                  <a:prstClr val="white"/>
                </a:solidFill>
                <a:effectLst/>
                <a:uLnTx/>
                <a:uFillTx/>
                <a:latin typeface="Calibri"/>
                <a:ea typeface="+mn-ea"/>
                <a:cs typeface="+mn-cs"/>
              </a:rPr>
              <a:t>#: (866) 865-2157</a:t>
            </a:r>
            <a:br>
              <a:rPr kumimoji="0" lang="en-US" sz="1800" b="0" i="0" u="none" strike="noStrike" kern="1200" cap="none" spc="0" normalizeH="0" baseline="0" noProof="0" dirty="0">
                <a:ln>
                  <a:noFill/>
                </a:ln>
                <a:solidFill>
                  <a:prstClr val="white"/>
                </a:solidFill>
                <a:effectLst/>
                <a:uLnTx/>
                <a:uFillTx/>
                <a:latin typeface="Calibri"/>
                <a:ea typeface="+mn-ea"/>
                <a:cs typeface="+mn-cs"/>
              </a:rPr>
            </a:br>
            <a:r>
              <a:rPr kumimoji="0" lang="en-US" sz="1800" b="0" i="0" u="none" strike="noStrike" kern="1200" cap="none" spc="0" normalizeH="0" baseline="0" noProof="0" dirty="0">
                <a:ln>
                  <a:noFill/>
                </a:ln>
                <a:solidFill>
                  <a:prstClr val="white"/>
                </a:solidFill>
                <a:effectLst/>
                <a:uLnTx/>
                <a:uFillTx/>
                <a:latin typeface="Calibri"/>
                <a:ea typeface="+mn-ea"/>
                <a:cs typeface="+mn-cs"/>
              </a:rPr>
              <a:t/>
            </a:r>
            <a:br>
              <a:rPr kumimoji="0" lang="en-US" sz="1800" b="0" i="0" u="none" strike="noStrike" kern="1200" cap="none" spc="0" normalizeH="0" baseline="0" noProof="0" dirty="0">
                <a:ln>
                  <a:noFill/>
                </a:ln>
                <a:solidFill>
                  <a:prstClr val="white"/>
                </a:solidFill>
                <a:effectLst/>
                <a:uLnTx/>
                <a:uFillTx/>
                <a:latin typeface="Calibri"/>
                <a:ea typeface="+mn-ea"/>
                <a:cs typeface="+mn-cs"/>
              </a:rPr>
            </a:br>
            <a:r>
              <a:rPr kumimoji="0" lang="en-US" sz="1800" b="1" i="0" u="none" strike="noStrike" kern="1200" cap="none" spc="0" normalizeH="0" baseline="0" noProof="0" dirty="0">
                <a:ln>
                  <a:noFill/>
                </a:ln>
                <a:solidFill>
                  <a:prstClr val="white"/>
                </a:solidFill>
                <a:effectLst/>
                <a:uLnTx/>
                <a:uFillTx/>
                <a:latin typeface="Calibri"/>
                <a:ea typeface="+mn-ea"/>
                <a:cs typeface="+mn-cs"/>
              </a:rPr>
              <a:t>Conference Code</a:t>
            </a:r>
            <a:r>
              <a:rPr kumimoji="0" lang="en-US" sz="1800" b="0" i="0" u="none" strike="noStrike" kern="1200" cap="none" spc="0" normalizeH="0" baseline="0" noProof="0" dirty="0">
                <a:ln>
                  <a:noFill/>
                </a:ln>
                <a:solidFill>
                  <a:prstClr val="white"/>
                </a:solidFill>
                <a:effectLst/>
                <a:uLnTx/>
                <a:uFillTx/>
                <a:latin typeface="Calibri"/>
                <a:ea typeface="+mn-ea"/>
                <a:cs typeface="+mn-cs"/>
              </a:rPr>
              <a:t>: 867-002-3759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Phone </a:t>
            </a:r>
            <a:r>
              <a:rPr kumimoji="0" lang="en-US" sz="1800" b="0" i="0" u="none" strike="noStrike" kern="1200" cap="none" spc="0" normalizeH="0" baseline="0" noProof="0" dirty="0">
                <a:ln>
                  <a:noFill/>
                </a:ln>
                <a:solidFill>
                  <a:prstClr val="white"/>
                </a:solidFill>
                <a:effectLst/>
                <a:uLnTx/>
                <a:uFillTx/>
                <a:latin typeface="Calibri"/>
                <a:ea typeface="+mn-ea"/>
                <a:cs typeface="+mn-cs"/>
              </a:rPr>
              <a:t>#: (866) 865-2157</a:t>
            </a:r>
            <a:br>
              <a:rPr kumimoji="0" lang="en-US" sz="1800" b="0" i="0" u="none" strike="noStrike" kern="1200" cap="none" spc="0" normalizeH="0" baseline="0" noProof="0" dirty="0">
                <a:ln>
                  <a:noFill/>
                </a:ln>
                <a:solidFill>
                  <a:prstClr val="white"/>
                </a:solidFill>
                <a:effectLst/>
                <a:uLnTx/>
                <a:uFillTx/>
                <a:latin typeface="Calibri"/>
                <a:ea typeface="+mn-ea"/>
                <a:cs typeface="+mn-cs"/>
              </a:rPr>
            </a:br>
            <a:r>
              <a:rPr kumimoji="0" lang="en-US" sz="1800" b="0" i="0" u="none" strike="noStrike" kern="1200" cap="none" spc="0" normalizeH="0" baseline="0" noProof="0" dirty="0">
                <a:ln>
                  <a:noFill/>
                </a:ln>
                <a:solidFill>
                  <a:prstClr val="white"/>
                </a:solidFill>
                <a:effectLst/>
                <a:uLnTx/>
                <a:uFillTx/>
                <a:latin typeface="Calibri"/>
                <a:ea typeface="+mn-ea"/>
                <a:cs typeface="+mn-cs"/>
              </a:rPr>
              <a:t/>
            </a:r>
            <a:br>
              <a:rPr kumimoji="0" lang="en-US" sz="1800" b="0" i="0" u="none" strike="noStrike" kern="1200" cap="none" spc="0" normalizeH="0" baseline="0" noProof="0" dirty="0">
                <a:ln>
                  <a:noFill/>
                </a:ln>
                <a:solidFill>
                  <a:prstClr val="white"/>
                </a:solidFill>
                <a:effectLst/>
                <a:uLnTx/>
                <a:uFillTx/>
                <a:latin typeface="Calibri"/>
                <a:ea typeface="+mn-ea"/>
                <a:cs typeface="+mn-cs"/>
              </a:rPr>
            </a:br>
            <a:r>
              <a:rPr kumimoji="0" lang="en-US" sz="1800" b="1" i="0" u="none" strike="noStrike" kern="1200" cap="none" spc="0" normalizeH="0" baseline="0" noProof="0" dirty="0">
                <a:ln>
                  <a:noFill/>
                </a:ln>
                <a:solidFill>
                  <a:prstClr val="white"/>
                </a:solidFill>
                <a:effectLst/>
                <a:uLnTx/>
                <a:uFillTx/>
                <a:latin typeface="Calibri"/>
                <a:ea typeface="+mn-ea"/>
                <a:cs typeface="+mn-cs"/>
              </a:rPr>
              <a:t>Conference Code</a:t>
            </a:r>
            <a:r>
              <a:rPr kumimoji="0" lang="en-US" sz="1800" b="0" i="0" u="none" strike="noStrike" kern="1200" cap="none" spc="0" normalizeH="0" baseline="0" noProof="0" dirty="0">
                <a:ln>
                  <a:noFill/>
                </a:ln>
                <a:solidFill>
                  <a:prstClr val="white"/>
                </a:solidFill>
                <a:effectLst/>
                <a:uLnTx/>
                <a:uFillTx/>
                <a:latin typeface="Calibri"/>
                <a:ea typeface="+mn-ea"/>
                <a:cs typeface="+mn-cs"/>
              </a:rPr>
              <a:t>: 867-002-3759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9" y="2438400"/>
            <a:ext cx="9144000" cy="5408623"/>
          </a:xfrm>
          <a:prstGeom prst="rect">
            <a:avLst/>
          </a:prstGeom>
        </p:spPr>
      </p:pic>
      <p:sp>
        <p:nvSpPr>
          <p:cNvPr id="6" name="TextBox 5"/>
          <p:cNvSpPr txBox="1"/>
          <p:nvPr/>
        </p:nvSpPr>
        <p:spPr>
          <a:xfrm>
            <a:off x="533400" y="879990"/>
            <a:ext cx="8077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charset="0"/>
                <a:ea typeface="Arial" charset="0"/>
                <a:cs typeface="Arial" charset="0"/>
              </a:rPr>
              <a:t>Questions???</a:t>
            </a:r>
            <a:endParaRPr kumimoji="0" lang="en-US" sz="2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114803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Phone </a:t>
            </a:r>
            <a:r>
              <a:rPr lang="en-US" dirty="0"/>
              <a:t>#: (866) 865-2157</a:t>
            </a:r>
            <a:br>
              <a:rPr lang="en-US" dirty="0"/>
            </a:br>
            <a:r>
              <a:rPr lang="en-US" dirty="0"/>
              <a:t/>
            </a:r>
            <a:br>
              <a:rPr lang="en-US" dirty="0"/>
            </a:br>
            <a:r>
              <a:rPr lang="en-US" b="1" dirty="0"/>
              <a:t>Conference Code</a:t>
            </a:r>
            <a:r>
              <a:rPr lang="en-US" dirty="0"/>
              <a:t>: 867-002-3759</a:t>
            </a:r>
          </a:p>
          <a:p>
            <a:pPr algn="ctr"/>
            <a:r>
              <a:rPr lang="en-US" b="1" dirty="0"/>
              <a:t>Phone </a:t>
            </a:r>
            <a:r>
              <a:rPr lang="en-US" dirty="0"/>
              <a:t>#: (866) 865-2157</a:t>
            </a:r>
            <a:br>
              <a:rPr lang="en-US" dirty="0"/>
            </a:br>
            <a:r>
              <a:rPr lang="en-US" dirty="0"/>
              <a:t/>
            </a:r>
            <a:br>
              <a:rPr lang="en-US" dirty="0"/>
            </a:br>
            <a:r>
              <a:rPr lang="en-US" b="1" dirty="0"/>
              <a:t>Conference Code</a:t>
            </a:r>
            <a:r>
              <a:rPr lang="en-US" dirty="0"/>
              <a:t>: 867-002-3759</a:t>
            </a:r>
          </a:p>
          <a:p>
            <a:pPr algn="ctr"/>
            <a:endParaRPr lang="en-US" dirty="0"/>
          </a:p>
        </p:txBody>
      </p:sp>
      <p:sp>
        <p:nvSpPr>
          <p:cNvPr id="12" name="Rectangle 11"/>
          <p:cNvSpPr/>
          <p:nvPr/>
        </p:nvSpPr>
        <p:spPr>
          <a:xfrm>
            <a:off x="609600" y="457200"/>
            <a:ext cx="800100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489" r="1737" b="2000"/>
          <a:stretch/>
        </p:blipFill>
        <p:spPr>
          <a:xfrm>
            <a:off x="1295400" y="951763"/>
            <a:ext cx="4953000" cy="3733800"/>
          </a:xfrm>
        </p:spPr>
      </p:pic>
      <p:sp>
        <p:nvSpPr>
          <p:cNvPr id="6" name="TextBox 5"/>
          <p:cNvSpPr txBox="1"/>
          <p:nvPr/>
        </p:nvSpPr>
        <p:spPr>
          <a:xfrm>
            <a:off x="1363858" y="4890673"/>
            <a:ext cx="6492483" cy="1323439"/>
          </a:xfrm>
          <a:prstGeom prst="rect">
            <a:avLst/>
          </a:prstGeom>
          <a:noFill/>
        </p:spPr>
        <p:txBody>
          <a:bodyPr wrap="none" rtlCol="0">
            <a:spAutoFit/>
          </a:bodyPr>
          <a:lstStyle/>
          <a:p>
            <a:r>
              <a:rPr lang="en-US" sz="4400" dirty="0" smtClean="0">
                <a:solidFill>
                  <a:schemeClr val="accent6"/>
                </a:solidFill>
                <a:latin typeface="Arial" charset="0"/>
                <a:ea typeface="Arial" charset="0"/>
                <a:cs typeface="Arial" charset="0"/>
              </a:rPr>
              <a:t>Managing partnerships</a:t>
            </a:r>
            <a:r>
              <a:rPr lang="is-IS" sz="4400" dirty="0" smtClean="0">
                <a:solidFill>
                  <a:schemeClr val="accent6"/>
                </a:solidFill>
                <a:latin typeface="Arial" charset="0"/>
                <a:ea typeface="Arial" charset="0"/>
                <a:cs typeface="Arial" charset="0"/>
              </a:rPr>
              <a:t>…</a:t>
            </a:r>
          </a:p>
          <a:p>
            <a:r>
              <a:rPr lang="en-US" sz="3600" dirty="0" smtClean="0">
                <a:solidFill>
                  <a:schemeClr val="accent6"/>
                </a:solidFill>
                <a:latin typeface="Arial" charset="0"/>
                <a:ea typeface="Arial" charset="0"/>
                <a:cs typeface="Arial" charset="0"/>
              </a:rPr>
              <a:t>Easy as herding cats</a:t>
            </a:r>
            <a:endParaRPr lang="en-US" sz="3600" dirty="0">
              <a:solidFill>
                <a:srgbClr val="52A220"/>
              </a:solidFill>
              <a:latin typeface="Arial" charset="0"/>
              <a:ea typeface="Arial" charset="0"/>
              <a:cs typeface="Arial" charset="0"/>
            </a:endParaRPr>
          </a:p>
        </p:txBody>
      </p:sp>
    </p:spTree>
    <p:extLst>
      <p:ext uri="{BB962C8B-B14F-4D97-AF65-F5344CB8AC3E}">
        <p14:creationId xmlns:p14="http://schemas.microsoft.com/office/powerpoint/2010/main" val="1994854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295400"/>
            <a:ext cx="3035126" cy="369332"/>
          </a:xfrm>
          <a:prstGeom prst="rect">
            <a:avLst/>
          </a:prstGeom>
          <a:noFill/>
        </p:spPr>
        <p:txBody>
          <a:bodyPr wrap="none" rtlCol="0">
            <a:spAutoFit/>
          </a:bodyPr>
          <a:lstStyle/>
          <a:p>
            <a:r>
              <a:rPr lang="en-US" dirty="0" smtClean="0">
                <a:solidFill>
                  <a:schemeClr val="bg1"/>
                </a:solidFill>
              </a:rPr>
              <a:t>Work with enthusiastic people</a:t>
            </a:r>
            <a:endParaRPr lang="en-US" dirty="0">
              <a:solidFill>
                <a:schemeClr val="bg1"/>
              </a:solidFill>
            </a:endParaRPr>
          </a:p>
        </p:txBody>
      </p:sp>
      <p:sp>
        <p:nvSpPr>
          <p:cNvPr id="11" name="Rectangle 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Phone </a:t>
            </a:r>
            <a:r>
              <a:rPr lang="en-US" dirty="0">
                <a:solidFill>
                  <a:schemeClr val="bg1"/>
                </a:solidFill>
              </a:rPr>
              <a:t>#: (866) 865-2157</a:t>
            </a:r>
            <a:br>
              <a:rPr lang="en-US" dirty="0">
                <a:solidFill>
                  <a:schemeClr val="bg1"/>
                </a:solidFill>
              </a:rPr>
            </a:br>
            <a:r>
              <a:rPr lang="en-US" dirty="0">
                <a:solidFill>
                  <a:schemeClr val="bg1"/>
                </a:solidFill>
              </a:rPr>
              <a:t/>
            </a:r>
            <a:br>
              <a:rPr lang="en-US" dirty="0">
                <a:solidFill>
                  <a:schemeClr val="bg1"/>
                </a:solidFill>
              </a:rPr>
            </a:br>
            <a:r>
              <a:rPr lang="en-US" b="1" dirty="0">
                <a:solidFill>
                  <a:schemeClr val="bg1"/>
                </a:solidFill>
              </a:rPr>
              <a:t>Conference Code</a:t>
            </a:r>
            <a:r>
              <a:rPr lang="en-US" dirty="0">
                <a:solidFill>
                  <a:schemeClr val="bg1"/>
                </a:solidFill>
              </a:rPr>
              <a:t>: 867-002-3759</a:t>
            </a:r>
          </a:p>
          <a:p>
            <a:pPr algn="ctr"/>
            <a:r>
              <a:rPr lang="en-US" b="1" dirty="0">
                <a:solidFill>
                  <a:schemeClr val="bg1"/>
                </a:solidFill>
              </a:rPr>
              <a:t>Phone </a:t>
            </a:r>
            <a:r>
              <a:rPr lang="en-US" dirty="0">
                <a:solidFill>
                  <a:schemeClr val="bg1"/>
                </a:solidFill>
              </a:rPr>
              <a:t>#: (866) 865-2157</a:t>
            </a:r>
            <a:br>
              <a:rPr lang="en-US" dirty="0">
                <a:solidFill>
                  <a:schemeClr val="bg1"/>
                </a:solidFill>
              </a:rPr>
            </a:br>
            <a:r>
              <a:rPr lang="en-US" dirty="0">
                <a:solidFill>
                  <a:schemeClr val="bg1"/>
                </a:solidFill>
              </a:rPr>
              <a:t/>
            </a:r>
            <a:br>
              <a:rPr lang="en-US" dirty="0">
                <a:solidFill>
                  <a:schemeClr val="bg1"/>
                </a:solidFill>
              </a:rPr>
            </a:br>
            <a:r>
              <a:rPr lang="en-US" b="1" dirty="0">
                <a:solidFill>
                  <a:schemeClr val="bg1"/>
                </a:solidFill>
              </a:rPr>
              <a:t>Conference Code</a:t>
            </a:r>
            <a:r>
              <a:rPr lang="en-US" dirty="0">
                <a:solidFill>
                  <a:schemeClr val="bg1"/>
                </a:solidFill>
              </a:rPr>
              <a:t>: 867-002-3759</a:t>
            </a:r>
          </a:p>
          <a:p>
            <a:pPr algn="ctr"/>
            <a:endParaRPr lang="en-US" dirty="0">
              <a:solidFill>
                <a:schemeClr val="bg1"/>
              </a:solidFill>
            </a:endParaRPr>
          </a:p>
        </p:txBody>
      </p:sp>
      <p:sp>
        <p:nvSpPr>
          <p:cNvPr id="26" name="Rectangle 25"/>
          <p:cNvSpPr/>
          <p:nvPr/>
        </p:nvSpPr>
        <p:spPr>
          <a:xfrm>
            <a:off x="571500" y="495502"/>
            <a:ext cx="8001000" cy="4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p:cNvSpPr txBox="1"/>
          <p:nvPr/>
        </p:nvSpPr>
        <p:spPr>
          <a:xfrm>
            <a:off x="929849" y="5475574"/>
            <a:ext cx="7284302" cy="769441"/>
          </a:xfrm>
          <a:prstGeom prst="rect">
            <a:avLst/>
          </a:prstGeom>
          <a:noFill/>
        </p:spPr>
        <p:txBody>
          <a:bodyPr wrap="none" rtlCol="0">
            <a:spAutoFit/>
          </a:bodyPr>
          <a:lstStyle/>
          <a:p>
            <a:r>
              <a:rPr lang="en-US" sz="4400" smtClean="0">
                <a:solidFill>
                  <a:schemeClr val="accent6"/>
                </a:solidFill>
                <a:latin typeface="Arial" charset="0"/>
                <a:ea typeface="Arial" charset="0"/>
                <a:cs typeface="Arial" charset="0"/>
              </a:rPr>
              <a:t>SUCCESSFUL Partnerships</a:t>
            </a:r>
            <a:endParaRPr lang="en-US" sz="4400" dirty="0" smtClean="0">
              <a:solidFill>
                <a:schemeClr val="accent6"/>
              </a:solidFill>
              <a:latin typeface="Arial" charset="0"/>
              <a:ea typeface="Arial" charset="0"/>
              <a:cs typeface="Arial" charset="0"/>
            </a:endParaRPr>
          </a:p>
        </p:txBody>
      </p:sp>
      <p:sp>
        <p:nvSpPr>
          <p:cNvPr id="7" name="TextBox 6"/>
          <p:cNvSpPr txBox="1"/>
          <p:nvPr/>
        </p:nvSpPr>
        <p:spPr>
          <a:xfrm>
            <a:off x="4792467" y="2383575"/>
            <a:ext cx="2195666" cy="369332"/>
          </a:xfrm>
          <a:prstGeom prst="rect">
            <a:avLst/>
          </a:prstGeom>
          <a:noFill/>
        </p:spPr>
        <p:txBody>
          <a:bodyPr wrap="none" rtlCol="0">
            <a:spAutoFit/>
          </a:bodyPr>
          <a:lstStyle/>
          <a:p>
            <a:r>
              <a:rPr lang="en-US" dirty="0" smtClean="0">
                <a:solidFill>
                  <a:schemeClr val="bg1"/>
                </a:solidFill>
              </a:rPr>
              <a:t>Find common ground</a:t>
            </a:r>
            <a:endParaRPr lang="en-US" dirty="0">
              <a:solidFill>
                <a:schemeClr val="bg1"/>
              </a:solidFill>
            </a:endParaRPr>
          </a:p>
        </p:txBody>
      </p:sp>
      <p:sp>
        <p:nvSpPr>
          <p:cNvPr id="8" name="TextBox 7"/>
          <p:cNvSpPr txBox="1"/>
          <p:nvPr/>
        </p:nvSpPr>
        <p:spPr>
          <a:xfrm>
            <a:off x="2365035" y="3289638"/>
            <a:ext cx="2578335" cy="369332"/>
          </a:xfrm>
          <a:prstGeom prst="rect">
            <a:avLst/>
          </a:prstGeom>
          <a:noFill/>
        </p:spPr>
        <p:txBody>
          <a:bodyPr wrap="none" rtlCol="0">
            <a:spAutoFit/>
          </a:bodyPr>
          <a:lstStyle/>
          <a:p>
            <a:r>
              <a:rPr lang="en-US" dirty="0" smtClean="0">
                <a:solidFill>
                  <a:schemeClr val="bg1"/>
                </a:solidFill>
              </a:rPr>
              <a:t>Focus on areas of passion</a:t>
            </a:r>
            <a:endParaRPr lang="en-US" dirty="0">
              <a:solidFill>
                <a:schemeClr val="bg1"/>
              </a:solidFill>
            </a:endParaRPr>
          </a:p>
        </p:txBody>
      </p:sp>
      <p:sp>
        <p:nvSpPr>
          <p:cNvPr id="9" name="TextBox 8"/>
          <p:cNvSpPr txBox="1"/>
          <p:nvPr/>
        </p:nvSpPr>
        <p:spPr>
          <a:xfrm>
            <a:off x="1879124" y="4280578"/>
            <a:ext cx="3709349" cy="369332"/>
          </a:xfrm>
          <a:prstGeom prst="rect">
            <a:avLst/>
          </a:prstGeom>
          <a:noFill/>
        </p:spPr>
        <p:txBody>
          <a:bodyPr wrap="none" rtlCol="0">
            <a:spAutoFit/>
          </a:bodyPr>
          <a:lstStyle/>
          <a:p>
            <a:r>
              <a:rPr lang="en-US" dirty="0" smtClean="0">
                <a:solidFill>
                  <a:schemeClr val="bg1"/>
                </a:solidFill>
              </a:rPr>
              <a:t>Connect with partner needs/interests</a:t>
            </a:r>
            <a:endParaRPr lang="en-US" dirty="0">
              <a:solidFill>
                <a:schemeClr val="bg1"/>
              </a:solidFill>
            </a:endParaRPr>
          </a:p>
        </p:txBody>
      </p:sp>
      <p:sp>
        <p:nvSpPr>
          <p:cNvPr id="13" name="TextBox 12"/>
          <p:cNvSpPr txBox="1"/>
          <p:nvPr/>
        </p:nvSpPr>
        <p:spPr>
          <a:xfrm>
            <a:off x="1347936" y="1682234"/>
            <a:ext cx="1679049" cy="369332"/>
          </a:xfrm>
          <a:prstGeom prst="rect">
            <a:avLst/>
          </a:prstGeom>
          <a:noFill/>
        </p:spPr>
        <p:txBody>
          <a:bodyPr wrap="none" rtlCol="0">
            <a:spAutoFit/>
          </a:bodyPr>
          <a:lstStyle/>
          <a:p>
            <a:r>
              <a:rPr lang="en-US" dirty="0" smtClean="0">
                <a:solidFill>
                  <a:schemeClr val="bg1"/>
                </a:solidFill>
              </a:rPr>
              <a:t>Get buy-in early</a:t>
            </a:r>
            <a:endParaRPr lang="en-US" dirty="0">
              <a:solidFill>
                <a:schemeClr val="bg1"/>
              </a:solidFill>
            </a:endParaRPr>
          </a:p>
        </p:txBody>
      </p:sp>
      <p:sp>
        <p:nvSpPr>
          <p:cNvPr id="14" name="TextBox 13"/>
          <p:cNvSpPr txBox="1"/>
          <p:nvPr/>
        </p:nvSpPr>
        <p:spPr>
          <a:xfrm>
            <a:off x="4032367" y="1849399"/>
            <a:ext cx="3665234" cy="369332"/>
          </a:xfrm>
          <a:prstGeom prst="rect">
            <a:avLst/>
          </a:prstGeom>
          <a:noFill/>
        </p:spPr>
        <p:txBody>
          <a:bodyPr wrap="none" rtlCol="0">
            <a:spAutoFit/>
          </a:bodyPr>
          <a:lstStyle/>
          <a:p>
            <a:r>
              <a:rPr lang="en-US" dirty="0" smtClean="0">
                <a:solidFill>
                  <a:schemeClr val="bg1"/>
                </a:solidFill>
              </a:rPr>
              <a:t>Help others working on similar issues</a:t>
            </a:r>
            <a:endParaRPr lang="en-US" dirty="0">
              <a:solidFill>
                <a:schemeClr val="bg1"/>
              </a:solidFill>
            </a:endParaRPr>
          </a:p>
        </p:txBody>
      </p:sp>
      <p:sp>
        <p:nvSpPr>
          <p:cNvPr id="15" name="TextBox 14"/>
          <p:cNvSpPr txBox="1"/>
          <p:nvPr/>
        </p:nvSpPr>
        <p:spPr>
          <a:xfrm>
            <a:off x="1367928" y="2711136"/>
            <a:ext cx="2199192" cy="369332"/>
          </a:xfrm>
          <a:prstGeom prst="rect">
            <a:avLst/>
          </a:prstGeom>
          <a:noFill/>
        </p:spPr>
        <p:txBody>
          <a:bodyPr wrap="none" rtlCol="0">
            <a:spAutoFit/>
          </a:bodyPr>
          <a:lstStyle/>
          <a:p>
            <a:r>
              <a:rPr lang="en-US" dirty="0" smtClean="0">
                <a:solidFill>
                  <a:schemeClr val="bg1"/>
                </a:solidFill>
              </a:rPr>
              <a:t>Tap existing networks</a:t>
            </a:r>
            <a:endParaRPr lang="en-US" dirty="0">
              <a:solidFill>
                <a:schemeClr val="bg1"/>
              </a:solidFill>
            </a:endParaRPr>
          </a:p>
        </p:txBody>
      </p:sp>
      <p:sp>
        <p:nvSpPr>
          <p:cNvPr id="16" name="TextBox 15"/>
          <p:cNvSpPr txBox="1"/>
          <p:nvPr/>
        </p:nvSpPr>
        <p:spPr>
          <a:xfrm>
            <a:off x="3952502" y="2834931"/>
            <a:ext cx="2559290" cy="369332"/>
          </a:xfrm>
          <a:prstGeom prst="rect">
            <a:avLst/>
          </a:prstGeom>
          <a:noFill/>
        </p:spPr>
        <p:txBody>
          <a:bodyPr wrap="none" rtlCol="0">
            <a:spAutoFit/>
          </a:bodyPr>
          <a:lstStyle/>
          <a:p>
            <a:r>
              <a:rPr lang="en-US" dirty="0" smtClean="0">
                <a:solidFill>
                  <a:schemeClr val="bg1"/>
                </a:solidFill>
              </a:rPr>
              <a:t>Share ownership &amp; credit</a:t>
            </a:r>
            <a:endParaRPr lang="en-US" dirty="0">
              <a:solidFill>
                <a:schemeClr val="bg1"/>
              </a:solidFill>
            </a:endParaRPr>
          </a:p>
        </p:txBody>
      </p:sp>
      <p:sp>
        <p:nvSpPr>
          <p:cNvPr id="17" name="TextBox 16"/>
          <p:cNvSpPr txBox="1"/>
          <p:nvPr/>
        </p:nvSpPr>
        <p:spPr>
          <a:xfrm>
            <a:off x="5864984" y="3372137"/>
            <a:ext cx="1506182" cy="369332"/>
          </a:xfrm>
          <a:prstGeom prst="rect">
            <a:avLst/>
          </a:prstGeom>
          <a:noFill/>
        </p:spPr>
        <p:txBody>
          <a:bodyPr wrap="none" rtlCol="0">
            <a:spAutoFit/>
          </a:bodyPr>
          <a:lstStyle/>
          <a:p>
            <a:r>
              <a:rPr lang="en-US" dirty="0" smtClean="0">
                <a:solidFill>
                  <a:schemeClr val="bg1"/>
                </a:solidFill>
              </a:rPr>
              <a:t>Keep it simple</a:t>
            </a:r>
            <a:endParaRPr lang="en-US" dirty="0">
              <a:solidFill>
                <a:schemeClr val="bg1"/>
              </a:solidFill>
            </a:endParaRPr>
          </a:p>
        </p:txBody>
      </p:sp>
      <p:sp>
        <p:nvSpPr>
          <p:cNvPr id="18" name="TextBox 17"/>
          <p:cNvSpPr txBox="1"/>
          <p:nvPr/>
        </p:nvSpPr>
        <p:spPr>
          <a:xfrm>
            <a:off x="5220999" y="3923106"/>
            <a:ext cx="3085075" cy="369332"/>
          </a:xfrm>
          <a:prstGeom prst="rect">
            <a:avLst/>
          </a:prstGeom>
          <a:noFill/>
        </p:spPr>
        <p:txBody>
          <a:bodyPr wrap="none" rtlCol="0">
            <a:spAutoFit/>
          </a:bodyPr>
          <a:lstStyle/>
          <a:p>
            <a:r>
              <a:rPr lang="en-US" smtClean="0">
                <a:solidFill>
                  <a:schemeClr val="bg1"/>
                </a:solidFill>
              </a:rPr>
              <a:t>Invest in managing partnership</a:t>
            </a:r>
            <a:endParaRPr lang="en-US" dirty="0">
              <a:solidFill>
                <a:schemeClr val="bg1"/>
              </a:solidFill>
            </a:endParaRPr>
          </a:p>
        </p:txBody>
      </p:sp>
      <p:sp>
        <p:nvSpPr>
          <p:cNvPr id="19" name="TextBox 18"/>
          <p:cNvSpPr txBox="1"/>
          <p:nvPr/>
        </p:nvSpPr>
        <p:spPr>
          <a:xfrm>
            <a:off x="1488537" y="787878"/>
            <a:ext cx="4490525" cy="369332"/>
          </a:xfrm>
          <a:prstGeom prst="rect">
            <a:avLst/>
          </a:prstGeom>
          <a:noFill/>
        </p:spPr>
        <p:txBody>
          <a:bodyPr wrap="none" rtlCol="0">
            <a:spAutoFit/>
          </a:bodyPr>
          <a:lstStyle/>
          <a:p>
            <a:r>
              <a:rPr lang="en-US" dirty="0" smtClean="0">
                <a:solidFill>
                  <a:schemeClr val="bg1"/>
                </a:solidFill>
              </a:rPr>
              <a:t>Get to know each other (relationships matter)</a:t>
            </a:r>
            <a:endParaRPr lang="en-US" dirty="0">
              <a:solidFill>
                <a:schemeClr val="bg1"/>
              </a:solidFill>
            </a:endParaRPr>
          </a:p>
        </p:txBody>
      </p:sp>
      <p:sp>
        <p:nvSpPr>
          <p:cNvPr id="21" name="TextBox 20"/>
          <p:cNvSpPr txBox="1"/>
          <p:nvPr/>
        </p:nvSpPr>
        <p:spPr>
          <a:xfrm>
            <a:off x="1011103" y="2206871"/>
            <a:ext cx="3507370" cy="369332"/>
          </a:xfrm>
          <a:prstGeom prst="rect">
            <a:avLst/>
          </a:prstGeom>
          <a:noFill/>
        </p:spPr>
        <p:txBody>
          <a:bodyPr wrap="none" rtlCol="0">
            <a:spAutoFit/>
          </a:bodyPr>
          <a:lstStyle/>
          <a:p>
            <a:r>
              <a:rPr lang="en-US" dirty="0" smtClean="0">
                <a:solidFill>
                  <a:schemeClr val="bg1"/>
                </a:solidFill>
              </a:rPr>
              <a:t>Help partners do what they do best</a:t>
            </a:r>
            <a:endParaRPr lang="en-US" dirty="0">
              <a:solidFill>
                <a:schemeClr val="bg1"/>
              </a:solidFill>
            </a:endParaRPr>
          </a:p>
        </p:txBody>
      </p:sp>
      <p:sp>
        <p:nvSpPr>
          <p:cNvPr id="22" name="TextBox 21"/>
          <p:cNvSpPr txBox="1"/>
          <p:nvPr/>
        </p:nvSpPr>
        <p:spPr>
          <a:xfrm>
            <a:off x="1097344" y="3770429"/>
            <a:ext cx="3334887" cy="369332"/>
          </a:xfrm>
          <a:prstGeom prst="rect">
            <a:avLst/>
          </a:prstGeom>
          <a:noFill/>
        </p:spPr>
        <p:txBody>
          <a:bodyPr wrap="none" rtlCol="0">
            <a:spAutoFit/>
          </a:bodyPr>
          <a:lstStyle/>
          <a:p>
            <a:r>
              <a:rPr lang="en-US" dirty="0" smtClean="0">
                <a:solidFill>
                  <a:schemeClr val="bg1"/>
                </a:solidFill>
              </a:rPr>
              <a:t>Create clear roles</a:t>
            </a:r>
            <a:r>
              <a:rPr lang="en-US" smtClean="0">
                <a:solidFill>
                  <a:schemeClr val="bg1"/>
                </a:solidFill>
              </a:rPr>
              <a:t>, responsibilities</a:t>
            </a:r>
            <a:endParaRPr lang="en-US" dirty="0">
              <a:solidFill>
                <a:schemeClr val="bg1"/>
              </a:solidFill>
            </a:endParaRPr>
          </a:p>
        </p:txBody>
      </p:sp>
      <p:sp>
        <p:nvSpPr>
          <p:cNvPr id="23" name="TextBox 22"/>
          <p:cNvSpPr txBox="1"/>
          <p:nvPr/>
        </p:nvSpPr>
        <p:spPr>
          <a:xfrm>
            <a:off x="2019840" y="1256163"/>
            <a:ext cx="2498633" cy="369332"/>
          </a:xfrm>
          <a:prstGeom prst="rect">
            <a:avLst/>
          </a:prstGeom>
          <a:noFill/>
        </p:spPr>
        <p:txBody>
          <a:bodyPr wrap="none" rtlCol="0">
            <a:spAutoFit/>
          </a:bodyPr>
          <a:lstStyle/>
          <a:p>
            <a:r>
              <a:rPr lang="en-US" dirty="0" smtClean="0">
                <a:solidFill>
                  <a:schemeClr val="bg1"/>
                </a:solidFill>
              </a:rPr>
              <a:t>Link, bridge, align efforts</a:t>
            </a:r>
            <a:endParaRPr lang="en-US" dirty="0">
              <a:solidFill>
                <a:schemeClr val="bg1"/>
              </a:solidFill>
            </a:endParaRPr>
          </a:p>
        </p:txBody>
      </p:sp>
      <p:sp>
        <p:nvSpPr>
          <p:cNvPr id="24" name="TextBox 23"/>
          <p:cNvSpPr txBox="1"/>
          <p:nvPr/>
        </p:nvSpPr>
        <p:spPr>
          <a:xfrm>
            <a:off x="1229318" y="4730500"/>
            <a:ext cx="2135969" cy="369332"/>
          </a:xfrm>
          <a:prstGeom prst="rect">
            <a:avLst/>
          </a:prstGeom>
          <a:noFill/>
        </p:spPr>
        <p:txBody>
          <a:bodyPr wrap="none" rtlCol="0">
            <a:spAutoFit/>
          </a:bodyPr>
          <a:lstStyle/>
          <a:p>
            <a:r>
              <a:rPr lang="en-US" dirty="0" smtClean="0">
                <a:solidFill>
                  <a:schemeClr val="bg1"/>
                </a:solidFill>
              </a:rPr>
              <a:t>Start with quick wins</a:t>
            </a:r>
            <a:endParaRPr lang="en-US" dirty="0">
              <a:solidFill>
                <a:schemeClr val="bg1"/>
              </a:solidFill>
            </a:endParaRPr>
          </a:p>
        </p:txBody>
      </p:sp>
      <p:sp>
        <p:nvSpPr>
          <p:cNvPr id="25" name="TextBox 24"/>
          <p:cNvSpPr txBox="1"/>
          <p:nvPr/>
        </p:nvSpPr>
        <p:spPr>
          <a:xfrm>
            <a:off x="3964865" y="4723972"/>
            <a:ext cx="4505721" cy="369332"/>
          </a:xfrm>
          <a:prstGeom prst="rect">
            <a:avLst/>
          </a:prstGeom>
          <a:noFill/>
        </p:spPr>
        <p:txBody>
          <a:bodyPr wrap="none" rtlCol="0">
            <a:spAutoFit/>
          </a:bodyPr>
          <a:lstStyle/>
          <a:p>
            <a:r>
              <a:rPr lang="en-US" dirty="0" smtClean="0">
                <a:solidFill>
                  <a:schemeClr val="bg1"/>
                </a:solidFill>
              </a:rPr>
              <a:t>Measure &amp; share progress, accomplishments</a:t>
            </a:r>
            <a:endParaRPr lang="en-US" dirty="0">
              <a:solidFill>
                <a:schemeClr val="bg1"/>
              </a:solidFill>
            </a:endParaRPr>
          </a:p>
        </p:txBody>
      </p:sp>
      <p:sp>
        <p:nvSpPr>
          <p:cNvPr id="27" name="TextBox 26"/>
          <p:cNvSpPr txBox="1"/>
          <p:nvPr/>
        </p:nvSpPr>
        <p:spPr>
          <a:xfrm>
            <a:off x="5130372" y="1169457"/>
            <a:ext cx="3232103" cy="369332"/>
          </a:xfrm>
          <a:prstGeom prst="rect">
            <a:avLst/>
          </a:prstGeom>
          <a:noFill/>
        </p:spPr>
        <p:txBody>
          <a:bodyPr wrap="none" rtlCol="0">
            <a:spAutoFit/>
          </a:bodyPr>
          <a:lstStyle/>
          <a:p>
            <a:r>
              <a:rPr lang="en-US" dirty="0" smtClean="0">
                <a:solidFill>
                  <a:schemeClr val="bg1"/>
                </a:solidFill>
              </a:rPr>
              <a:t>Partner with </a:t>
            </a:r>
            <a:r>
              <a:rPr lang="en-US" smtClean="0">
                <a:solidFill>
                  <a:schemeClr val="bg1"/>
                </a:solidFill>
              </a:rPr>
              <a:t>enthusiastic people</a:t>
            </a:r>
            <a:endParaRPr lang="en-US" dirty="0">
              <a:solidFill>
                <a:schemeClr val="bg1"/>
              </a:solidFill>
            </a:endParaRPr>
          </a:p>
        </p:txBody>
      </p:sp>
    </p:spTree>
    <p:extLst>
      <p:ext uri="{BB962C8B-B14F-4D97-AF65-F5344CB8AC3E}">
        <p14:creationId xmlns:p14="http://schemas.microsoft.com/office/powerpoint/2010/main" val="115692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Partnerships</a:t>
            </a:r>
            <a:endParaRPr lang="en-US" dirty="0"/>
          </a:p>
        </p:txBody>
      </p:sp>
      <p:sp>
        <p:nvSpPr>
          <p:cNvPr id="3" name="Content Placeholder 2"/>
          <p:cNvSpPr>
            <a:spLocks noGrp="1"/>
          </p:cNvSpPr>
          <p:nvPr>
            <p:ph idx="1"/>
          </p:nvPr>
        </p:nvSpPr>
        <p:spPr/>
        <p:txBody>
          <a:bodyPr>
            <a:normAutofit/>
          </a:bodyPr>
          <a:lstStyle/>
          <a:p>
            <a:pPr marL="514350" indent="-457200"/>
            <a:r>
              <a:rPr lang="en-US" b="0" dirty="0" smtClean="0"/>
              <a:t>Coordinate improvement efforts</a:t>
            </a:r>
          </a:p>
          <a:p>
            <a:pPr marL="914400" lvl="1" indent="-457200"/>
            <a:r>
              <a:rPr lang="en-US" b="0" dirty="0" smtClean="0"/>
              <a:t>Reduce redundancy</a:t>
            </a:r>
          </a:p>
          <a:p>
            <a:pPr marL="914400" lvl="1" indent="-457200"/>
            <a:endParaRPr lang="en-US" sz="1000" b="0" dirty="0" smtClean="0"/>
          </a:p>
          <a:p>
            <a:pPr marL="514350" indent="-457200"/>
            <a:r>
              <a:rPr lang="en-US" b="0" dirty="0" smtClean="0"/>
              <a:t>Facilitates spread of improvement</a:t>
            </a:r>
          </a:p>
          <a:p>
            <a:pPr marL="514350" indent="-457200"/>
            <a:endParaRPr lang="en-US" sz="1000" b="0" dirty="0" smtClean="0"/>
          </a:p>
          <a:p>
            <a:pPr marL="514350" indent="-457200"/>
            <a:r>
              <a:rPr lang="en-US" b="0" dirty="0" smtClean="0"/>
              <a:t>Creates linkages between stakeholders and draw on varied expertise</a:t>
            </a:r>
          </a:p>
          <a:p>
            <a:pPr marL="514350" indent="-457200"/>
            <a:endParaRPr lang="en-US" sz="1000" b="0" dirty="0" smtClean="0"/>
          </a:p>
          <a:p>
            <a:pPr marL="514350" indent="-457200"/>
            <a:r>
              <a:rPr lang="en-US" b="0" dirty="0" smtClean="0"/>
              <a:t>Innovation</a:t>
            </a:r>
            <a:endParaRPr lang="en-US" b="0"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03191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387"/>
            <a:ext cx="8229600" cy="1143000"/>
          </a:xfrm>
        </p:spPr>
        <p:txBody>
          <a:bodyPr/>
          <a:lstStyle/>
          <a:p>
            <a:r>
              <a:rPr lang="en-US" dirty="0" smtClean="0"/>
              <a:t>Identifying Partners</a:t>
            </a:r>
            <a:endParaRPr lang="en-US" dirty="0"/>
          </a:p>
        </p:txBody>
      </p:sp>
      <p:sp>
        <p:nvSpPr>
          <p:cNvPr id="3" name="Content Placeholder 2"/>
          <p:cNvSpPr>
            <a:spLocks noGrp="1"/>
          </p:cNvSpPr>
          <p:nvPr>
            <p:ph idx="1"/>
          </p:nvPr>
        </p:nvSpPr>
        <p:spPr>
          <a:xfrm>
            <a:off x="304800" y="1576387"/>
            <a:ext cx="8382000" cy="4525963"/>
          </a:xfrm>
        </p:spPr>
        <p:txBody>
          <a:bodyPr>
            <a:normAutofit/>
          </a:bodyPr>
          <a:lstStyle/>
          <a:p>
            <a:r>
              <a:rPr lang="en-US" b="0" dirty="0" smtClean="0"/>
              <a:t>Organizations that are active in AYA health</a:t>
            </a:r>
          </a:p>
          <a:p>
            <a:pPr lvl="1"/>
            <a:r>
              <a:rPr lang="en-US" sz="2400" b="0" dirty="0" smtClean="0"/>
              <a:t>State Agencies (Health, Education, Medicaid)</a:t>
            </a:r>
            <a:endParaRPr lang="en-US" sz="2400" b="0" dirty="0"/>
          </a:p>
          <a:p>
            <a:pPr lvl="1"/>
            <a:r>
              <a:rPr lang="en-US" sz="2400" b="0" dirty="0" smtClean="0"/>
              <a:t>Local professional organizations (AAP, AAFP)</a:t>
            </a:r>
          </a:p>
          <a:p>
            <a:pPr lvl="1"/>
            <a:r>
              <a:rPr lang="en-US" sz="2400" b="0" dirty="0"/>
              <a:t>Health care professional &amp; </a:t>
            </a:r>
            <a:r>
              <a:rPr lang="en-US" sz="2400" b="0" dirty="0" smtClean="0"/>
              <a:t>organizations</a:t>
            </a:r>
          </a:p>
          <a:p>
            <a:pPr lvl="1"/>
            <a:r>
              <a:rPr lang="en-US" sz="2400" b="0" dirty="0" smtClean="0"/>
              <a:t>Improvement Partnerships/QI Organizations</a:t>
            </a:r>
            <a:endParaRPr lang="en-US" sz="2400" b="0" dirty="0"/>
          </a:p>
          <a:p>
            <a:pPr lvl="1"/>
            <a:r>
              <a:rPr lang="en-US" sz="2400" b="0" dirty="0"/>
              <a:t>Academic Institutions</a:t>
            </a:r>
          </a:p>
          <a:p>
            <a:pPr lvl="1"/>
            <a:r>
              <a:rPr lang="en-US" sz="2400" b="0" dirty="0"/>
              <a:t>Insurers &amp; other health care payers</a:t>
            </a:r>
          </a:p>
          <a:p>
            <a:pPr lvl="1"/>
            <a:r>
              <a:rPr lang="en-US" sz="2400" b="0" dirty="0"/>
              <a:t>Policy makers</a:t>
            </a:r>
          </a:p>
          <a:p>
            <a:pPr lvl="1"/>
            <a:r>
              <a:rPr lang="en-US" sz="2400" b="0" dirty="0"/>
              <a:t>Patient/Family </a:t>
            </a:r>
            <a:r>
              <a:rPr lang="en-US" sz="2400" b="0" dirty="0" smtClean="0"/>
              <a:t>organizations</a:t>
            </a:r>
          </a:p>
          <a:p>
            <a:pPr lvl="1"/>
            <a:r>
              <a:rPr lang="en-US" sz="2400" b="0" dirty="0" smtClean="0"/>
              <a:t>AYA advocacy groups</a:t>
            </a:r>
            <a:endParaRPr lang="en-US" sz="2400" b="0"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7788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34" y="228600"/>
            <a:ext cx="7772400" cy="1143000"/>
          </a:xfrm>
        </p:spPr>
        <p:txBody>
          <a:bodyPr/>
          <a:lstStyle/>
          <a:p>
            <a:r>
              <a:rPr lang="en-US" dirty="0" smtClean="0"/>
              <a:t>Potential Partners</a:t>
            </a:r>
            <a:r>
              <a:rPr lang="en-US" smtClean="0"/>
              <a:t>, Interests </a:t>
            </a:r>
            <a:r>
              <a:rPr lang="en-US" dirty="0" smtClean="0"/>
              <a:t>&amp; Contributions</a:t>
            </a:r>
            <a:endParaRPr lang="en-US"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7</a:t>
            </a:fld>
            <a:endParaRPr lang="en-US" dirty="0">
              <a:solidFill>
                <a:prstClr val="black"/>
              </a:solidFill>
            </a:endParaRPr>
          </a:p>
        </p:txBody>
      </p:sp>
      <p:pic>
        <p:nvPicPr>
          <p:cNvPr id="7" name="Content Placeholder 6"/>
          <p:cNvPicPr>
            <a:picLocks noGrp="1" noChangeAspect="1"/>
          </p:cNvPicPr>
          <p:nvPr>
            <p:ph idx="1"/>
          </p:nvPr>
        </p:nvPicPr>
        <p:blipFill>
          <a:blip r:embed="rId2"/>
          <a:stretch>
            <a:fillRect/>
          </a:stretch>
        </p:blipFill>
        <p:spPr>
          <a:xfrm>
            <a:off x="304800" y="1534882"/>
            <a:ext cx="7924800" cy="4291473"/>
          </a:xfrm>
          <a:prstGeom prst="rect">
            <a:avLst/>
          </a:prstGeom>
        </p:spPr>
      </p:pic>
    </p:spTree>
    <p:extLst>
      <p:ext uri="{BB962C8B-B14F-4D97-AF65-F5344CB8AC3E}">
        <p14:creationId xmlns:p14="http://schemas.microsoft.com/office/powerpoint/2010/main" val="85817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Government Perspective</a:t>
            </a:r>
            <a:endParaRPr lang="en-US" dirty="0"/>
          </a:p>
        </p:txBody>
      </p:sp>
      <p:sp>
        <p:nvSpPr>
          <p:cNvPr id="3" name="Content Placeholder 2"/>
          <p:cNvSpPr>
            <a:spLocks noGrp="1"/>
          </p:cNvSpPr>
          <p:nvPr>
            <p:ph idx="1"/>
          </p:nvPr>
        </p:nvSpPr>
        <p:spPr>
          <a:xfrm>
            <a:off x="746760" y="1319349"/>
            <a:ext cx="7924800" cy="4525963"/>
          </a:xfrm>
        </p:spPr>
        <p:txBody>
          <a:bodyPr>
            <a:normAutofit fontScale="92500"/>
          </a:bodyPr>
          <a:lstStyle/>
          <a:p>
            <a:r>
              <a:rPr lang="en-US" altLang="en-US" b="0" dirty="0"/>
              <a:t>Collaboration increases delivery system  efficiency &amp;  </a:t>
            </a:r>
            <a:r>
              <a:rPr lang="en-US" altLang="en-US" b="0" dirty="0" smtClean="0"/>
              <a:t>effectiveness; decreases cost</a:t>
            </a:r>
          </a:p>
          <a:p>
            <a:endParaRPr lang="en-US" altLang="en-US" sz="1000" b="0" dirty="0"/>
          </a:p>
          <a:p>
            <a:r>
              <a:rPr lang="en-US" altLang="en-US" b="0" dirty="0"/>
              <a:t>Accountability – value for public </a:t>
            </a:r>
            <a:r>
              <a:rPr lang="en-US" altLang="en-US" b="0" dirty="0" smtClean="0"/>
              <a:t>funds</a:t>
            </a:r>
          </a:p>
          <a:p>
            <a:endParaRPr lang="en-US" altLang="en-US" sz="1000" b="0" dirty="0"/>
          </a:p>
          <a:p>
            <a:r>
              <a:rPr lang="en-US" altLang="en-US" b="0" dirty="0"/>
              <a:t>Focus on underserved </a:t>
            </a:r>
            <a:r>
              <a:rPr lang="en-US" altLang="en-US" b="0" dirty="0" smtClean="0"/>
              <a:t>populations</a:t>
            </a:r>
          </a:p>
          <a:p>
            <a:endParaRPr lang="en-US" altLang="en-US" sz="1100" b="0" dirty="0"/>
          </a:p>
          <a:p>
            <a:r>
              <a:rPr lang="en-US" altLang="en-US" b="0" dirty="0"/>
              <a:t>Coordination of </a:t>
            </a:r>
            <a:r>
              <a:rPr lang="en-US" altLang="en-US" b="0" dirty="0" smtClean="0"/>
              <a:t>services</a:t>
            </a:r>
          </a:p>
          <a:p>
            <a:endParaRPr lang="en-US" altLang="en-US" sz="1100" b="0" dirty="0"/>
          </a:p>
          <a:p>
            <a:r>
              <a:rPr lang="en-US" altLang="en-US" b="0" dirty="0"/>
              <a:t>Improved outcomes for citizens – </a:t>
            </a:r>
            <a:r>
              <a:rPr lang="en-US" altLang="en-US" b="0" dirty="0" smtClean="0"/>
              <a:t>           link </a:t>
            </a:r>
            <a:r>
              <a:rPr lang="en-US" altLang="en-US" b="0" dirty="0"/>
              <a:t>to state results and priorities</a:t>
            </a:r>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4657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Practitioner Perspective</a:t>
            </a:r>
            <a:endParaRPr lang="en-US" dirty="0"/>
          </a:p>
        </p:txBody>
      </p:sp>
      <p:sp>
        <p:nvSpPr>
          <p:cNvPr id="3" name="Content Placeholder 2"/>
          <p:cNvSpPr>
            <a:spLocks noGrp="1"/>
          </p:cNvSpPr>
          <p:nvPr>
            <p:ph idx="1"/>
          </p:nvPr>
        </p:nvSpPr>
        <p:spPr>
          <a:xfrm>
            <a:off x="533400" y="1332411"/>
            <a:ext cx="7772400" cy="4525963"/>
          </a:xfrm>
        </p:spPr>
        <p:txBody>
          <a:bodyPr>
            <a:noAutofit/>
          </a:bodyPr>
          <a:lstStyle/>
          <a:p>
            <a:pPr>
              <a:lnSpc>
                <a:spcPct val="110000"/>
              </a:lnSpc>
            </a:pPr>
            <a:r>
              <a:rPr lang="en-US" altLang="en-US" b="0" dirty="0" smtClean="0"/>
              <a:t>Want to improve care delivery but lack time, expertise, resources</a:t>
            </a:r>
          </a:p>
          <a:p>
            <a:pPr>
              <a:lnSpc>
                <a:spcPct val="110000"/>
              </a:lnSpc>
            </a:pPr>
            <a:r>
              <a:rPr lang="en-US" altLang="en-US" b="0" dirty="0" smtClean="0"/>
              <a:t>Want to coordinate care and reduce redundancies</a:t>
            </a:r>
          </a:p>
          <a:p>
            <a:pPr>
              <a:lnSpc>
                <a:spcPct val="110000"/>
              </a:lnSpc>
            </a:pPr>
            <a:r>
              <a:rPr lang="en-US" altLang="en-US" b="0" dirty="0" smtClean="0"/>
              <a:t>Need to meet certification requirements </a:t>
            </a:r>
          </a:p>
          <a:p>
            <a:pPr>
              <a:lnSpc>
                <a:spcPct val="110000"/>
              </a:lnSpc>
            </a:pPr>
            <a:r>
              <a:rPr lang="en-US" altLang="en-US" b="0" dirty="0" smtClean="0"/>
              <a:t>Need to respond to regulatory/ reimbursement mandates</a:t>
            </a:r>
            <a:endParaRPr lang="en-US" altLang="en-US" b="0"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63682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5072</TotalTime>
  <Words>1876</Words>
  <Application>Microsoft Office PowerPoint</Application>
  <PresentationFormat>On-screen Show (4:3)</PresentationFormat>
  <Paragraphs>267</Paragraphs>
  <Slides>25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Adobe Gothic Std B</vt:lpstr>
      <vt:lpstr>Arial</vt:lpstr>
      <vt:lpstr>Arial Black</vt:lpstr>
      <vt:lpstr>Calibri</vt:lpstr>
      <vt:lpstr>Courier New</vt:lpstr>
      <vt:lpstr>Helvetica</vt:lpstr>
      <vt:lpstr>Times New Roman</vt:lpstr>
      <vt:lpstr>Wingdings</vt:lpstr>
      <vt:lpstr>1_Office Theme</vt:lpstr>
      <vt:lpstr>Custom Design</vt:lpstr>
      <vt:lpstr>Thème Office</vt:lpstr>
      <vt:lpstr>Strengthening Systems &amp; Partnerships</vt:lpstr>
      <vt:lpstr>PowerPoint Presentation</vt:lpstr>
      <vt:lpstr>PowerPoint Presentation</vt:lpstr>
      <vt:lpstr>PowerPoint Presentation</vt:lpstr>
      <vt:lpstr>Benefits of Partnerships</vt:lpstr>
      <vt:lpstr>Identifying Partners</vt:lpstr>
      <vt:lpstr>Potential Partners, Interests &amp; Contributions</vt:lpstr>
      <vt:lpstr>State Government Perspective</vt:lpstr>
      <vt:lpstr>Practitioner Perspective</vt:lpstr>
      <vt:lpstr>Insurer Perspective</vt:lpstr>
      <vt:lpstr>Lessons Learned from NIPN*</vt:lpstr>
      <vt:lpstr>PowerPoint Presentation</vt:lpstr>
      <vt:lpstr>PowerPoint Presentation</vt:lpstr>
      <vt:lpstr>Stakeholder Engagement: the NH Experience   </vt:lpstr>
      <vt:lpstr>Agenda</vt:lpstr>
      <vt:lpstr>Pediatric improvement partnership is….</vt:lpstr>
      <vt:lpstr>What Do Improvement Partnerships Do?</vt:lpstr>
      <vt:lpstr>NH Pediatric Improvement Partnership</vt:lpstr>
      <vt:lpstr>Perspective Sharing of Team…</vt:lpstr>
      <vt:lpstr>Building Engagement</vt:lpstr>
      <vt:lpstr>Building Engagement</vt:lpstr>
      <vt:lpstr>Maintaining Engagement</vt:lpstr>
      <vt:lpstr>Tips</vt:lpstr>
      <vt:lpstr>Tips</vt:lpstr>
      <vt:lpstr>PowerPoint Presentation</vt:lpstr>
    </vt:vector>
  </TitlesOfParts>
  <Company>AMCHP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state team name]</dc:title>
  <dc:creator>Iliana White</dc:creator>
  <cp:lastModifiedBy>Wallace-Brodeur, Rachel R</cp:lastModifiedBy>
  <cp:revision>1009</cp:revision>
  <cp:lastPrinted>2016-11-15T15:58:23Z</cp:lastPrinted>
  <dcterms:created xsi:type="dcterms:W3CDTF">2015-09-09T20:48:50Z</dcterms:created>
  <dcterms:modified xsi:type="dcterms:W3CDTF">2017-05-04T15:07:45Z</dcterms:modified>
</cp:coreProperties>
</file>