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5" r:id="rId6"/>
  </p:sldMasterIdLst>
  <p:notesMasterIdLst>
    <p:notesMasterId r:id="rId39"/>
  </p:notesMasterIdLst>
  <p:handoutMasterIdLst>
    <p:handoutMasterId r:id="rId40"/>
  </p:handoutMasterIdLst>
  <p:sldIdLst>
    <p:sldId id="469" r:id="rId7"/>
    <p:sldId id="496" r:id="rId8"/>
    <p:sldId id="502" r:id="rId9"/>
    <p:sldId id="494" r:id="rId10"/>
    <p:sldId id="500" r:id="rId11"/>
    <p:sldId id="504" r:id="rId12"/>
    <p:sldId id="493" r:id="rId13"/>
    <p:sldId id="507" r:id="rId14"/>
    <p:sldId id="495" r:id="rId15"/>
    <p:sldId id="498" r:id="rId16"/>
    <p:sldId id="497" r:id="rId17"/>
    <p:sldId id="505" r:id="rId18"/>
    <p:sldId id="499" r:id="rId19"/>
    <p:sldId id="514" r:id="rId20"/>
    <p:sldId id="509" r:id="rId21"/>
    <p:sldId id="508" r:id="rId22"/>
    <p:sldId id="473" r:id="rId23"/>
    <p:sldId id="470" r:id="rId24"/>
    <p:sldId id="472" r:id="rId25"/>
    <p:sldId id="474" r:id="rId26"/>
    <p:sldId id="475" r:id="rId27"/>
    <p:sldId id="477" r:id="rId28"/>
    <p:sldId id="476" r:id="rId29"/>
    <p:sldId id="478" r:id="rId30"/>
    <p:sldId id="480" r:id="rId31"/>
    <p:sldId id="483" r:id="rId32"/>
    <p:sldId id="482" r:id="rId33"/>
    <p:sldId id="484" r:id="rId34"/>
    <p:sldId id="487" r:id="rId35"/>
    <p:sldId id="486" r:id="rId36"/>
    <p:sldId id="490" r:id="rId37"/>
    <p:sldId id="513" r:id="rId38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3072">
          <p15:clr>
            <a:srgbClr val="A4A3A4"/>
          </p15:clr>
        </p15:guide>
        <p15:guide id="4" pos="3360">
          <p15:clr>
            <a:srgbClr val="A4A3A4"/>
          </p15:clr>
        </p15:guide>
        <p15:guide id="5" orient="horz" pos="576">
          <p15:clr>
            <a:srgbClr val="A4A3A4"/>
          </p15:clr>
        </p15:guide>
        <p15:guide id="6" orient="horz" pos="3600" userDrawn="1">
          <p15:clr>
            <a:srgbClr val="A4A3A4"/>
          </p15:clr>
        </p15:guide>
        <p15:guide id="8" orient="horz" pos="1008">
          <p15:clr>
            <a:srgbClr val="A4A3A4"/>
          </p15:clr>
        </p15:guide>
        <p15:guide id="9" orient="horz" pos="2400">
          <p15:clr>
            <a:srgbClr val="A4A3A4"/>
          </p15:clr>
        </p15:guide>
        <p15:guide id="10" orient="horz" pos="816">
          <p15:clr>
            <a:srgbClr val="A4A3A4"/>
          </p15:clr>
        </p15:guide>
        <p15:guide id="11" pos="3024">
          <p15:clr>
            <a:srgbClr val="A4A3A4"/>
          </p15:clr>
        </p15:guide>
        <p15:guide id="1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9AAA"/>
    <a:srgbClr val="7AB3C3"/>
    <a:srgbClr val="D70019"/>
    <a:srgbClr val="FAD385"/>
    <a:srgbClr val="DFC186"/>
    <a:srgbClr val="08223F"/>
    <a:srgbClr val="EEA82F"/>
    <a:srgbClr val="31859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31" autoAdjust="0"/>
    <p:restoredTop sz="96208" autoAdjust="0"/>
  </p:normalViewPr>
  <p:slideViewPr>
    <p:cSldViewPr>
      <p:cViewPr varScale="1">
        <p:scale>
          <a:sx n="99" d="100"/>
          <a:sy n="99" d="100"/>
        </p:scale>
        <p:origin x="752" y="184"/>
      </p:cViewPr>
      <p:guideLst>
        <p:guide orient="horz" pos="864"/>
        <p:guide pos="384"/>
        <p:guide orient="horz" pos="3072"/>
        <p:guide pos="3360"/>
        <p:guide orient="horz" pos="576"/>
        <p:guide orient="horz" pos="3600"/>
        <p:guide orient="horz" pos="1008"/>
        <p:guide orient="horz" pos="2400"/>
        <p:guide orient="horz" pos="816"/>
        <p:guide pos="302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513" y="0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95A6E-65F9-4E0A-B378-53D47488DED9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3" y="8829675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61C6B-0786-45E2-AA1C-E1D6284EB5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263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FC4B749-A3C4-44DC-A220-4EC96539E23C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A80FF04-1B34-48F5-BAAF-9846DB37B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821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6099E-B69B-4C11-866B-69EC8A0BC372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ACC551-9D79-49C1-B9A0-EF0A64586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6099E-B69B-4C11-866B-69EC8A0BC372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ACC551-9D79-49C1-B9A0-EF0A64586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6099E-B69B-4C11-866B-69EC8A0BC372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ACC551-9D79-49C1-B9A0-EF0A64586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6099E-B69B-4C11-866B-69EC8A0BC372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ACC551-9D79-49C1-B9A0-EF0A64586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1216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5ACE-5D88-7843-9922-4053CEB5C4E3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5734C-E5B8-5A40-A795-8D9C69D3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38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5ACE-5D88-7843-9922-4053CEB5C4E3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5734C-E5B8-5A40-A795-8D9C69D3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553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5ACE-5D88-7843-9922-4053CEB5C4E3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5734C-E5B8-5A40-A795-8D9C69D3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7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5ACE-5D88-7843-9922-4053CEB5C4E3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5734C-E5B8-5A40-A795-8D9C69D3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332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5ACE-5D88-7843-9922-4053CEB5C4E3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5734C-E5B8-5A40-A795-8D9C69D3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311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5ACE-5D88-7843-9922-4053CEB5C4E3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5734C-E5B8-5A40-A795-8D9C69D3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99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6099E-B69B-4C11-866B-69EC8A0BC372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ACC551-9D79-49C1-B9A0-EF0A64586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5ACE-5D88-7843-9922-4053CEB5C4E3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5734C-E5B8-5A40-A795-8D9C69D3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78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5ACE-5D88-7843-9922-4053CEB5C4E3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5734C-E5B8-5A40-A795-8D9C69D3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5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5ACE-5D88-7843-9922-4053CEB5C4E3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5734C-E5B8-5A40-A795-8D9C69D3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89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5ACE-5D88-7843-9922-4053CEB5C4E3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5734C-E5B8-5A40-A795-8D9C69D3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40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5ACE-5D88-7843-9922-4053CEB5C4E3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5734C-E5B8-5A40-A795-8D9C69D3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793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5ACE-5D88-7843-9922-4053CEB5C4E3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5734C-E5B8-5A40-A795-8D9C69D3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840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219200"/>
          </a:xfrm>
        </p:spPr>
        <p:txBody>
          <a:bodyPr/>
          <a:lstStyle>
            <a:lvl1pPr algn="l">
              <a:lnSpc>
                <a:spcPct val="95000"/>
              </a:lnSpc>
              <a:defRPr sz="2200">
                <a:solidFill>
                  <a:srgbClr val="0822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800"/>
              </a:spcAft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6099E-B69B-4C11-866B-69EC8A0BC372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ACC551-9D79-49C1-B9A0-EF0A64586A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51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6099E-B69B-4C11-866B-69EC8A0BC372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ACC551-9D79-49C1-B9A0-EF0A64586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3733800" cy="4297363"/>
          </a:xfrm>
        </p:spPr>
        <p:txBody>
          <a:bodyPr/>
          <a:lstStyle>
            <a:lvl1pPr marL="344488" indent="-344488">
              <a:buFont typeface="Arial"/>
              <a:buChar char="•"/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657600" cy="42973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6099E-B69B-4C11-866B-69EC8A0BC372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ACC551-9D79-49C1-B9A0-EF0A64586A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219200"/>
          </a:xfrm>
        </p:spPr>
        <p:txBody>
          <a:bodyPr/>
          <a:lstStyle>
            <a:lvl1pPr algn="l">
              <a:lnSpc>
                <a:spcPct val="95000"/>
              </a:lnSpc>
              <a:defRPr sz="2200">
                <a:solidFill>
                  <a:srgbClr val="0822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495800" y="1447800"/>
            <a:ext cx="3962400" cy="685800"/>
          </a:xfrm>
          <a:prstGeom prst="rect">
            <a:avLst/>
          </a:prstGeom>
          <a:solidFill>
            <a:srgbClr val="D7001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81000" y="1447800"/>
            <a:ext cx="3962400" cy="685800"/>
          </a:xfrm>
          <a:prstGeom prst="rect">
            <a:avLst/>
          </a:prstGeom>
          <a:solidFill>
            <a:srgbClr val="0822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733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810000" cy="3951288"/>
          </a:xfrm>
        </p:spPr>
        <p:txBody>
          <a:bodyPr/>
          <a:lstStyle>
            <a:lvl1pPr marL="225425" indent="-225425"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660775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225425" indent="-225425"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6099E-B69B-4C11-866B-69EC8A0BC372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ACC551-9D79-49C1-B9A0-EF0A64586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6099E-B69B-4C11-866B-69EC8A0BC372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ACC551-9D79-49C1-B9A0-EF0A64586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6099E-B69B-4C11-866B-69EC8A0BC372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ACC551-9D79-49C1-B9A0-EF0A64586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66099E-B69B-4C11-866B-69EC8A0BC372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ACC551-9D79-49C1-B9A0-EF0A64586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17637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YAHNRC2_Type.jp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5834901"/>
            <a:ext cx="1765300" cy="870699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V="1">
            <a:off x="8686800" y="922338"/>
            <a:ext cx="0" cy="4792662"/>
          </a:xfrm>
          <a:prstGeom prst="line">
            <a:avLst/>
          </a:prstGeom>
          <a:ln w="19050" cmpd="sng">
            <a:solidFill>
              <a:srgbClr val="EEA8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 userDrawn="1"/>
        </p:nvSpPr>
        <p:spPr>
          <a:xfrm rot="19800000">
            <a:off x="8576237" y="720163"/>
            <a:ext cx="228600" cy="228600"/>
          </a:xfrm>
          <a:prstGeom prst="ellipse">
            <a:avLst/>
          </a:prstGeom>
          <a:solidFill>
            <a:srgbClr val="EEA8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09600" y="6393326"/>
            <a:ext cx="6629400" cy="7474"/>
          </a:xfrm>
          <a:prstGeom prst="line">
            <a:avLst/>
          </a:prstGeom>
          <a:ln w="38100" cmpd="sng">
            <a:solidFill>
              <a:srgbClr val="EEA8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 rot="19800000">
            <a:off x="422837" y="6282763"/>
            <a:ext cx="228600" cy="228600"/>
          </a:xfrm>
          <a:prstGeom prst="ellipse">
            <a:avLst/>
          </a:prstGeom>
          <a:solidFill>
            <a:srgbClr val="EEA8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3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2B9AAA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400"/>
        </a:spcBef>
        <a:spcAft>
          <a:spcPts val="600"/>
        </a:spcAft>
        <a:buClr>
          <a:srgbClr val="D70019"/>
        </a:buClr>
        <a:buSzPct val="130000"/>
        <a:buFont typeface="Arial"/>
        <a:buChar char="•"/>
        <a:defRPr sz="3200" b="1" i="0" kern="1200">
          <a:solidFill>
            <a:srgbClr val="08223F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lnSpc>
          <a:spcPct val="85000"/>
        </a:lnSpc>
        <a:spcBef>
          <a:spcPts val="300"/>
        </a:spcBef>
        <a:spcAft>
          <a:spcPts val="600"/>
        </a:spcAft>
        <a:buSzPct val="130000"/>
        <a:buFont typeface="Arial"/>
        <a:buChar char="•"/>
        <a:defRPr sz="2800" b="1" i="0" kern="1200">
          <a:solidFill>
            <a:srgbClr val="08223F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F5ACE-5D88-7843-9922-4053CEB5C4E3}" type="datetimeFigureOut">
              <a:rPr lang="en-US" smtClean="0"/>
              <a:pPr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5734C-E5B8-5A40-A795-8D9C69D3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0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404938"/>
            <a:ext cx="8153400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rgbClr val="8B8178"/>
                </a:solidFill>
              </a:rPr>
              <a:t>September 3, 2013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rgbClr val="8B8178"/>
                </a:solidFill>
              </a:rPr>
              <a:t>NIPN Learning Community Webinar  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1595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509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0509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29600" y="6248400"/>
            <a:ext cx="533400" cy="381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  <a:latin typeface="Tw Cen M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702C3F-D7FF-449C-9C1A-2234F31883AC}" type="slidenum">
              <a:rPr lang="en-US" altLang="en-US" sz="1400" b="1">
                <a:solidFill>
                  <a:srgbClr val="8B8178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 b="1" dirty="0">
              <a:solidFill>
                <a:srgbClr val="8B8178"/>
              </a:solidFill>
              <a:cs typeface="Arial" charset="0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600" y="6248400"/>
            <a:ext cx="8153400" cy="793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5737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"/>
        <a:defRPr sz="2900" kern="12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charset="2"/>
        <a:buChar char=""/>
        <a:defRPr sz="2600" kern="12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"/>
        <a:defRPr sz="2300" kern="12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charset="2"/>
        <a:buChar char=""/>
        <a:defRPr sz="2000" kern="12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charset="2"/>
        <a:buChar char=""/>
        <a:defRPr sz="2000" kern="12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E3A1-C8B5-0042-8F46-9C8777293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BAE1E-484F-2348-9AFE-87F147959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  <a:p>
            <a:r>
              <a:rPr lang="en-US" dirty="0"/>
              <a:t>MCHB Attendees</a:t>
            </a:r>
          </a:p>
          <a:p>
            <a:r>
              <a:rPr lang="en-US" dirty="0"/>
              <a:t>Youth Attendees (names not included)</a:t>
            </a:r>
          </a:p>
          <a:p>
            <a:r>
              <a:rPr lang="en-US" dirty="0"/>
              <a:t>NAB Members </a:t>
            </a:r>
          </a:p>
        </p:txBody>
      </p:sp>
    </p:spTree>
    <p:extLst>
      <p:ext uri="{BB962C8B-B14F-4D97-AF65-F5344CB8AC3E}">
        <p14:creationId xmlns:p14="http://schemas.microsoft.com/office/powerpoint/2010/main" val="3748308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BF2B7-4F2B-4C49-A2B5-0112A06B1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Caroline </a:t>
            </a:r>
            <a:r>
              <a:rPr lang="en-US" dirty="0" err="1"/>
              <a:t>Stampfel</a:t>
            </a:r>
            <a:r>
              <a:rPr lang="en-US" dirty="0"/>
              <a:t> </a:t>
            </a:r>
          </a:p>
        </p:txBody>
      </p:sp>
      <p:pic>
        <p:nvPicPr>
          <p:cNvPr id="6" name="Picture 5" descr="A picture containing indoor, person, sitting, person&#10;&#10;Description automatically generated">
            <a:extLst>
              <a:ext uri="{FF2B5EF4-FFF2-40B4-BE49-F238E27FC236}">
                <a16:creationId xmlns:a16="http://schemas.microsoft.com/office/drawing/2014/main" id="{1458DFCF-8EA0-5C42-82A3-8AB7E1A51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r="17045"/>
          <a:stretch/>
        </p:blipFill>
        <p:spPr>
          <a:xfrm rot="5400000">
            <a:off x="466029" y="1261810"/>
            <a:ext cx="3919979" cy="3834761"/>
          </a:xfrm>
          <a:prstGeom prst="rect">
            <a:avLst/>
          </a:prstGeom>
        </p:spPr>
      </p:pic>
      <p:pic>
        <p:nvPicPr>
          <p:cNvPr id="11" name="Content Placeholder 10" descr="A person wearing a hat and smiling at the camera&#10;&#10;Description automatically generated">
            <a:extLst>
              <a:ext uri="{FF2B5EF4-FFF2-40B4-BE49-F238E27FC236}">
                <a16:creationId xmlns:a16="http://schemas.microsoft.com/office/drawing/2014/main" id="{B43E8237-AE96-CB46-B05A-66A1F00D7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5402" y="1709199"/>
            <a:ext cx="3919979" cy="2939984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C60909-F6B7-514F-94A0-6EA608E3E178}"/>
              </a:ext>
            </a:extLst>
          </p:cNvPr>
          <p:cNvSpPr txBox="1"/>
          <p:nvPr/>
        </p:nvSpPr>
        <p:spPr>
          <a:xfrm>
            <a:off x="609600" y="532507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 have a box  of letters that my friends and I wrote to each other; some were sent via mail, and some were dropped in each other’s lockers. </a:t>
            </a:r>
          </a:p>
        </p:txBody>
      </p:sp>
    </p:spTree>
    <p:extLst>
      <p:ext uri="{BB962C8B-B14F-4D97-AF65-F5344CB8AC3E}">
        <p14:creationId xmlns:p14="http://schemas.microsoft.com/office/powerpoint/2010/main" val="919250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0E254-934E-F744-902E-D9DB12A48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Jason Schaub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856DC6-074A-8041-9695-736409AC8539}"/>
              </a:ext>
            </a:extLst>
          </p:cNvPr>
          <p:cNvSpPr txBox="1"/>
          <p:nvPr/>
        </p:nvSpPr>
        <p:spPr>
          <a:xfrm>
            <a:off x="685800" y="55626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Definitely began with the ”house phone”... but by college we were in the iPhone era. </a:t>
            </a:r>
          </a:p>
        </p:txBody>
      </p:sp>
      <p:pic>
        <p:nvPicPr>
          <p:cNvPr id="11" name="Content Placeholder 10" descr="A person in a blue shirt&#10;&#10;Description automatically generated">
            <a:extLst>
              <a:ext uri="{FF2B5EF4-FFF2-40B4-BE49-F238E27FC236}">
                <a16:creationId xmlns:a16="http://schemas.microsoft.com/office/drawing/2014/main" id="{50846AE2-4694-F94A-A417-0EC7FD961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95400"/>
            <a:ext cx="3509232" cy="3886200"/>
          </a:xfrm>
        </p:spPr>
      </p:pic>
      <p:pic>
        <p:nvPicPr>
          <p:cNvPr id="17" name="Picture 16" descr="A picture containing indoor, monitor, computer, computer&#10;&#10;Description automatically generated">
            <a:extLst>
              <a:ext uri="{FF2B5EF4-FFF2-40B4-BE49-F238E27FC236}">
                <a16:creationId xmlns:a16="http://schemas.microsoft.com/office/drawing/2014/main" id="{54B7C8AF-51C9-1544-B910-1885A893A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2593" r="5556" b="10292"/>
          <a:stretch/>
        </p:blipFill>
        <p:spPr>
          <a:xfrm rot="5400000">
            <a:off x="268018" y="1941782"/>
            <a:ext cx="3886200" cy="25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02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F7B65-D971-684A-AB51-97B8145A8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Rachel Wallace-Brodeur</a:t>
            </a:r>
          </a:p>
        </p:txBody>
      </p:sp>
      <p:pic>
        <p:nvPicPr>
          <p:cNvPr id="5" name="Content Placeholder 4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17DD0252-9B11-774F-AF9F-1D29888C2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295400"/>
            <a:ext cx="3025588" cy="4114800"/>
          </a:xfrm>
        </p:spPr>
      </p:pic>
      <p:pic>
        <p:nvPicPr>
          <p:cNvPr id="7" name="Picture 6" descr="A person standing on a rock&#10;&#10;Description automatically generated">
            <a:extLst>
              <a:ext uri="{FF2B5EF4-FFF2-40B4-BE49-F238E27FC236}">
                <a16:creationId xmlns:a16="http://schemas.microsoft.com/office/drawing/2014/main" id="{26D8F055-99E4-D540-B685-EB183DE71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3851" y="1809748"/>
            <a:ext cx="4114802" cy="3086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02A253-3AF4-C14D-8D19-AA3DA6680CCD}"/>
              </a:ext>
            </a:extLst>
          </p:cNvPr>
          <p:cNvSpPr txBox="1"/>
          <p:nvPr/>
        </p:nvSpPr>
        <p:spPr>
          <a:xfrm>
            <a:off x="762000" y="55626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 had a pen pal in Nebraska and we would write each other letters and send pictures of things we were doing. </a:t>
            </a:r>
          </a:p>
        </p:txBody>
      </p:sp>
    </p:spTree>
    <p:extLst>
      <p:ext uri="{BB962C8B-B14F-4D97-AF65-F5344CB8AC3E}">
        <p14:creationId xmlns:p14="http://schemas.microsoft.com/office/powerpoint/2010/main" val="1837677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0353-567D-A442-ADEA-06B648519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Iliana White 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6306186-E2A9-2E4F-8D1C-DB3314AE0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275" y="1295400"/>
            <a:ext cx="3573518" cy="3810000"/>
          </a:xfrm>
          <a:prstGeom prst="rect">
            <a:avLst/>
          </a:prstGeom>
        </p:spPr>
      </p:pic>
      <p:pic>
        <p:nvPicPr>
          <p:cNvPr id="9" name="Content Placeholder 8" descr="A picture containing indoor, person, sitting, person&#10;&#10;Description automatically generated">
            <a:extLst>
              <a:ext uri="{FF2B5EF4-FFF2-40B4-BE49-F238E27FC236}">
                <a16:creationId xmlns:a16="http://schemas.microsoft.com/office/drawing/2014/main" id="{97A6A3C6-315B-ED45-8841-F8DAADD2F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"/>
          <a:stretch/>
        </p:blipFill>
        <p:spPr>
          <a:xfrm>
            <a:off x="602861" y="1295400"/>
            <a:ext cx="3166992" cy="3810000"/>
          </a:xfrm>
        </p:spPr>
      </p:pic>
    </p:spTree>
    <p:extLst>
      <p:ext uri="{BB962C8B-B14F-4D97-AF65-F5344CB8AC3E}">
        <p14:creationId xmlns:p14="http://schemas.microsoft.com/office/powerpoint/2010/main" val="286098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54959-A2A5-3849-8CB3-757878B8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Staff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2171B-2400-4C4F-AC8A-62BDA4B2D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Renee Sieving</a:t>
            </a:r>
          </a:p>
          <a:p>
            <a:r>
              <a:rPr lang="en-US" dirty="0"/>
              <a:t>Susan Richardson</a:t>
            </a:r>
          </a:p>
        </p:txBody>
      </p:sp>
    </p:spTree>
    <p:extLst>
      <p:ext uri="{BB962C8B-B14F-4D97-AF65-F5344CB8AC3E}">
        <p14:creationId xmlns:p14="http://schemas.microsoft.com/office/powerpoint/2010/main" val="1598106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E8822-8AE3-F243-AD1E-0A3F9C639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Sara Kinsman </a:t>
            </a:r>
          </a:p>
        </p:txBody>
      </p:sp>
      <p:pic>
        <p:nvPicPr>
          <p:cNvPr id="4" name="Google Shape;149;g5dc89e81eb_0_3">
            <a:extLst>
              <a:ext uri="{FF2B5EF4-FFF2-40B4-BE49-F238E27FC236}">
                <a16:creationId xmlns:a16="http://schemas.microsoft.com/office/drawing/2014/main" id="{E26D0820-80DC-BD42-8509-D8AC40E80CF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62200" y="1509828"/>
            <a:ext cx="3931920" cy="3931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49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CF750-387C-6747-970D-18B3584BD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Pamella</a:t>
            </a:r>
            <a:r>
              <a:rPr lang="en-US"/>
              <a:t> </a:t>
            </a:r>
            <a:r>
              <a:rPr lang="en-US" err="1"/>
              <a:t>Vodicka</a:t>
            </a:r>
            <a:r>
              <a:rPr lang="en-US"/>
              <a:t> </a:t>
            </a: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1AC9C61-DFE7-924D-AACB-27C2FE2FD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3920690" cy="34747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DD7F79-5214-854E-88BC-09CB175038EC}"/>
              </a:ext>
            </a:extLst>
          </p:cNvPr>
          <p:cNvSpPr txBox="1"/>
          <p:nvPr/>
        </p:nvSpPr>
        <p:spPr>
          <a:xfrm>
            <a:off x="685800" y="5257800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My favorite form of communication was in a group… as you can see, I was exhibiting early signs of my interest in food &amp; nutrition!</a:t>
            </a:r>
          </a:p>
        </p:txBody>
      </p:sp>
      <p:pic>
        <p:nvPicPr>
          <p:cNvPr id="7" name="Google Shape;150;g5dc89e81eb_0_3">
            <a:extLst>
              <a:ext uri="{FF2B5EF4-FFF2-40B4-BE49-F238E27FC236}">
                <a16:creationId xmlns:a16="http://schemas.microsoft.com/office/drawing/2014/main" id="{9B55D331-FC69-8D45-8DDF-A23172247EC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b="32074"/>
          <a:stretch/>
        </p:blipFill>
        <p:spPr>
          <a:xfrm>
            <a:off x="4876800" y="1296785"/>
            <a:ext cx="3404161" cy="3474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004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96BFE-02D2-F04B-9BCD-0081D5DA6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Chad </a:t>
            </a:r>
            <a:r>
              <a:rPr lang="en-US" dirty="0" err="1"/>
              <a:t>Abresch</a:t>
            </a:r>
            <a:endParaRPr lang="en-US"/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37AE9F8-102A-C540-B78F-B3C995EC9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3144"/>
            <a:ext cx="2858905" cy="4080856"/>
          </a:xfrm>
        </p:spPr>
      </p:pic>
      <p:pic>
        <p:nvPicPr>
          <p:cNvPr id="7" name="Picture 6" descr="A group of people sitting at a table posing for the camera&#10;&#10;Description automatically generated">
            <a:extLst>
              <a:ext uri="{FF2B5EF4-FFF2-40B4-BE49-F238E27FC236}">
                <a16:creationId xmlns:a16="http://schemas.microsoft.com/office/drawing/2014/main" id="{A50457DC-69B0-374F-94E3-D3CEDE96B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57300"/>
            <a:ext cx="4076700" cy="407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3ED9C-7BDD-7845-A7D9-A96B1650C95A}"/>
              </a:ext>
            </a:extLst>
          </p:cNvPr>
          <p:cNvSpPr txBox="1"/>
          <p:nvPr/>
        </p:nvSpPr>
        <p:spPr>
          <a:xfrm>
            <a:off x="1213658" y="58022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3FA5B-E05E-8145-B676-DA5C1C6A4344}"/>
              </a:ext>
            </a:extLst>
          </p:cNvPr>
          <p:cNvSpPr txBox="1"/>
          <p:nvPr/>
        </p:nvSpPr>
        <p:spPr>
          <a:xfrm>
            <a:off x="564046" y="568187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Passing notes or talking on the phone. </a:t>
            </a:r>
          </a:p>
        </p:txBody>
      </p:sp>
    </p:spTree>
    <p:extLst>
      <p:ext uri="{BB962C8B-B14F-4D97-AF65-F5344CB8AC3E}">
        <p14:creationId xmlns:p14="http://schemas.microsoft.com/office/powerpoint/2010/main" val="2205102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2553-9AA9-B64A-8045-A021B0409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Dennis Barbour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3B653BF-19EA-5E4F-8458-3485E6744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4300" y="1213756"/>
            <a:ext cx="4196444" cy="41964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07E0BE-8A94-2343-AF1F-4E2D687A1FF7}"/>
              </a:ext>
            </a:extLst>
          </p:cNvPr>
          <p:cNvSpPr txBox="1"/>
          <p:nvPr/>
        </p:nvSpPr>
        <p:spPr>
          <a:xfrm>
            <a:off x="696686" y="5602069"/>
            <a:ext cx="631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All of my peer connections were together in common physical spaces. Technology was not an issue at that point.</a:t>
            </a:r>
          </a:p>
        </p:txBody>
      </p:sp>
      <p:pic>
        <p:nvPicPr>
          <p:cNvPr id="13" name="Picture 1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E724613-B260-F148-86EE-20D500F7C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3756"/>
            <a:ext cx="2717238" cy="41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21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03A36-42BB-CE4F-BCE4-01A57C8D4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Christina Boothby </a:t>
            </a:r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id="{600F6676-5814-AF43-9905-5B24DEAD6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6" y="1600200"/>
            <a:ext cx="4602034" cy="3455591"/>
          </a:xfrm>
        </p:spPr>
      </p:pic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72FDE2D-BFC9-3144-B57D-D3CD89A28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833" y="1600200"/>
            <a:ext cx="2471567" cy="345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1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5E0EE-575D-3E4D-89CC-04487036D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Sally Adams </a:t>
            </a:r>
          </a:p>
        </p:txBody>
      </p:sp>
      <p:pic>
        <p:nvPicPr>
          <p:cNvPr id="5" name="Content Placeholder 4" descr="A person sitting on a rock&#10;&#10;Description automatically generated">
            <a:extLst>
              <a:ext uri="{FF2B5EF4-FFF2-40B4-BE49-F238E27FC236}">
                <a16:creationId xmlns:a16="http://schemas.microsoft.com/office/drawing/2014/main" id="{FA8BEF8E-C30B-7640-B4EA-9C263AD1A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5066993" cy="3581402"/>
          </a:xfrm>
        </p:spPr>
      </p:pic>
      <p:pic>
        <p:nvPicPr>
          <p:cNvPr id="7" name="Picture 6" descr="A picture containing building, blue, holding, vase&#10;&#10;Description automatically generated">
            <a:extLst>
              <a:ext uri="{FF2B5EF4-FFF2-40B4-BE49-F238E27FC236}">
                <a16:creationId xmlns:a16="http://schemas.microsoft.com/office/drawing/2014/main" id="{63822BA1-94AF-D748-BD34-E1D50ED12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3716" y="1743076"/>
            <a:ext cx="3581403" cy="2686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50C335-C6DB-8E47-885F-08820877FC24}"/>
              </a:ext>
            </a:extLst>
          </p:cNvPr>
          <p:cNvSpPr txBox="1"/>
          <p:nvPr/>
        </p:nvSpPr>
        <p:spPr>
          <a:xfrm>
            <a:off x="762000" y="5257800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I used a rotary dial phone to connect when seeing each other in-person was not possible. Connecting with out of town peers generally involved letter writing, which I enjoyed. </a:t>
            </a:r>
          </a:p>
        </p:txBody>
      </p:sp>
    </p:spTree>
    <p:extLst>
      <p:ext uri="{BB962C8B-B14F-4D97-AF65-F5344CB8AC3E}">
        <p14:creationId xmlns:p14="http://schemas.microsoft.com/office/powerpoint/2010/main" val="2591550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0B2BE-76ED-8E47-B42F-C0F2E9165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Cora </a:t>
            </a:r>
            <a:r>
              <a:rPr lang="en-US" err="1"/>
              <a:t>Breuner</a:t>
            </a:r>
            <a:r>
              <a:rPr lang="en-US"/>
              <a:t> </a:t>
            </a:r>
          </a:p>
        </p:txBody>
      </p:sp>
      <p:pic>
        <p:nvPicPr>
          <p:cNvPr id="5" name="Content Placeholder 4" descr="A person posing for a picture&#10;&#10;Description automatically generated">
            <a:extLst>
              <a:ext uri="{FF2B5EF4-FFF2-40B4-BE49-F238E27FC236}">
                <a16:creationId xmlns:a16="http://schemas.microsoft.com/office/drawing/2014/main" id="{B1984F01-8CE7-6347-A8B0-02E7D174A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5" r="11941"/>
          <a:stretch/>
        </p:blipFill>
        <p:spPr>
          <a:xfrm>
            <a:off x="4572000" y="1447800"/>
            <a:ext cx="3657600" cy="3733800"/>
          </a:xfrm>
        </p:spPr>
      </p:pic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BEB9CE6-3CD9-814F-8BAF-D5C54F8E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336576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98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32629-83D9-FD43-9E7C-A4ABD1AD7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Stephanie Campbell </a:t>
            </a:r>
          </a:p>
        </p:txBody>
      </p:sp>
      <p:pic>
        <p:nvPicPr>
          <p:cNvPr id="7" name="Content Placeholder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C9EA771-E879-C343-A484-2D7A6F510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2489"/>
            <a:ext cx="3210468" cy="428062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21AE05-1341-F242-91F8-D434B4DA079A}"/>
              </a:ext>
            </a:extLst>
          </p:cNvPr>
          <p:cNvSpPr txBox="1"/>
          <p:nvPr/>
        </p:nvSpPr>
        <p:spPr>
          <a:xfrm>
            <a:off x="716446" y="5726668"/>
            <a:ext cx="652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Connecting on the telephone and AOL Messenger</a:t>
            </a:r>
          </a:p>
        </p:txBody>
      </p:sp>
      <p:pic>
        <p:nvPicPr>
          <p:cNvPr id="9" name="Picture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678D25B-E39F-0C43-B900-4FE9B070C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72" y="1212489"/>
            <a:ext cx="2855979" cy="42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35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61AF3-93E8-D84E-B2AD-40464E74D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Paula Fields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3A420-4CFC-0144-85FE-94B30600EB1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3048000" cy="3763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BECE50-7EAC-1244-AF3F-08FAB9BF37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745" y="1295400"/>
            <a:ext cx="3818255" cy="37966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C7F5D2-39A5-D34A-AFA0-06E558304460}"/>
              </a:ext>
            </a:extLst>
          </p:cNvPr>
          <p:cNvSpPr txBox="1"/>
          <p:nvPr/>
        </p:nvSpPr>
        <p:spPr>
          <a:xfrm>
            <a:off x="685800" y="5342391"/>
            <a:ext cx="552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Primary connection with peers occurred via the telephone… yep, I am the age that cell phones, internet, and Facebook did not exist, ha!</a:t>
            </a:r>
          </a:p>
        </p:txBody>
      </p:sp>
    </p:spTree>
    <p:extLst>
      <p:ext uri="{BB962C8B-B14F-4D97-AF65-F5344CB8AC3E}">
        <p14:creationId xmlns:p14="http://schemas.microsoft.com/office/powerpoint/2010/main" val="3505116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BCA8D-652F-2940-B2B1-FFEAD475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Sion Harris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4A9173-4099-0245-89EC-66614DB64751}"/>
              </a:ext>
            </a:extLst>
          </p:cNvPr>
          <p:cNvSpPr txBox="1"/>
          <p:nvPr/>
        </p:nvSpPr>
        <p:spPr>
          <a:xfrm>
            <a:off x="609600" y="4876800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It was really by phone (the ones that actually plugged into the wall and stayed put when we left the house), or by mail. I still have some letters that I received from friends, and even a pen pal from Italy!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6555DB-6843-394E-89FD-9873F1F0D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20337"/>
            <a:ext cx="3698400" cy="2870663"/>
          </a:xfrm>
          <a:prstGeom prst="rect">
            <a:avLst/>
          </a:prstGeom>
          <a:ln w="25400">
            <a:solidFill>
              <a:srgbClr val="FFC000"/>
            </a:solidFill>
          </a:ln>
          <a:effectLst>
            <a:glow rad="63500">
              <a:schemeClr val="tx2">
                <a:lumMod val="60000"/>
                <a:lumOff val="40000"/>
              </a:schemeClr>
            </a:glow>
            <a:softEdge rad="3175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50BD0B-9C72-634A-9D37-D7BDD54B8C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784" y="1320337"/>
            <a:ext cx="3727216" cy="2870663"/>
          </a:xfrm>
          <a:prstGeom prst="rect">
            <a:avLst/>
          </a:prstGeom>
          <a:effectLst>
            <a:glow rad="127000">
              <a:schemeClr val="accent3">
                <a:lumMod val="75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527747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FA75D-8C19-7D4E-9A60-EF40BD145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Sharon Hoover </a:t>
            </a:r>
          </a:p>
        </p:txBody>
      </p:sp>
      <p:pic>
        <p:nvPicPr>
          <p:cNvPr id="9" name="Content Placeholder 8" descr="A person in a blue shirt&#10;&#10;Description automatically generated">
            <a:extLst>
              <a:ext uri="{FF2B5EF4-FFF2-40B4-BE49-F238E27FC236}">
                <a16:creationId xmlns:a16="http://schemas.microsoft.com/office/drawing/2014/main" id="{A41C77DC-9AFE-7C4E-8215-C0FD6FC94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84" y="1365019"/>
            <a:ext cx="2349316" cy="3511781"/>
          </a:xfrm>
        </p:spPr>
      </p:pic>
      <p:pic>
        <p:nvPicPr>
          <p:cNvPr id="11" name="Picture 10" descr="A group of people standing next to a train&#10;&#10;Description automatically generated">
            <a:extLst>
              <a:ext uri="{FF2B5EF4-FFF2-40B4-BE49-F238E27FC236}">
                <a16:creationId xmlns:a16="http://schemas.microsoft.com/office/drawing/2014/main" id="{7878CF0F-3E55-CF4D-8D04-BEAE9E5AE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0" y="1375905"/>
            <a:ext cx="5258770" cy="35008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699E79-AA29-DA47-A8D5-29B0521C2E19}"/>
              </a:ext>
            </a:extLst>
          </p:cNvPr>
          <p:cNvSpPr txBox="1"/>
          <p:nvPr/>
        </p:nvSpPr>
        <p:spPr>
          <a:xfrm>
            <a:off x="685800" y="5373469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Lots of 3-way calls in middle school! We also used chat rooms and I had a few pen pals I’d write letters to! </a:t>
            </a:r>
          </a:p>
        </p:txBody>
      </p:sp>
    </p:spTree>
    <p:extLst>
      <p:ext uri="{BB962C8B-B14F-4D97-AF65-F5344CB8AC3E}">
        <p14:creationId xmlns:p14="http://schemas.microsoft.com/office/powerpoint/2010/main" val="2085314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2F5AF-0847-D342-92D8-ED735F0C3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Jessica Kahn </a:t>
            </a:r>
          </a:p>
        </p:txBody>
      </p:sp>
      <p:pic>
        <p:nvPicPr>
          <p:cNvPr id="5" name="Content Placeholder 4" descr="A person wearing a hat&#10;&#10;Description automatically generated">
            <a:extLst>
              <a:ext uri="{FF2B5EF4-FFF2-40B4-BE49-F238E27FC236}">
                <a16:creationId xmlns:a16="http://schemas.microsoft.com/office/drawing/2014/main" id="{9F3797B4-EC56-874A-9B41-A34F65545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1752600"/>
            <a:ext cx="2291168" cy="3385457"/>
          </a:xfrm>
        </p:spPr>
      </p:pic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34112F6-56A8-D24A-8460-DF56C2F2E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38" y="1719943"/>
            <a:ext cx="5075377" cy="338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64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B028F-7244-9040-8B14-1EF1A8FA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Judy Klein </a:t>
            </a:r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849652B-D81F-EC41-8B7D-89E9915C1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1447800"/>
            <a:ext cx="2451100" cy="3431541"/>
          </a:xfrm>
        </p:spPr>
      </p:pic>
      <p:pic>
        <p:nvPicPr>
          <p:cNvPr id="7" name="Picture 6" descr="A group of people sitting at a table with wine glasses&#10;&#10;Description automatically generated">
            <a:extLst>
              <a:ext uri="{FF2B5EF4-FFF2-40B4-BE49-F238E27FC236}">
                <a16:creationId xmlns:a16="http://schemas.microsoft.com/office/drawing/2014/main" id="{C6FC3C62-C355-AB46-B79C-404B44F94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7" y="1447800"/>
            <a:ext cx="4925003" cy="34224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E247F9-2855-4343-BF08-3C80F0BF05C0}"/>
              </a:ext>
            </a:extLst>
          </p:cNvPr>
          <p:cNvSpPr txBox="1"/>
          <p:nvPr/>
        </p:nvSpPr>
        <p:spPr>
          <a:xfrm>
            <a:off x="762000" y="53340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On the phone, long phone calls every day, with the phone fought over by siblings for their turn! </a:t>
            </a:r>
          </a:p>
        </p:txBody>
      </p:sp>
    </p:spTree>
    <p:extLst>
      <p:ext uri="{BB962C8B-B14F-4D97-AF65-F5344CB8AC3E}">
        <p14:creationId xmlns:p14="http://schemas.microsoft.com/office/powerpoint/2010/main" val="255165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FBFE0-0E1F-CE44-B4B8-2C0A4517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Jennifer Leonardo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3B7F68-A8D7-3747-B53A-CA5896BEB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58" y="1301301"/>
            <a:ext cx="2967374" cy="395649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341C5A-25CF-D347-A3B3-DEBFF90495B2}"/>
              </a:ext>
            </a:extLst>
          </p:cNvPr>
          <p:cNvSpPr txBox="1"/>
          <p:nvPr/>
        </p:nvSpPr>
        <p:spPr>
          <a:xfrm>
            <a:off x="762000" y="5562600"/>
            <a:ext cx="5976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I connected with peers by writing letters, passing notes, and through phone calls.  </a:t>
            </a:r>
          </a:p>
        </p:txBody>
      </p:sp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44AB85C-F17E-7945-99C0-F58D5EEC5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18" y="1301301"/>
            <a:ext cx="3325401" cy="39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18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07089-2110-F244-A085-6950788DA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Rochelle Mayer </a:t>
            </a:r>
          </a:p>
        </p:txBody>
      </p:sp>
      <p:pic>
        <p:nvPicPr>
          <p:cNvPr id="5" name="Content Placeholder 4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E9D267C0-DC00-3E41-8526-BFD671DB3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2590800" cy="3581400"/>
          </a:xfrm>
        </p:spPr>
      </p:pic>
      <p:pic>
        <p:nvPicPr>
          <p:cNvPr id="7" name="Picture 6" descr="A person standing in front of a window posing for the camera&#10;&#10;Description automatically generated">
            <a:extLst>
              <a:ext uri="{FF2B5EF4-FFF2-40B4-BE49-F238E27FC236}">
                <a16:creationId xmlns:a16="http://schemas.microsoft.com/office/drawing/2014/main" id="{0490DFDD-08EB-8248-B064-B10354C23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97" y="1295400"/>
            <a:ext cx="5085103" cy="358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3A479F-5415-6048-91E8-4B97913BDFE6}"/>
              </a:ext>
            </a:extLst>
          </p:cNvPr>
          <p:cNvSpPr txBox="1"/>
          <p:nvPr/>
        </p:nvSpPr>
        <p:spPr>
          <a:xfrm>
            <a:off x="685800" y="524887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The highly coveted coming-of-age gift of a phone with your own phone number so that you could sequester in your bedroom… That's where I learned to shelter in place!</a:t>
            </a:r>
          </a:p>
        </p:txBody>
      </p:sp>
    </p:spTree>
    <p:extLst>
      <p:ext uri="{BB962C8B-B14F-4D97-AF65-F5344CB8AC3E}">
        <p14:creationId xmlns:p14="http://schemas.microsoft.com/office/powerpoint/2010/main" val="598075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1E2B0-C22B-974F-BB1A-83B692421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Peggy McManus </a:t>
            </a:r>
          </a:p>
        </p:txBody>
      </p:sp>
      <p:pic>
        <p:nvPicPr>
          <p:cNvPr id="5" name="Content Placeholder 4" descr="A picture containing photo, room, sitting&#10;&#10;Description automatically generated">
            <a:extLst>
              <a:ext uri="{FF2B5EF4-FFF2-40B4-BE49-F238E27FC236}">
                <a16:creationId xmlns:a16="http://schemas.microsoft.com/office/drawing/2014/main" id="{8F392905-D557-E940-82F9-67002105F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9" y="1318419"/>
            <a:ext cx="3011951" cy="40155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AC508C-195F-D240-9E4E-2B22F24BD003}"/>
              </a:ext>
            </a:extLst>
          </p:cNvPr>
          <p:cNvSpPr txBox="1"/>
          <p:nvPr/>
        </p:nvSpPr>
        <p:spPr>
          <a:xfrm>
            <a:off x="762000" y="5525869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Via phone, a party line. I waited till the other person was finished with their conversation, and then I could talk! </a:t>
            </a:r>
          </a:p>
        </p:txBody>
      </p: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9096F21C-3E29-5543-82C1-BB4BECBE8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93" y="1295400"/>
            <a:ext cx="3078607" cy="403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42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3428B-BAED-1C41-A063-895CC956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Lynn </a:t>
            </a:r>
            <a:r>
              <a:rPr lang="en-US" err="1"/>
              <a:t>Bretl</a:t>
            </a:r>
            <a:endParaRPr lang="en-US"/>
          </a:p>
        </p:txBody>
      </p:sp>
      <p:pic>
        <p:nvPicPr>
          <p:cNvPr id="6" name="Content Placeholder 5" descr="A picture containing person, person, person, holding&#10;&#10;Description automatically generated">
            <a:extLst>
              <a:ext uri="{FF2B5EF4-FFF2-40B4-BE49-F238E27FC236}">
                <a16:creationId xmlns:a16="http://schemas.microsoft.com/office/drawing/2014/main" id="{F5687A57-B710-D547-9E9C-DA80E79D1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572" y="1697236"/>
            <a:ext cx="4243388" cy="318254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498F3C-6495-3E49-8071-D3CB3BC21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782" y="1166812"/>
            <a:ext cx="3182542" cy="426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99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E20D8-214C-F14A-BDD4-9097DEA6F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John Richards </a:t>
            </a:r>
          </a:p>
        </p:txBody>
      </p:sp>
      <p:pic>
        <p:nvPicPr>
          <p:cNvPr id="5" name="Content Placeholder 4" descr="A person sitting at a table in front of a computer&#10;&#10;Description automatically generated">
            <a:extLst>
              <a:ext uri="{FF2B5EF4-FFF2-40B4-BE49-F238E27FC236}">
                <a16:creationId xmlns:a16="http://schemas.microsoft.com/office/drawing/2014/main" id="{61244CEE-98F1-ED4C-836C-AB989ACB5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7417"/>
            <a:ext cx="3177960" cy="4415183"/>
          </a:xfrm>
        </p:spPr>
      </p:pic>
      <p:pic>
        <p:nvPicPr>
          <p:cNvPr id="7" name="Picture 6" descr="A person holding a sign&#10;&#10;Description automatically generated">
            <a:extLst>
              <a:ext uri="{FF2B5EF4-FFF2-40B4-BE49-F238E27FC236}">
                <a16:creationId xmlns:a16="http://schemas.microsoft.com/office/drawing/2014/main" id="{C764CFAF-767B-1A49-821F-240177484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39" y="1143000"/>
            <a:ext cx="3177961" cy="44151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88E5A9-2A7F-0D46-973A-F0B6E1E4D4C0}"/>
              </a:ext>
            </a:extLst>
          </p:cNvPr>
          <p:cNvSpPr txBox="1"/>
          <p:nvPr/>
        </p:nvSpPr>
        <p:spPr>
          <a:xfrm>
            <a:off x="716446" y="5791200"/>
            <a:ext cx="652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The telephone was a lifeline. </a:t>
            </a:r>
          </a:p>
        </p:txBody>
      </p:sp>
    </p:spTree>
    <p:extLst>
      <p:ext uri="{BB962C8B-B14F-4D97-AF65-F5344CB8AC3E}">
        <p14:creationId xmlns:p14="http://schemas.microsoft.com/office/powerpoint/2010/main" val="1792296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5D58A-939D-6945-9981-C4B218A9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Dana Yarbrough </a:t>
            </a:r>
          </a:p>
        </p:txBody>
      </p:sp>
      <p:pic>
        <p:nvPicPr>
          <p:cNvPr id="5" name="Content Placeholder 4" descr="A close up of a person&#10;&#10;Description automatically generated">
            <a:extLst>
              <a:ext uri="{FF2B5EF4-FFF2-40B4-BE49-F238E27FC236}">
                <a16:creationId xmlns:a16="http://schemas.microsoft.com/office/drawing/2014/main" id="{A4F9C054-BE3B-AB49-ADE0-68DB51718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64009"/>
            <a:ext cx="4929981" cy="49299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AF638B-C052-CE4F-A6FA-878D8CA94403}"/>
              </a:ext>
            </a:extLst>
          </p:cNvPr>
          <p:cNvSpPr txBox="1"/>
          <p:nvPr/>
        </p:nvSpPr>
        <p:spPr>
          <a:xfrm>
            <a:off x="6407301" y="1516082"/>
            <a:ext cx="2057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We used the house rotary phone to connect to friends. We even were on a 'party line’… that was not fun when you wanted to spend an hour talking to the friend you just saw and the other house needed to use the phone!</a:t>
            </a:r>
          </a:p>
        </p:txBody>
      </p:sp>
    </p:spTree>
    <p:extLst>
      <p:ext uri="{BB962C8B-B14F-4D97-AF65-F5344CB8AC3E}">
        <p14:creationId xmlns:p14="http://schemas.microsoft.com/office/powerpoint/2010/main" val="3024158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54959-A2A5-3849-8CB3-757878B8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Partners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2171B-2400-4C4F-AC8A-62BDA4B2D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Erin </a:t>
            </a:r>
            <a:r>
              <a:rPr lang="en-US" dirty="0" err="1"/>
              <a:t>Hemlin</a:t>
            </a:r>
            <a:endParaRPr lang="en-US" dirty="0"/>
          </a:p>
          <a:p>
            <a:r>
              <a:rPr lang="en-US" dirty="0"/>
              <a:t>Devin </a:t>
            </a:r>
            <a:r>
              <a:rPr lang="en-US" dirty="0" err="1"/>
              <a:t>Jopp</a:t>
            </a:r>
            <a:endParaRPr lang="en-US" dirty="0"/>
          </a:p>
          <a:p>
            <a:r>
              <a:rPr lang="en-US" dirty="0"/>
              <a:t>John Santelli </a:t>
            </a:r>
          </a:p>
          <a:p>
            <a:r>
              <a:rPr lang="en-US" dirty="0"/>
              <a:t>Colleen Sonosky</a:t>
            </a:r>
          </a:p>
          <a:p>
            <a:pPr marL="0" indent="0">
              <a:buNone/>
            </a:pPr>
            <a:r>
              <a:rPr lang="en-US" dirty="0"/>
              <a:t>Unable to attend</a:t>
            </a:r>
          </a:p>
          <a:p>
            <a:r>
              <a:rPr lang="en-US" dirty="0"/>
              <a:t>Karen van </a:t>
            </a:r>
            <a:r>
              <a:rPr lang="en-US" dirty="0" err="1"/>
              <a:t>Landegham</a:t>
            </a:r>
            <a:endParaRPr lang="en-US" dirty="0"/>
          </a:p>
          <a:p>
            <a:r>
              <a:rPr lang="en-US" dirty="0"/>
              <a:t>Lew Margolis</a:t>
            </a:r>
          </a:p>
          <a:p>
            <a:r>
              <a:rPr lang="en-US" dirty="0"/>
              <a:t>Cate Wilcox</a:t>
            </a:r>
          </a:p>
        </p:txBody>
      </p:sp>
    </p:spTree>
    <p:extLst>
      <p:ext uri="{BB962C8B-B14F-4D97-AF65-F5344CB8AC3E}">
        <p14:creationId xmlns:p14="http://schemas.microsoft.com/office/powerpoint/2010/main" val="1834910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59686-298C-1D41-ACF3-B387CC92B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Claire </a:t>
            </a:r>
            <a:r>
              <a:rPr lang="en-US" err="1"/>
              <a:t>Brindis</a:t>
            </a:r>
            <a:r>
              <a:rPr lang="en-US"/>
              <a:t> </a:t>
            </a:r>
          </a:p>
        </p:txBody>
      </p:sp>
      <p:pic>
        <p:nvPicPr>
          <p:cNvPr id="5" name="Content Placeholder 4" descr="A person and person posing for a photo&#10;&#10;Description automatically generated">
            <a:extLst>
              <a:ext uri="{FF2B5EF4-FFF2-40B4-BE49-F238E27FC236}">
                <a16:creationId xmlns:a16="http://schemas.microsoft.com/office/drawing/2014/main" id="{AE8FBFF7-76C1-7841-B200-625CF0BBC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65" y="1219200"/>
            <a:ext cx="3068835" cy="4091781"/>
          </a:xfrm>
        </p:spPr>
      </p:pic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752F851-4FE7-F144-AB78-3352A7D76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19200"/>
            <a:ext cx="2903844" cy="40917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514824-5A8F-2D4F-9AA0-5540F28A6621}"/>
              </a:ext>
            </a:extLst>
          </p:cNvPr>
          <p:cNvSpPr txBox="1"/>
          <p:nvPr/>
        </p:nvSpPr>
        <p:spPr>
          <a:xfrm>
            <a:off x="741165" y="5562600"/>
            <a:ext cx="6269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Telephone calls and writing notes or letters were primary source of connecting</a:t>
            </a:r>
          </a:p>
        </p:txBody>
      </p:sp>
    </p:spTree>
    <p:extLst>
      <p:ext uri="{BB962C8B-B14F-4D97-AF65-F5344CB8AC3E}">
        <p14:creationId xmlns:p14="http://schemas.microsoft.com/office/powerpoint/2010/main" val="2594703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1531C-33F6-5B4D-9069-72AFC36A5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Anna Corona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3B549F-982B-1440-B46B-A8A2CF2AA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95400"/>
            <a:ext cx="2743200" cy="3657600"/>
          </a:xfrm>
        </p:spPr>
      </p:pic>
      <p:pic>
        <p:nvPicPr>
          <p:cNvPr id="7" name="Picture 6" descr="A person sitting at a table posing for the camera&#10;&#10;Description automatically generated">
            <a:extLst>
              <a:ext uri="{FF2B5EF4-FFF2-40B4-BE49-F238E27FC236}">
                <a16:creationId xmlns:a16="http://schemas.microsoft.com/office/drawing/2014/main" id="{4760D447-4278-6B42-B086-1E7ECB91E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4514"/>
            <a:ext cx="4876800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AE3AF8-F95D-5D46-9BEF-6EA6F1F4DF0D}"/>
              </a:ext>
            </a:extLst>
          </p:cNvPr>
          <p:cNvSpPr txBox="1"/>
          <p:nvPr/>
        </p:nvSpPr>
        <p:spPr>
          <a:xfrm>
            <a:off x="685800" y="5373469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AOL Instant Messenger and a house line featuring a special ring just for my friends </a:t>
            </a:r>
          </a:p>
        </p:txBody>
      </p:sp>
    </p:spTree>
    <p:extLst>
      <p:ext uri="{BB962C8B-B14F-4D97-AF65-F5344CB8AC3E}">
        <p14:creationId xmlns:p14="http://schemas.microsoft.com/office/powerpoint/2010/main" val="1085101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90DA8-B1AF-384C-92AA-873AA24EC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Wendy Davis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8DF03-4911-DB41-AA97-B66585C781D7}"/>
              </a:ext>
            </a:extLst>
          </p:cNvPr>
          <p:cNvSpPr txBox="1"/>
          <p:nvPr/>
        </p:nvSpPr>
        <p:spPr>
          <a:xfrm>
            <a:off x="671902" y="5297161"/>
            <a:ext cx="5576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 connected with peers outside of in-person gatherings by (old-fashioned, land line) telephone and letter writing.</a:t>
            </a:r>
          </a:p>
        </p:txBody>
      </p:sp>
      <p:pic>
        <p:nvPicPr>
          <p:cNvPr id="10" name="Picture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AAF5185-5E6A-794C-BB37-D85B0A38D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65" y="1099174"/>
            <a:ext cx="3168535" cy="3925618"/>
          </a:xfrm>
          <a:prstGeom prst="rect">
            <a:avLst/>
          </a:prstGeom>
        </p:spPr>
      </p:pic>
      <p:pic>
        <p:nvPicPr>
          <p:cNvPr id="18" name="Content Placeholder 1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FBF953C-AEF8-414B-9625-5F39DA412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46" y="1099174"/>
            <a:ext cx="2913654" cy="4234826"/>
          </a:xfrm>
        </p:spPr>
      </p:pic>
    </p:spTree>
    <p:extLst>
      <p:ext uri="{BB962C8B-B14F-4D97-AF65-F5344CB8AC3E}">
        <p14:creationId xmlns:p14="http://schemas.microsoft.com/office/powerpoint/2010/main" val="1528929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476EF-5F27-FA45-971C-26E92F5DF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Charles Irwin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35444-8ADB-3644-B25F-4BF534385A21}"/>
              </a:ext>
            </a:extLst>
          </p:cNvPr>
          <p:cNvSpPr txBox="1"/>
          <p:nvPr/>
        </p:nvSpPr>
        <p:spPr>
          <a:xfrm>
            <a:off x="609593" y="5172670"/>
            <a:ext cx="6248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 had a pen-pal from Japan and we communicated through letters until I went to college. We recently re-connected through email after having lost contact for over 50 years.</a:t>
            </a:r>
          </a:p>
        </p:txBody>
      </p:sp>
      <p:pic>
        <p:nvPicPr>
          <p:cNvPr id="5" name="Google Shape;222;p9" descr="F:\Irwin\slides\2017\network center photos\Irwin.jpg">
            <a:extLst>
              <a:ext uri="{FF2B5EF4-FFF2-40B4-BE49-F238E27FC236}">
                <a16:creationId xmlns:a16="http://schemas.microsoft.com/office/drawing/2014/main" id="{C4FFC649-B55C-264F-AA55-7C0BC9EEEC2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53000" y="1381035"/>
            <a:ext cx="2819400" cy="3498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554DE4D-9DDF-DA4C-A8E2-ADFAF68A9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924" t="11622" r="46130" b="9473"/>
          <a:stretch/>
        </p:blipFill>
        <p:spPr>
          <a:xfrm>
            <a:off x="609593" y="1394619"/>
            <a:ext cx="3340381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30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772EC-5565-094A-A110-4A2012497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Jennifer 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C32339-DAEA-A643-814B-577BF1A6C4A6}"/>
              </a:ext>
            </a:extLst>
          </p:cNvPr>
          <p:cNvSpPr txBox="1"/>
          <p:nvPr/>
        </p:nvSpPr>
        <p:spPr>
          <a:xfrm>
            <a:off x="609600" y="524887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By phone (landline, cord and cordless telephone), handwritten notes passed in class/hallways, AOL Instant Messenger, and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MySpace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(before Facebook took over).</a:t>
            </a:r>
          </a:p>
        </p:txBody>
      </p:sp>
      <p:pic>
        <p:nvPicPr>
          <p:cNvPr id="7" name="Picture 6" descr="A person standing in front of it&#10;&#10;Description automatically generated">
            <a:extLst>
              <a:ext uri="{FF2B5EF4-FFF2-40B4-BE49-F238E27FC236}">
                <a16:creationId xmlns:a16="http://schemas.microsoft.com/office/drawing/2014/main" id="{D09EDEBB-01E9-2D4B-A994-853BB2B4C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52" y="1138651"/>
            <a:ext cx="2504002" cy="3891665"/>
          </a:xfrm>
          <a:prstGeom prst="rect">
            <a:avLst/>
          </a:prstGeom>
        </p:spPr>
      </p:pic>
      <p:pic>
        <p:nvPicPr>
          <p:cNvPr id="11" name="Content Placeholder 10" descr="A picture containing building, outdoor, stone, person&#10;&#10;Description automatically generated">
            <a:extLst>
              <a:ext uri="{FF2B5EF4-FFF2-40B4-BE49-F238E27FC236}">
                <a16:creationId xmlns:a16="http://schemas.microsoft.com/office/drawing/2014/main" id="{837D982B-9C8E-D94C-8612-913F411D9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9460" r="3233" b="4750"/>
          <a:stretch/>
        </p:blipFill>
        <p:spPr>
          <a:xfrm rot="5400000">
            <a:off x="4124072" y="1685672"/>
            <a:ext cx="3891665" cy="2795391"/>
          </a:xfrm>
        </p:spPr>
      </p:pic>
    </p:spTree>
    <p:extLst>
      <p:ext uri="{BB962C8B-B14F-4D97-AF65-F5344CB8AC3E}">
        <p14:creationId xmlns:p14="http://schemas.microsoft.com/office/powerpoint/2010/main" val="1624959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78B55-C4F9-7848-B7A9-D22872747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Jane Park </a:t>
            </a:r>
          </a:p>
        </p:txBody>
      </p:sp>
      <p:pic>
        <p:nvPicPr>
          <p:cNvPr id="6" name="Content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2ECFD54-A38F-1E49-9032-6A0F583A3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8831"/>
            <a:ext cx="3861996" cy="2810769"/>
          </a:xfrm>
        </p:spPr>
      </p:pic>
      <p:pic>
        <p:nvPicPr>
          <p:cNvPr id="5" name="Picture 4" descr="A couple of people that are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354BA3F-9063-AE41-B67F-EEA6AFAC8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8832"/>
            <a:ext cx="3747690" cy="28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24875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RWIN WEBINAR -09-11-20PM Final Version" id="{87360866-9899-834E-9303-C28888F7F23D}" vid="{46829DCB-A984-9D45-9796-B3BCF57AB8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RWIN WEBINAR -09-11-20PM Final Version" id="{87360866-9899-834E-9303-C28888F7F23D}" vid="{5932AF3C-4D14-F041-8B9C-3751340AD703}"/>
    </a:ext>
  </a:extLst>
</a:theme>
</file>

<file path=ppt/theme/theme3.xml><?xml version="1.0" encoding="utf-8"?>
<a:theme xmlns:a="http://schemas.openxmlformats.org/drawingml/2006/main" name="Median">
  <a:themeElements>
    <a:clrScheme name="Custom 2">
      <a:dk1>
        <a:sysClr val="windowText" lastClr="000000"/>
      </a:dk1>
      <a:lt1>
        <a:sysClr val="window" lastClr="FFFFFF"/>
      </a:lt1>
      <a:dk2>
        <a:srgbClr val="8B8178"/>
      </a:dk2>
      <a:lt2>
        <a:srgbClr val="EBDDC3"/>
      </a:lt2>
      <a:accent1>
        <a:srgbClr val="4E84C4"/>
      </a:accent1>
      <a:accent2>
        <a:srgbClr val="007934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RWIN WEBINAR -09-11-20PM Final Version" id="{87360866-9899-834E-9303-C28888F7F23D}" vid="{B1E46A16-B461-BE40-96D0-436CD2EC1F3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9A6DFAD070954AB02C9B8D89579F75" ma:contentTypeVersion="0" ma:contentTypeDescription="Create a new document." ma:contentTypeScope="" ma:versionID="8d9f1a3553e3f2baa9ce2ef810f9433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536bb898a1e456fdf8991fe04e4595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D47FC6-ACB7-412A-BD30-3F102506A07A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DC7A7D9-F8CD-438E-9B5C-AF884163A4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623D4E-62BC-491B-8F92-A7E64AB7D9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10561</TotalTime>
  <Words>619</Words>
  <Application>Microsoft Macintosh PowerPoint</Application>
  <PresentationFormat>On-screen Show (4:3)</PresentationFormat>
  <Paragraphs>68</Paragraphs>
  <Slides>32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Arial Black</vt:lpstr>
      <vt:lpstr>Calibri</vt:lpstr>
      <vt:lpstr>Tw Cen MT</vt:lpstr>
      <vt:lpstr>Wingdings</vt:lpstr>
      <vt:lpstr>Wingdings 2</vt:lpstr>
      <vt:lpstr>Office Theme</vt:lpstr>
      <vt:lpstr>Custom Design</vt:lpstr>
      <vt:lpstr>Median</vt:lpstr>
      <vt:lpstr>Introductions </vt:lpstr>
      <vt:lpstr>Sally Adams </vt:lpstr>
      <vt:lpstr>Lynn Bretl</vt:lpstr>
      <vt:lpstr>Claire Brindis </vt:lpstr>
      <vt:lpstr>Anna Corona </vt:lpstr>
      <vt:lpstr>Wendy Davis </vt:lpstr>
      <vt:lpstr>Charles Irwin </vt:lpstr>
      <vt:lpstr>Jennifer Le </vt:lpstr>
      <vt:lpstr>Jane Park </vt:lpstr>
      <vt:lpstr>Caroline Stampfel </vt:lpstr>
      <vt:lpstr>Jason Schaub </vt:lpstr>
      <vt:lpstr>Rachel Wallace-Brodeur</vt:lpstr>
      <vt:lpstr>Iliana White </vt:lpstr>
      <vt:lpstr>Other Staff </vt:lpstr>
      <vt:lpstr>Sara Kinsman </vt:lpstr>
      <vt:lpstr>Pamella Vodicka </vt:lpstr>
      <vt:lpstr>Chad Abresch</vt:lpstr>
      <vt:lpstr>Dennis Barbour </vt:lpstr>
      <vt:lpstr>Christina Boothby </vt:lpstr>
      <vt:lpstr>Cora Breuner </vt:lpstr>
      <vt:lpstr>Stephanie Campbell </vt:lpstr>
      <vt:lpstr>Paula Fields </vt:lpstr>
      <vt:lpstr>Sion Harris </vt:lpstr>
      <vt:lpstr>Sharon Hoover </vt:lpstr>
      <vt:lpstr>Jessica Kahn </vt:lpstr>
      <vt:lpstr>Judy Klein </vt:lpstr>
      <vt:lpstr>Jennifer Leonardo </vt:lpstr>
      <vt:lpstr>Rochelle Mayer </vt:lpstr>
      <vt:lpstr>Peggy McManus </vt:lpstr>
      <vt:lpstr>John Richards </vt:lpstr>
      <vt:lpstr>Dana Yarbrough </vt:lpstr>
      <vt:lpstr>Other Partners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Schaub, Jason</dc:creator>
  <cp:lastModifiedBy>Schaub, Jason</cp:lastModifiedBy>
  <cp:revision>168</cp:revision>
  <cp:lastPrinted>2015-06-19T15:15:46Z</cp:lastPrinted>
  <dcterms:created xsi:type="dcterms:W3CDTF">2020-09-14T20:54:03Z</dcterms:created>
  <dcterms:modified xsi:type="dcterms:W3CDTF">2020-10-27T15:49:28Z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0x0101005D9A6DFAD070954AB02C9B8D89579F75</vt:lpwstr>
  </property>
</Properties>
</file>