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5" r:id="rId6"/>
    <p:sldMasterId id="2147483676" r:id="rId7"/>
  </p:sldMasterIdLst>
  <p:notesMasterIdLst>
    <p:notesMasterId r:id="rId11"/>
  </p:notesMasterIdLst>
  <p:handoutMasterIdLst>
    <p:handoutMasterId r:id="rId12"/>
  </p:handoutMasterIdLst>
  <p:sldIdLst>
    <p:sldId id="355" r:id="rId8"/>
    <p:sldId id="421" r:id="rId9"/>
    <p:sldId id="418" r:id="rId1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96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3360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672">
          <p15:clr>
            <a:srgbClr val="A4A3A4"/>
          </p15:clr>
        </p15:guide>
        <p15:guide id="7">
          <p15:clr>
            <a:srgbClr val="A4A3A4"/>
          </p15:clr>
        </p15:guide>
        <p15:guide id="8" orient="horz" pos="1008">
          <p15:clr>
            <a:srgbClr val="A4A3A4"/>
          </p15:clr>
        </p15:guide>
        <p15:guide id="9" orient="horz" pos="2400">
          <p15:clr>
            <a:srgbClr val="A4A3A4"/>
          </p15:clr>
        </p15:guide>
        <p15:guide id="10" orient="horz" pos="816">
          <p15:clr>
            <a:srgbClr val="A4A3A4"/>
          </p15:clr>
        </p15:guide>
        <p15:guide id="11" pos="3024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19"/>
    <a:srgbClr val="08223F"/>
    <a:srgbClr val="7AB3C3"/>
    <a:srgbClr val="EEA82F"/>
    <a:srgbClr val="2B9AAA"/>
    <a:srgbClr val="000000"/>
    <a:srgbClr val="FAD385"/>
    <a:srgbClr val="DFC186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1" autoAdjust="0"/>
    <p:restoredTop sz="77533" autoAdjust="0"/>
  </p:normalViewPr>
  <p:slideViewPr>
    <p:cSldViewPr>
      <p:cViewPr varScale="1">
        <p:scale>
          <a:sx n="90" d="100"/>
          <a:sy n="90" d="100"/>
        </p:scale>
        <p:origin x="1376" y="192"/>
      </p:cViewPr>
      <p:guideLst>
        <p:guide orient="horz" pos="864"/>
        <p:guide pos="96"/>
        <p:guide orient="horz" pos="3072"/>
        <p:guide pos="3360"/>
        <p:guide orient="horz" pos="576"/>
        <p:guide orient="horz" pos="672"/>
        <p:guide/>
        <p:guide orient="horz" pos="1008"/>
        <p:guide orient="horz" pos="2400"/>
        <p:guide orient="horz" pos="816"/>
        <p:guide pos="3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95A6E-65F9-4E0A-B378-53D47488DED9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1C6B-0786-45E2-AA1C-E1D6284EB5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6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C4B749-A3C4-44DC-A220-4EC96539E23C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80FF04-1B34-48F5-BAAF-9846DB37B0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21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5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3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1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9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7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9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0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93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4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3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9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800"/>
              </a:spcAft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6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800"/>
              </a:spcAft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2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733800" cy="4297363"/>
          </a:xfrm>
        </p:spPr>
        <p:txBody>
          <a:bodyPr/>
          <a:lstStyle>
            <a:lvl1pPr marL="344488" indent="-344488">
              <a:buFont typeface="Arial"/>
              <a:buChar char="•"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657600" cy="42973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240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495800" y="1447800"/>
            <a:ext cx="3962400" cy="685800"/>
          </a:xfrm>
          <a:prstGeom prst="rect">
            <a:avLst/>
          </a:prstGeom>
          <a:solidFill>
            <a:srgbClr val="D700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81000" y="1447800"/>
            <a:ext cx="3962400" cy="685800"/>
          </a:xfrm>
          <a:prstGeom prst="rect">
            <a:avLst/>
          </a:prstGeom>
          <a:solidFill>
            <a:srgbClr val="082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33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6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2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2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4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4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4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733800" cy="4297363"/>
          </a:xfrm>
        </p:spPr>
        <p:txBody>
          <a:bodyPr/>
          <a:lstStyle>
            <a:lvl1pPr marL="344488" indent="-344488">
              <a:buFont typeface="Arial"/>
              <a:buChar char="•"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657600" cy="42973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495800" y="1447800"/>
            <a:ext cx="3962400" cy="685800"/>
          </a:xfrm>
          <a:prstGeom prst="rect">
            <a:avLst/>
          </a:prstGeom>
          <a:solidFill>
            <a:srgbClr val="D700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000" y="1447800"/>
            <a:ext cx="3962400" cy="685800"/>
          </a:xfrm>
          <a:prstGeom prst="rect">
            <a:avLst/>
          </a:prstGeom>
          <a:solidFill>
            <a:srgbClr val="082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33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17637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YAHNRC2_Type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834901"/>
            <a:ext cx="1765300" cy="87069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8686800" y="922338"/>
            <a:ext cx="0" cy="4792662"/>
          </a:xfrm>
          <a:prstGeom prst="line">
            <a:avLst/>
          </a:prstGeom>
          <a:ln w="19050" cmpd="sng">
            <a:solidFill>
              <a:srgbClr val="EEA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 rot="19800000">
            <a:off x="8576237" y="7201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6393326"/>
            <a:ext cx="6629400" cy="7474"/>
          </a:xfrm>
          <a:prstGeom prst="line">
            <a:avLst/>
          </a:prstGeom>
          <a:ln w="38100" cmpd="sng">
            <a:solidFill>
              <a:srgbClr val="EEA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rot="19800000">
            <a:off x="422837" y="62827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B9AAA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Clr>
          <a:srgbClr val="D70019"/>
        </a:buClr>
        <a:buSzPct val="130000"/>
        <a:buFont typeface="Arial"/>
        <a:buChar char="•"/>
        <a:defRPr sz="3200" b="1" i="0" kern="1200">
          <a:solidFill>
            <a:srgbClr val="08223F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300"/>
        </a:spcBef>
        <a:spcAft>
          <a:spcPts val="600"/>
        </a:spcAft>
        <a:buSzPct val="130000"/>
        <a:buFont typeface="Arial"/>
        <a:buChar char="•"/>
        <a:defRPr sz="2800" b="1" i="0" kern="1200">
          <a:solidFill>
            <a:srgbClr val="08223F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5ACE-5D88-7843-9922-4053CEB5C4E3}" type="datetimeFigureOut">
              <a:rPr lang="en-US" smtClean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404938"/>
            <a:ext cx="8153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8B8178"/>
                </a:solidFill>
              </a:rPr>
              <a:t>September 3, 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8B8178"/>
                </a:solidFill>
              </a:rPr>
              <a:t>NIPN Learning Community Webinar  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1595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509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509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latin typeface="Tw Cen M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702C3F-D7FF-449C-9C1A-2234F31883AC}" type="slidenum">
              <a:rPr lang="en-US" altLang="en-US" sz="1400" b="1">
                <a:solidFill>
                  <a:srgbClr val="8B817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 b="1" dirty="0">
              <a:solidFill>
                <a:srgbClr val="8B8178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48400"/>
            <a:ext cx="8153400" cy="79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73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17637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YAHNRC2_Type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834901"/>
            <a:ext cx="1765300" cy="87069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8686800" y="922338"/>
            <a:ext cx="0" cy="4792662"/>
          </a:xfrm>
          <a:prstGeom prst="line">
            <a:avLst/>
          </a:prstGeom>
          <a:ln w="19050" cmpd="sng">
            <a:solidFill>
              <a:srgbClr val="EEA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 rot="19800000">
            <a:off x="8576237" y="7201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6393326"/>
            <a:ext cx="6629400" cy="7474"/>
          </a:xfrm>
          <a:prstGeom prst="line">
            <a:avLst/>
          </a:prstGeom>
          <a:ln w="38100" cmpd="sng">
            <a:solidFill>
              <a:srgbClr val="EEA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rot="19800000">
            <a:off x="422837" y="62827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B9AAA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Clr>
          <a:srgbClr val="D70019"/>
        </a:buClr>
        <a:buSzPct val="130000"/>
        <a:buFont typeface="Arial"/>
        <a:buChar char="•"/>
        <a:defRPr sz="3200" b="1" i="0" kern="1200">
          <a:solidFill>
            <a:srgbClr val="08223F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300"/>
        </a:spcBef>
        <a:spcAft>
          <a:spcPts val="600"/>
        </a:spcAft>
        <a:buSzPct val="130000"/>
        <a:buFont typeface="Arial"/>
        <a:buChar char="•"/>
        <a:defRPr sz="2800" b="1" i="0" kern="1200">
          <a:solidFill>
            <a:srgbClr val="08223F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www.youtube.com_watch-3Fv-3DQPZDzAIC-2DME-26feature-3Dyoutu.be&amp;d=DwMFaQ&amp;c=iORugZls2LlYyCAZRB3XLg&amp;r=4hqeibzHYulQPr3by1T4zkXYaw8ISfFb8uMpzA8k-sE&amp;m=7wX0Jonf9UxDC0DjdWBkViBhBXG2J12btt4vu-AzOVc&amp;s=lLWeoBeV5I6H9GkI6jVfE68P7NT0HHIIv_PAB1izRls&amp;e=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713349"/>
            <a:ext cx="7764927" cy="1069371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UPDATE: Young Adult Team</a:t>
            </a:r>
            <a:br>
              <a:rPr lang="en-US" b="1" u="sng" dirty="0">
                <a:solidFill>
                  <a:srgbClr val="C00000"/>
                </a:solidFill>
              </a:rPr>
            </a:br>
            <a:br>
              <a:rPr lang="en-US" b="1" u="sng" dirty="0">
                <a:solidFill>
                  <a:srgbClr val="C00000"/>
                </a:solidFill>
              </a:rPr>
            </a:b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AYAHNRC2_Typ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834901"/>
            <a:ext cx="1765300" cy="8706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8686800" y="846138"/>
            <a:ext cx="0" cy="4792662"/>
          </a:xfrm>
          <a:prstGeom prst="line">
            <a:avLst/>
          </a:prstGeom>
          <a:ln w="19050" cmpd="sng">
            <a:solidFill>
              <a:srgbClr val="EEA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19800000">
            <a:off x="8576237" y="685800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393326"/>
            <a:ext cx="6629400" cy="7474"/>
          </a:xfrm>
          <a:prstGeom prst="line">
            <a:avLst/>
          </a:prstGeom>
          <a:ln w="38100" cmpd="sng">
            <a:solidFill>
              <a:srgbClr val="EEA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9800000">
            <a:off x="422837" y="62827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00753-D7A7-5845-A57E-4F2E4265EAAF}"/>
              </a:ext>
            </a:extLst>
          </p:cNvPr>
          <p:cNvSpPr txBox="1"/>
          <p:nvPr/>
        </p:nvSpPr>
        <p:spPr>
          <a:xfrm>
            <a:off x="1488626" y="1441157"/>
            <a:ext cx="7231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SzPts val="2600"/>
            </a:pPr>
            <a:r>
              <a:rPr lang="en-US" sz="2400" i="1" dirty="0">
                <a:solidFill>
                  <a:schemeClr val="tx2"/>
                </a:solidFill>
              </a:rPr>
              <a:t>Increase to </a:t>
            </a:r>
            <a:r>
              <a:rPr lang="en-US" sz="2400" b="1" i="1" dirty="0">
                <a:solidFill>
                  <a:schemeClr val="tx2"/>
                </a:solidFill>
              </a:rPr>
              <a:t>25%</a:t>
            </a:r>
            <a:r>
              <a:rPr lang="en-US" sz="2400" i="1" dirty="0">
                <a:solidFill>
                  <a:schemeClr val="tx2"/>
                </a:solidFill>
              </a:rPr>
              <a:t> the percentage of all 59 states and territories with a State performance (SPM) or outcome measure (SOM) </a:t>
            </a:r>
            <a:r>
              <a:rPr lang="en-US" sz="2400" b="1" i="1" dirty="0">
                <a:solidFill>
                  <a:schemeClr val="tx2"/>
                </a:solidFill>
              </a:rPr>
              <a:t>focusing on or including a major focus on young adults, </a:t>
            </a:r>
            <a:r>
              <a:rPr lang="en-US" sz="2400" i="1" dirty="0">
                <a:solidFill>
                  <a:schemeClr val="tx2"/>
                </a:solidFill>
              </a:rPr>
              <a:t>approximate ages 18-25. 	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CF200-EA6F-034C-B200-5A1EF419EBC3}"/>
              </a:ext>
            </a:extLst>
          </p:cNvPr>
          <p:cNvSpPr txBox="1"/>
          <p:nvPr/>
        </p:nvSpPr>
        <p:spPr>
          <a:xfrm>
            <a:off x="202255" y="1232721"/>
            <a:ext cx="113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cs typeface="Arial" panose="020B0604020202020204" pitchFamily="34" charset="0"/>
              </a:rPr>
              <a:t>GOAL</a:t>
            </a:r>
            <a:r>
              <a:rPr lang="en-US" sz="32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B2835-61BB-424A-8419-081ACA92B4A9}"/>
              </a:ext>
            </a:extLst>
          </p:cNvPr>
          <p:cNvSpPr txBox="1"/>
          <p:nvPr/>
        </p:nvSpPr>
        <p:spPr>
          <a:xfrm>
            <a:off x="799074" y="6010778"/>
            <a:ext cx="62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AB3C3"/>
                </a:solidFill>
              </a:rPr>
              <a:t>AYAH-NRC National Advisory Board   10/14/20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32562-E83C-9A46-8D3B-A3814D76BFF7}"/>
              </a:ext>
            </a:extLst>
          </p:cNvPr>
          <p:cNvSpPr txBox="1"/>
          <p:nvPr/>
        </p:nvSpPr>
        <p:spPr>
          <a:xfrm>
            <a:off x="191720" y="2883613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cs typeface="Arial" panose="020B0604020202020204" pitchFamily="34" charset="0"/>
              </a:rPr>
              <a:t>Activities</a:t>
            </a:r>
            <a:r>
              <a:rPr lang="en-US" sz="3200" u="sng" dirty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  <a:endParaRPr 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C760B-C143-A843-8D38-C8C4D46E791D}"/>
              </a:ext>
            </a:extLst>
          </p:cNvPr>
          <p:cNvSpPr txBox="1"/>
          <p:nvPr/>
        </p:nvSpPr>
        <p:spPr>
          <a:xfrm>
            <a:off x="1913425" y="3620504"/>
            <a:ext cx="6308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Report with </a:t>
            </a:r>
            <a:r>
              <a:rPr lang="en-US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Young Invincibles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on digital &amp; peer-advocacy projects to expand access to and destigmatize mental health services for college-age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Updated </a:t>
            </a:r>
            <a:r>
              <a:rPr lang="en-US" sz="2000" b="1" dirty="0">
                <a:solidFill>
                  <a:schemeClr val="tx2"/>
                </a:solidFill>
              </a:rPr>
              <a:t>Clinical Preventive Services Guidelines</a:t>
            </a:r>
            <a:r>
              <a:rPr lang="en-US" sz="2000" dirty="0">
                <a:solidFill>
                  <a:schemeClr val="tx2"/>
                </a:solidFill>
              </a:rPr>
              <a:t> for young adults.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id="{AB0A066E-1E0D-2A4E-9096-BC39686F5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705287"/>
            <a:ext cx="1219200" cy="15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2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0207-D84D-0840-946F-B0E41513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2895600" cy="1143000"/>
          </a:xfrm>
        </p:spPr>
        <p:txBody>
          <a:bodyPr/>
          <a:lstStyle/>
          <a:p>
            <a:r>
              <a:rPr lang="en-US" u="sng" dirty="0">
                <a:solidFill>
                  <a:schemeClr val="tx2"/>
                </a:solidFill>
              </a:rPr>
              <a:t>Activities: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6ACA-C153-F944-89FD-CBD6A46DE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96" y="952499"/>
            <a:ext cx="6233503" cy="148590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1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Created </a:t>
            </a:r>
            <a:r>
              <a:rPr lang="en-US" sz="51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compendium of strategies </a:t>
            </a:r>
            <a:r>
              <a:rPr lang="en-US" sz="51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to advance young adult health.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44119-6F6E-6E45-AD74-45D264B00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49" y="441671"/>
            <a:ext cx="1844306" cy="2386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1944C-18BE-814A-814F-D3D9A2003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7" y="2873924"/>
            <a:ext cx="2750012" cy="1850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073C2-7DCD-4C41-AF9E-CB9EF967A841}"/>
              </a:ext>
            </a:extLst>
          </p:cNvPr>
          <p:cNvSpPr txBox="1"/>
          <p:nvPr/>
        </p:nvSpPr>
        <p:spPr>
          <a:xfrm>
            <a:off x="3124200" y="2743199"/>
            <a:ext cx="5410200" cy="261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Completed analysis on risk to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young adults for severe COVID-19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disease, as a result of smoking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solidFill>
                  <a:schemeClr val="tx2"/>
                </a:solidFill>
              </a:rPr>
              <a:t>**Adams S, Park MJ, Schaub J, </a:t>
            </a:r>
            <a:r>
              <a:rPr lang="en-US" sz="1400" dirty="0" err="1">
                <a:solidFill>
                  <a:schemeClr val="tx2"/>
                </a:solidFill>
              </a:rPr>
              <a:t>Brindis</a:t>
            </a:r>
            <a:r>
              <a:rPr lang="en-US" sz="1400" dirty="0">
                <a:solidFill>
                  <a:schemeClr val="tx2"/>
                </a:solidFill>
              </a:rPr>
              <a:t> C, Irwin CE, Jr., Medical vulnerability of young adults to severe COVID-19 illness—Data from the National Health Interview Survey. </a:t>
            </a:r>
            <a:r>
              <a:rPr lang="en-US" sz="1400" i="1" dirty="0">
                <a:solidFill>
                  <a:schemeClr val="tx2"/>
                </a:solidFill>
              </a:rPr>
              <a:t>J Adolescent Health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solidFill>
                  <a:schemeClr val="tx2"/>
                </a:solidFill>
              </a:rPr>
              <a:t> [</a:t>
            </a:r>
            <a:r>
              <a:rPr lang="en-US" sz="1400" dirty="0" err="1">
                <a:solidFill>
                  <a:schemeClr val="tx2"/>
                </a:solidFill>
              </a:rPr>
              <a:t>Epub</a:t>
            </a:r>
            <a:r>
              <a:rPr lang="en-US" sz="1400" dirty="0">
                <a:solidFill>
                  <a:schemeClr val="tx2"/>
                </a:solidFill>
              </a:rPr>
              <a:t> ahead of print].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958EA-55B5-ED47-9EB6-09401247B72C}"/>
              </a:ext>
            </a:extLst>
          </p:cNvPr>
          <p:cNvSpPr txBox="1"/>
          <p:nvPr/>
        </p:nvSpPr>
        <p:spPr>
          <a:xfrm>
            <a:off x="898776" y="6019800"/>
            <a:ext cx="460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AB3C3"/>
                </a:solidFill>
              </a:rPr>
              <a:t>AYAH-NRC National Advisory Board   10/14/20</a:t>
            </a:r>
          </a:p>
        </p:txBody>
      </p:sp>
    </p:spTree>
    <p:extLst>
      <p:ext uri="{BB962C8B-B14F-4D97-AF65-F5344CB8AC3E}">
        <p14:creationId xmlns:p14="http://schemas.microsoft.com/office/powerpoint/2010/main" val="177778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AB5B-96B5-F745-BD29-001D58E6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8798"/>
            <a:ext cx="2819400" cy="1074596"/>
          </a:xfrm>
        </p:spPr>
        <p:txBody>
          <a:bodyPr/>
          <a:lstStyle/>
          <a:p>
            <a:r>
              <a:rPr lang="en-US" u="sng" dirty="0">
                <a:solidFill>
                  <a:schemeClr val="tx2"/>
                </a:solidFill>
              </a:rPr>
              <a:t>Activities: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FA76-0049-AE46-B615-D7D8DDA6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4140847"/>
            <a:ext cx="8077201" cy="23383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Developed Young adult webinar series:</a:t>
            </a:r>
          </a:p>
          <a:p>
            <a:pPr lvl="1"/>
            <a:r>
              <a:rPr lang="en-US" sz="2200" b="0" u="sng" dirty="0">
                <a:solidFill>
                  <a:schemeClr val="tx2"/>
                </a:solidFill>
                <a:latin typeface="+mn-lt"/>
              </a:rPr>
              <a:t>Webinar #1</a:t>
            </a:r>
            <a:r>
              <a:rPr lang="en-US" sz="2200" b="0" dirty="0">
                <a:solidFill>
                  <a:schemeClr val="tx2"/>
                </a:solidFill>
                <a:latin typeface="+mn-lt"/>
              </a:rPr>
              <a:t>: Young Adult Health: What Makes Them Unique?</a:t>
            </a:r>
          </a:p>
          <a:p>
            <a:pPr lvl="1"/>
            <a:r>
              <a:rPr lang="en-US" sz="2200" b="0" u="sng" dirty="0">
                <a:solidFill>
                  <a:schemeClr val="tx2"/>
                </a:solidFill>
                <a:latin typeface="+mn-lt"/>
              </a:rPr>
              <a:t>Webinar #2</a:t>
            </a:r>
            <a:r>
              <a:rPr lang="en-US" sz="2200" b="0" dirty="0">
                <a:solidFill>
                  <a:schemeClr val="tx2"/>
                </a:solidFill>
                <a:latin typeface="+mn-lt"/>
              </a:rPr>
              <a:t>: Young Adult Mental Health &amp; Suicide Prevention</a:t>
            </a:r>
          </a:p>
          <a:p>
            <a:pPr lvl="1"/>
            <a:r>
              <a:rPr lang="en-US" sz="2200" b="0" u="sng" dirty="0">
                <a:solidFill>
                  <a:schemeClr val="tx2"/>
                </a:solidFill>
                <a:latin typeface="+mn-lt"/>
              </a:rPr>
              <a:t>Webinar #3</a:t>
            </a:r>
            <a:r>
              <a:rPr lang="en-US" sz="2200" b="0" dirty="0">
                <a:solidFill>
                  <a:schemeClr val="tx2"/>
                </a:solidFill>
                <a:latin typeface="+mn-lt"/>
              </a:rPr>
              <a:t>: Young Adult Male Health</a:t>
            </a:r>
          </a:p>
          <a:p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01F25-2126-B14C-A001-62F51AB3847E}"/>
              </a:ext>
            </a:extLst>
          </p:cNvPr>
          <p:cNvSpPr txBox="1"/>
          <p:nvPr/>
        </p:nvSpPr>
        <p:spPr>
          <a:xfrm>
            <a:off x="4572000" y="7239000"/>
            <a:ext cx="27812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		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55265D-C4D6-F54B-904A-2DC15FB1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9" y="190996"/>
            <a:ext cx="4457691" cy="1672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AFB58-632E-5F45-96B8-4A6482972F74}"/>
              </a:ext>
            </a:extLst>
          </p:cNvPr>
          <p:cNvSpPr txBox="1"/>
          <p:nvPr/>
        </p:nvSpPr>
        <p:spPr>
          <a:xfrm>
            <a:off x="419099" y="1863300"/>
            <a:ext cx="76962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Developed young adult specific resources: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2"/>
                </a:solidFill>
              </a:rPr>
              <a:t>Young Adults &amp; MCH: </a:t>
            </a:r>
            <a:r>
              <a:rPr lang="en-US" sz="2000" dirty="0">
                <a:solidFill>
                  <a:schemeClr val="tx2"/>
                </a:solidFill>
              </a:rPr>
              <a:t>15 min video that outlines where and how MCH programs intersect with Young Adults.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2"/>
                </a:solidFill>
                <a:hlinkClick r:id="rId3" tooltip="https://urldefense.proofpoint.com/v2/url?u=https-3A__www.youtube.com_watch-3Fv-3DQPZDzAIC-2DME-26feature-3Dyoutu.be&amp;d=DwMFaQ&amp;c=iORugZls2LlYyCAZRB3XLg&amp;r=4hqeibzHYulQPr3by1T4zkXYaw8ISfFb8uMpzA8k-sE&amp;m=7wX0Jonf9UxDC0DjdWBkViBhBXG2J12btt4vu-AzOVc&amp;s=lLWeoBeV5I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Things MCH Should Know About Young Adults </a:t>
            </a:r>
            <a:r>
              <a:rPr lang="en-US" sz="2000" u="sng" dirty="0">
                <a:solidFill>
                  <a:schemeClr val="tx2"/>
                </a:solidFill>
              </a:rPr>
              <a:t>: </a:t>
            </a:r>
            <a:r>
              <a:rPr lang="en-US" sz="2000" dirty="0">
                <a:solidFill>
                  <a:schemeClr val="tx2"/>
                </a:solidFill>
              </a:rPr>
              <a:t>20 min video that provides an overview of Young Adults as a demographic in the U.S &amp; highlights key health measures.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D6063-113B-754D-B871-8B46151AD006}"/>
              </a:ext>
            </a:extLst>
          </p:cNvPr>
          <p:cNvSpPr txBox="1"/>
          <p:nvPr/>
        </p:nvSpPr>
        <p:spPr>
          <a:xfrm>
            <a:off x="990600" y="6049062"/>
            <a:ext cx="460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AB3C3"/>
                </a:solidFill>
              </a:rPr>
              <a:t>AYAH-NRC National Advisory Board   10/14/20</a:t>
            </a:r>
          </a:p>
        </p:txBody>
      </p:sp>
    </p:spTree>
    <p:extLst>
      <p:ext uri="{BB962C8B-B14F-4D97-AF65-F5344CB8AC3E}">
        <p14:creationId xmlns:p14="http://schemas.microsoft.com/office/powerpoint/2010/main" val="191295188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8B8178"/>
      </a:dk2>
      <a:lt2>
        <a:srgbClr val="EBDDC3"/>
      </a:lt2>
      <a:accent1>
        <a:srgbClr val="4E84C4"/>
      </a:accent1>
      <a:accent2>
        <a:srgbClr val="00793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A6DFAD070954AB02C9B8D89579F75" ma:contentTypeVersion="0" ma:contentTypeDescription="Create a new document." ma:contentTypeScope="" ma:versionID="8d9f1a3553e3f2baa9ce2ef810f943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536bb898a1e456fdf8991fe04e459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D47FC6-ACB7-412A-BD30-3F102506A07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623D4E-62BC-491B-8F92-A7E64AB7D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C7A7D9-F8CD-438E-9B5C-AF884163A4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11957</TotalTime>
  <Words>276</Words>
  <Application>Microsoft Macintosh PowerPoint</Application>
  <PresentationFormat>On-screen Show (4:3)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Calibri</vt:lpstr>
      <vt:lpstr>Tw Cen MT</vt:lpstr>
      <vt:lpstr>Wingdings</vt:lpstr>
      <vt:lpstr>Wingdings 2</vt:lpstr>
      <vt:lpstr>Office Theme</vt:lpstr>
      <vt:lpstr>Custom Design</vt:lpstr>
      <vt:lpstr>Median</vt:lpstr>
      <vt:lpstr>1_Office Theme</vt:lpstr>
      <vt:lpstr>UPDATE: Young Adult Team  </vt:lpstr>
      <vt:lpstr>Activities:</vt:lpstr>
      <vt:lpstr>Activities:</vt:lpstr>
    </vt:vector>
  </TitlesOfParts>
  <Company>AMCHP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ybelay</dc:creator>
  <cp:lastModifiedBy>Microsoft Office User</cp:lastModifiedBy>
  <cp:revision>645</cp:revision>
  <cp:lastPrinted>2015-06-19T15:15:46Z</cp:lastPrinted>
  <dcterms:created xsi:type="dcterms:W3CDTF">2015-02-27T18:06:07Z</dcterms:created>
  <dcterms:modified xsi:type="dcterms:W3CDTF">2020-10-09T21:52:47Z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0x0101005D9A6DFAD070954AB02C9B8D89579F75</vt:lpwstr>
  </property>
</Properties>
</file>